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85"/>
  </p:notesMasterIdLst>
  <p:handoutMasterIdLst>
    <p:handoutMasterId r:id="rId86"/>
  </p:handoutMasterIdLst>
  <p:sldIdLst>
    <p:sldId id="256" r:id="rId2"/>
    <p:sldId id="353" r:id="rId3"/>
    <p:sldId id="318" r:id="rId4"/>
    <p:sldId id="351" r:id="rId5"/>
    <p:sldId id="352" r:id="rId6"/>
    <p:sldId id="355" r:id="rId7"/>
    <p:sldId id="354" r:id="rId8"/>
    <p:sldId id="350" r:id="rId9"/>
    <p:sldId id="356" r:id="rId10"/>
    <p:sldId id="257" r:id="rId11"/>
    <p:sldId id="319" r:id="rId12"/>
    <p:sldId id="258" r:id="rId13"/>
    <p:sldId id="259" r:id="rId14"/>
    <p:sldId id="313" r:id="rId15"/>
    <p:sldId id="357" r:id="rId16"/>
    <p:sldId id="338" r:id="rId17"/>
    <p:sldId id="323" r:id="rId18"/>
    <p:sldId id="324" r:id="rId19"/>
    <p:sldId id="363" r:id="rId20"/>
    <p:sldId id="262" r:id="rId21"/>
    <p:sldId id="325" r:id="rId22"/>
    <p:sldId id="316" r:id="rId23"/>
    <p:sldId id="315" r:id="rId24"/>
    <p:sldId id="358" r:id="rId25"/>
    <p:sldId id="300" r:id="rId26"/>
    <p:sldId id="301" r:id="rId27"/>
    <p:sldId id="359" r:id="rId28"/>
    <p:sldId id="317" r:id="rId29"/>
    <p:sldId id="302" r:id="rId30"/>
    <p:sldId id="321" r:id="rId31"/>
    <p:sldId id="264" r:id="rId32"/>
    <p:sldId id="265" r:id="rId33"/>
    <p:sldId id="266" r:id="rId34"/>
    <p:sldId id="322" r:id="rId35"/>
    <p:sldId id="269" r:id="rId36"/>
    <p:sldId id="267" r:id="rId37"/>
    <p:sldId id="268" r:id="rId38"/>
    <p:sldId id="270" r:id="rId39"/>
    <p:sldId id="337" r:id="rId40"/>
    <p:sldId id="346" r:id="rId41"/>
    <p:sldId id="271" r:id="rId42"/>
    <p:sldId id="345" r:id="rId43"/>
    <p:sldId id="344" r:id="rId44"/>
    <p:sldId id="326" r:id="rId45"/>
    <p:sldId id="327" r:id="rId46"/>
    <p:sldId id="343" r:id="rId47"/>
    <p:sldId id="328" r:id="rId48"/>
    <p:sldId id="347" r:id="rId49"/>
    <p:sldId id="360" r:id="rId50"/>
    <p:sldId id="329" r:id="rId51"/>
    <p:sldId id="361" r:id="rId52"/>
    <p:sldId id="349" r:id="rId53"/>
    <p:sldId id="275" r:id="rId54"/>
    <p:sldId id="276" r:id="rId55"/>
    <p:sldId id="362" r:id="rId56"/>
    <p:sldId id="277" r:id="rId57"/>
    <p:sldId id="339" r:id="rId58"/>
    <p:sldId id="320" r:id="rId59"/>
    <p:sldId id="278" r:id="rId60"/>
    <p:sldId id="279" r:id="rId61"/>
    <p:sldId id="342" r:id="rId62"/>
    <p:sldId id="348" r:id="rId63"/>
    <p:sldId id="282" r:id="rId64"/>
    <p:sldId id="340" r:id="rId65"/>
    <p:sldId id="364" r:id="rId66"/>
    <p:sldId id="365" r:id="rId67"/>
    <p:sldId id="366" r:id="rId68"/>
    <p:sldId id="331" r:id="rId69"/>
    <p:sldId id="367" r:id="rId70"/>
    <p:sldId id="332" r:id="rId71"/>
    <p:sldId id="288" r:id="rId72"/>
    <p:sldId id="333" r:id="rId73"/>
    <p:sldId id="289" r:id="rId74"/>
    <p:sldId id="368" r:id="rId75"/>
    <p:sldId id="369" r:id="rId76"/>
    <p:sldId id="370" r:id="rId77"/>
    <p:sldId id="306" r:id="rId78"/>
    <p:sldId id="293" r:id="rId79"/>
    <p:sldId id="304" r:id="rId80"/>
    <p:sldId id="341" r:id="rId81"/>
    <p:sldId id="336" r:id="rId82"/>
    <p:sldId id="291" r:id="rId83"/>
    <p:sldId id="335" r:id="rId8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ECE"/>
    <a:srgbClr val="F26021"/>
    <a:srgbClr val="FFD33E"/>
    <a:srgbClr val="F6D1F4"/>
    <a:srgbClr val="CFF3C5"/>
    <a:srgbClr val="F6EF96"/>
    <a:srgbClr val="D0FFF3"/>
    <a:srgbClr val="BCA922"/>
    <a:srgbClr val="F6F228"/>
    <a:srgbClr val="5049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80"/>
    <p:restoredTop sz="94664"/>
  </p:normalViewPr>
  <p:slideViewPr>
    <p:cSldViewPr snapToGrid="0" snapToObjects="1">
      <p:cViewPr varScale="1">
        <p:scale>
          <a:sx n="100" d="100"/>
          <a:sy n="100" d="100"/>
        </p:scale>
        <p:origin x="440"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5DDC15-51F7-3C40-88FC-0B3D872AC49C}" type="datetimeFigureOut">
              <a:rPr lang="en-US" smtClean="0"/>
              <a:t>1/10/19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952091-FA5B-C744-BB13-D5DDA7AB9F2C}" type="slidenum">
              <a:rPr lang="en-US" smtClean="0"/>
              <a:t>‹#›</a:t>
            </a:fld>
            <a:endParaRPr lang="en-US"/>
          </a:p>
        </p:txBody>
      </p:sp>
    </p:spTree>
    <p:extLst>
      <p:ext uri="{BB962C8B-B14F-4D97-AF65-F5344CB8AC3E}">
        <p14:creationId xmlns:p14="http://schemas.microsoft.com/office/powerpoint/2010/main" val="19154102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D642F8-1E0C-D74D-8B56-863EBB0A2D9E}" type="datetimeFigureOut">
              <a:rPr lang="en-US" smtClean="0"/>
              <a:t>1/10/19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DB9F1-7089-284F-968A-5D7899EE4DC1}" type="slidenum">
              <a:rPr lang="en-US" smtClean="0"/>
              <a:t>‹#›</a:t>
            </a:fld>
            <a:endParaRPr lang="en-US"/>
          </a:p>
        </p:txBody>
      </p:sp>
    </p:spTree>
    <p:extLst>
      <p:ext uri="{BB962C8B-B14F-4D97-AF65-F5344CB8AC3E}">
        <p14:creationId xmlns:p14="http://schemas.microsoft.com/office/powerpoint/2010/main" val="406594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6DB9F1-7089-284F-968A-5D7899EE4DC1}" type="slidenum">
              <a:rPr lang="en-US" smtClean="0"/>
              <a:t>23</a:t>
            </a:fld>
            <a:endParaRPr lang="en-US"/>
          </a:p>
        </p:txBody>
      </p:sp>
    </p:spTree>
    <p:extLst>
      <p:ext uri="{BB962C8B-B14F-4D97-AF65-F5344CB8AC3E}">
        <p14:creationId xmlns:p14="http://schemas.microsoft.com/office/powerpoint/2010/main" val="135440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this pseudo-code</a:t>
            </a:r>
            <a:r>
              <a:rPr lang="en-US" baseline="0" dirty="0"/>
              <a:t> is actually pretty intuitive, it's follows our </a:t>
            </a:r>
            <a:r>
              <a:rPr lang="en-US" baseline="0" dirty="0" err="1"/>
              <a:t>english</a:t>
            </a:r>
            <a:r>
              <a:rPr lang="en-US" baseline="0" dirty="0"/>
              <a:t> description.</a:t>
            </a:r>
          </a:p>
          <a:p>
            <a:endParaRPr lang="en-US" baseline="0" dirty="0"/>
          </a:p>
          <a:p>
            <a:r>
              <a:rPr lang="en-US" baseline="0" dirty="0"/>
              <a:t>(Question to ponder: what if we wanted to do this in-place?)</a:t>
            </a:r>
            <a:endParaRPr lang="en-US" dirty="0"/>
          </a:p>
        </p:txBody>
      </p:sp>
      <p:sp>
        <p:nvSpPr>
          <p:cNvPr id="4" name="Slide Number Placeholder 3"/>
          <p:cNvSpPr>
            <a:spLocks noGrp="1"/>
          </p:cNvSpPr>
          <p:nvPr>
            <p:ph type="sldNum" sz="quarter" idx="10"/>
          </p:nvPr>
        </p:nvSpPr>
        <p:spPr/>
        <p:txBody>
          <a:bodyPr/>
          <a:lstStyle/>
          <a:p>
            <a:fld id="{726DB9F1-7089-284F-968A-5D7899EE4DC1}" type="slidenum">
              <a:rPr lang="en-US" smtClean="0"/>
              <a:t>33</a:t>
            </a:fld>
            <a:endParaRPr lang="en-US"/>
          </a:p>
        </p:txBody>
      </p:sp>
    </p:spTree>
    <p:extLst>
      <p:ext uri="{BB962C8B-B14F-4D97-AF65-F5344CB8AC3E}">
        <p14:creationId xmlns:p14="http://schemas.microsoft.com/office/powerpoint/2010/main" val="819411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different way</a:t>
            </a:r>
            <a:r>
              <a:rPr lang="en-US" baseline="0" dirty="0"/>
              <a:t> of looking at merge sort.  Let's take the same example, and think about it in terms of what order the MERGE calls happen in (instead of what order the recursive calls happen in)</a:t>
            </a:r>
            <a:endParaRPr lang="en-US" dirty="0"/>
          </a:p>
        </p:txBody>
      </p:sp>
      <p:sp>
        <p:nvSpPr>
          <p:cNvPr id="4" name="Slide Number Placeholder 3"/>
          <p:cNvSpPr>
            <a:spLocks noGrp="1"/>
          </p:cNvSpPr>
          <p:nvPr>
            <p:ph type="sldNum" sz="quarter" idx="10"/>
          </p:nvPr>
        </p:nvSpPr>
        <p:spPr/>
        <p:txBody>
          <a:bodyPr/>
          <a:lstStyle/>
          <a:p>
            <a:fld id="{726DB9F1-7089-284F-968A-5D7899EE4DC1}" type="slidenum">
              <a:rPr lang="en-US" smtClean="0"/>
              <a:t>35</a:t>
            </a:fld>
            <a:endParaRPr lang="en-US"/>
          </a:p>
        </p:txBody>
      </p:sp>
    </p:spTree>
    <p:extLst>
      <p:ext uri="{BB962C8B-B14F-4D97-AF65-F5344CB8AC3E}">
        <p14:creationId xmlns:p14="http://schemas.microsoft.com/office/powerpoint/2010/main" val="206914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7FE212A-9867-FF43-B29B-BF7943B5E8BF}" type="datetimeFigureOut">
              <a:rPr lang="en-US" smtClean="0"/>
              <a:t>1/10/19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B0CA4-3198-9940-9118-E85F445E1A6F}"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FE212A-9867-FF43-B29B-BF7943B5E8BF}" type="datetimeFigureOut">
              <a:rPr lang="en-US" smtClean="0"/>
              <a:t>1/10/19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B0CA4-3198-9940-9118-E85F445E1A6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FE212A-9867-FF43-B29B-BF7943B5E8BF}" type="datetimeFigureOut">
              <a:rPr lang="en-US" smtClean="0"/>
              <a:t>1/10/19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B0CA4-3198-9940-9118-E85F445E1A6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FE212A-9867-FF43-B29B-BF7943B5E8BF}" type="datetimeFigureOut">
              <a:rPr lang="en-US" smtClean="0"/>
              <a:t>1/10/19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B0CA4-3198-9940-9118-E85F445E1A6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FE212A-9867-FF43-B29B-BF7943B5E8BF}" type="datetimeFigureOut">
              <a:rPr lang="en-US" smtClean="0"/>
              <a:t>1/10/19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B0CA4-3198-9940-9118-E85F445E1A6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FE212A-9867-FF43-B29B-BF7943B5E8BF}" type="datetimeFigureOut">
              <a:rPr lang="en-US" smtClean="0"/>
              <a:t>1/10/19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B0CA4-3198-9940-9118-E85F445E1A6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7FE212A-9867-FF43-B29B-BF7943B5E8BF}" type="datetimeFigureOut">
              <a:rPr lang="en-US" smtClean="0"/>
              <a:t>1/10/19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4B0CA4-3198-9940-9118-E85F445E1A6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7FE212A-9867-FF43-B29B-BF7943B5E8BF}" type="datetimeFigureOut">
              <a:rPr lang="en-US" smtClean="0"/>
              <a:t>1/10/19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4B0CA4-3198-9940-9118-E85F445E1A6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FE212A-9867-FF43-B29B-BF7943B5E8BF}" type="datetimeFigureOut">
              <a:rPr lang="en-US" smtClean="0"/>
              <a:t>1/10/19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4B0CA4-3198-9940-9118-E85F445E1A6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7FE212A-9867-FF43-B29B-BF7943B5E8BF}" type="datetimeFigureOut">
              <a:rPr lang="en-US" smtClean="0"/>
              <a:t>1/10/19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B0CA4-3198-9940-9118-E85F445E1A6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7FE212A-9867-FF43-B29B-BF7943B5E8BF}" type="datetimeFigureOut">
              <a:rPr lang="en-US" smtClean="0"/>
              <a:t>1/10/19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B0CA4-3198-9940-9118-E85F445E1A6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FE212A-9867-FF43-B29B-BF7943B5E8BF}" type="datetimeFigureOut">
              <a:rPr lang="en-US" smtClean="0"/>
              <a:t>1/10/19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4B0CA4-3198-9940-9118-E85F445E1A6F}" type="slidenum">
              <a:rPr lang="en-US" smtClean="0"/>
              <a:t>‹#›</a:t>
            </a:fld>
            <a:endParaRPr lang="en-US"/>
          </a:p>
        </p:txBody>
      </p:sp>
    </p:spTree>
    <p:extLst>
      <p:ext uri="{BB962C8B-B14F-4D97-AF65-F5344CB8AC3E}">
        <p14:creationId xmlns:p14="http://schemas.microsoft.com/office/powerpoint/2010/main" val="143318015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1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90.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19.tiff"/><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0.tiff"/><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image" Target="../media/image30.tiff"/><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2.tiff"/><Relationship Id="rId4" Type="http://schemas.openxmlformats.org/officeDocument/2006/relationships/image" Target="../media/image31.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33.tiff"/><Relationship Id="rId1" Type="http://schemas.openxmlformats.org/officeDocument/2006/relationships/slideLayout" Target="../slideLayouts/slideLayout2.xml"/><Relationship Id="rId5" Type="http://schemas.openxmlformats.org/officeDocument/2006/relationships/image" Target="../media/image240.png"/></Relationships>
</file>

<file path=ppt/slides/_rels/slide6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34.tiff"/><Relationship Id="rId1" Type="http://schemas.openxmlformats.org/officeDocument/2006/relationships/slideLayout" Target="../slideLayouts/slideLayout2.xml"/><Relationship Id="rId5" Type="http://schemas.openxmlformats.org/officeDocument/2006/relationships/image" Target="../media/image240.png"/></Relationships>
</file>

<file path=ppt/slides/_rels/slide67.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35.tiff"/><Relationship Id="rId1" Type="http://schemas.openxmlformats.org/officeDocument/2006/relationships/slideLayout" Target="../slideLayouts/slideLayout2.xml"/><Relationship Id="rId5" Type="http://schemas.openxmlformats.org/officeDocument/2006/relationships/image" Target="../media/image240.png"/></Relationships>
</file>

<file path=ppt/slides/_rels/slide68.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35.tiff"/><Relationship Id="rId5" Type="http://schemas.openxmlformats.org/officeDocument/2006/relationships/image" Target="../media/image47.png"/><Relationship Id="rId4" Type="http://schemas.openxmlformats.org/officeDocument/2006/relationships/image" Target="../media/image240.png"/></Relationships>
</file>

<file path=ppt/slides/_rels/slide69.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36.tiff"/><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90.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38.tiff"/><Relationship Id="rId4" Type="http://schemas.openxmlformats.org/officeDocument/2006/relationships/image" Target="../media/image37.tiff"/></Relationships>
</file>

<file path=ppt/slides/_rels/slide7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40.tiff"/><Relationship Id="rId4" Type="http://schemas.openxmlformats.org/officeDocument/2006/relationships/image" Target="../media/image39.tiff"/></Relationships>
</file>

<file path=ppt/slides/_rels/slide7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0.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7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54.tif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2</a:t>
            </a:r>
          </a:p>
        </p:txBody>
      </p:sp>
      <p:sp>
        <p:nvSpPr>
          <p:cNvPr id="3" name="Subtitle 2"/>
          <p:cNvSpPr>
            <a:spLocks noGrp="1"/>
          </p:cNvSpPr>
          <p:nvPr>
            <p:ph type="subTitle" idx="1"/>
          </p:nvPr>
        </p:nvSpPr>
        <p:spPr/>
        <p:txBody>
          <a:bodyPr/>
          <a:lstStyle/>
          <a:p>
            <a:r>
              <a:rPr lang="en-US" dirty="0"/>
              <a:t>Divide-and-conquer, </a:t>
            </a:r>
            <a:r>
              <a:rPr lang="en-US" dirty="0" err="1"/>
              <a:t>MergeSort</a:t>
            </a:r>
            <a:r>
              <a:rPr lang="en-US" dirty="0"/>
              <a:t>, and Big-O notation</a:t>
            </a:r>
          </a:p>
        </p:txBody>
      </p:sp>
    </p:spTree>
    <p:extLst>
      <p:ext uri="{BB962C8B-B14F-4D97-AF65-F5344CB8AC3E}">
        <p14:creationId xmlns:p14="http://schemas.microsoft.com/office/powerpoint/2010/main" val="5124097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01865"/>
            <a:ext cx="7886700" cy="1325563"/>
          </a:xfrm>
        </p:spPr>
        <p:txBody>
          <a:bodyPr/>
          <a:lstStyle/>
          <a:p>
            <a:r>
              <a:rPr lang="en-US" dirty="0"/>
              <a:t>Last time</a:t>
            </a:r>
          </a:p>
        </p:txBody>
      </p:sp>
      <p:sp>
        <p:nvSpPr>
          <p:cNvPr id="3" name="Content Placeholder 2"/>
          <p:cNvSpPr>
            <a:spLocks noGrp="1"/>
          </p:cNvSpPr>
          <p:nvPr>
            <p:ph idx="1"/>
          </p:nvPr>
        </p:nvSpPr>
        <p:spPr>
          <a:xfrm>
            <a:off x="781050" y="2048460"/>
            <a:ext cx="4277087" cy="2083346"/>
          </a:xfrm>
        </p:spPr>
        <p:txBody>
          <a:bodyPr>
            <a:normAutofit/>
          </a:bodyPr>
          <a:lstStyle/>
          <a:p>
            <a:r>
              <a:rPr lang="en-US" sz="2400" dirty="0"/>
              <a:t>Algorithms are awesome!</a:t>
            </a:r>
          </a:p>
          <a:p>
            <a:r>
              <a:rPr lang="en-US" sz="2400" dirty="0"/>
              <a:t>Our motivating questions: </a:t>
            </a:r>
          </a:p>
          <a:p>
            <a:pPr lvl="1"/>
            <a:r>
              <a:rPr lang="en-US" sz="2000" dirty="0"/>
              <a:t>Does it work?</a:t>
            </a:r>
          </a:p>
          <a:p>
            <a:pPr lvl="1"/>
            <a:r>
              <a:rPr lang="en-US" sz="2000" dirty="0"/>
              <a:t>Is it fast?</a:t>
            </a:r>
          </a:p>
          <a:p>
            <a:pPr lvl="1"/>
            <a:r>
              <a:rPr lang="en-US" sz="2000" dirty="0"/>
              <a:t>Can I do better? </a:t>
            </a:r>
          </a:p>
        </p:txBody>
      </p:sp>
      <p:sp>
        <p:nvSpPr>
          <p:cNvPr id="4" name="Content Placeholder 2"/>
          <p:cNvSpPr txBox="1">
            <a:spLocks/>
          </p:cNvSpPr>
          <p:nvPr/>
        </p:nvSpPr>
        <p:spPr>
          <a:xfrm>
            <a:off x="781050" y="4808157"/>
            <a:ext cx="7886700" cy="17196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Karatsuba integer multiplication</a:t>
            </a:r>
          </a:p>
          <a:p>
            <a:r>
              <a:rPr lang="en-US" sz="2400" dirty="0"/>
              <a:t>Example of “Divide and Conquer”</a:t>
            </a:r>
          </a:p>
          <a:p>
            <a:r>
              <a:rPr lang="en-US" sz="2400" dirty="0"/>
              <a:t>Not-so-rigorous analysis</a:t>
            </a:r>
          </a:p>
        </p:txBody>
      </p:sp>
      <p:sp>
        <p:nvSpPr>
          <p:cNvPr id="5" name="TextBox 4"/>
          <p:cNvSpPr txBox="1"/>
          <p:nvPr/>
        </p:nvSpPr>
        <p:spPr>
          <a:xfrm>
            <a:off x="628650" y="1398301"/>
            <a:ext cx="2006318" cy="584775"/>
          </a:xfrm>
          <a:prstGeom prst="rect">
            <a:avLst/>
          </a:prstGeom>
          <a:noFill/>
        </p:spPr>
        <p:txBody>
          <a:bodyPr wrap="none" rtlCol="0">
            <a:spAutoFit/>
          </a:bodyPr>
          <a:lstStyle/>
          <a:p>
            <a:r>
              <a:rPr lang="en-US" sz="3200" dirty="0">
                <a:solidFill>
                  <a:schemeClr val="tx2">
                    <a:lumMod val="60000"/>
                    <a:lumOff val="40000"/>
                  </a:schemeClr>
                </a:solidFill>
              </a:rPr>
              <a:t>Philosophy</a:t>
            </a:r>
          </a:p>
        </p:txBody>
      </p:sp>
      <p:sp>
        <p:nvSpPr>
          <p:cNvPr id="6" name="TextBox 5"/>
          <p:cNvSpPr txBox="1"/>
          <p:nvPr/>
        </p:nvSpPr>
        <p:spPr>
          <a:xfrm>
            <a:off x="628650" y="4177594"/>
            <a:ext cx="3094437" cy="584775"/>
          </a:xfrm>
          <a:prstGeom prst="rect">
            <a:avLst/>
          </a:prstGeom>
          <a:noFill/>
        </p:spPr>
        <p:txBody>
          <a:bodyPr wrap="none" rtlCol="0">
            <a:spAutoFit/>
          </a:bodyPr>
          <a:lstStyle/>
          <a:p>
            <a:r>
              <a:rPr lang="en-US" sz="3200" dirty="0">
                <a:solidFill>
                  <a:schemeClr val="tx2">
                    <a:lumMod val="60000"/>
                    <a:lumOff val="40000"/>
                  </a:schemeClr>
                </a:solidFill>
              </a:rPr>
              <a:t>Technical content</a:t>
            </a:r>
          </a:p>
        </p:txBody>
      </p:sp>
      <p:pic>
        <p:nvPicPr>
          <p:cNvPr id="7" name="Picture 6"/>
          <p:cNvPicPr>
            <a:picLocks noChangeAspect="1"/>
          </p:cNvPicPr>
          <p:nvPr/>
        </p:nvPicPr>
        <p:blipFill>
          <a:blip r:embed="rId2"/>
          <a:stretch>
            <a:fillRect/>
          </a:stretch>
        </p:blipFill>
        <p:spPr>
          <a:xfrm>
            <a:off x="5571777" y="1027602"/>
            <a:ext cx="934968" cy="1308186"/>
          </a:xfrm>
          <a:prstGeom prst="rect">
            <a:avLst/>
          </a:prstGeom>
        </p:spPr>
      </p:pic>
      <p:pic>
        <p:nvPicPr>
          <p:cNvPr id="8" name="Picture 7"/>
          <p:cNvPicPr>
            <a:picLocks noChangeAspect="1"/>
          </p:cNvPicPr>
          <p:nvPr/>
        </p:nvPicPr>
        <p:blipFill>
          <a:blip r:embed="rId3"/>
          <a:stretch>
            <a:fillRect/>
          </a:stretch>
        </p:blipFill>
        <p:spPr>
          <a:xfrm>
            <a:off x="7338805" y="819104"/>
            <a:ext cx="1433365" cy="1582593"/>
          </a:xfrm>
          <a:prstGeom prst="rect">
            <a:avLst/>
          </a:prstGeom>
        </p:spPr>
      </p:pic>
      <p:sp>
        <p:nvSpPr>
          <p:cNvPr id="9" name="TextBox 8"/>
          <p:cNvSpPr txBox="1"/>
          <p:nvPr/>
        </p:nvSpPr>
        <p:spPr>
          <a:xfrm>
            <a:off x="5058137" y="2328026"/>
            <a:ext cx="2118690" cy="646331"/>
          </a:xfrm>
          <a:prstGeom prst="rect">
            <a:avLst/>
          </a:prstGeom>
          <a:noFill/>
        </p:spPr>
        <p:txBody>
          <a:bodyPr wrap="square" rtlCol="0">
            <a:spAutoFit/>
          </a:bodyPr>
          <a:lstStyle/>
          <a:p>
            <a:pPr algn="ctr"/>
            <a:r>
              <a:rPr lang="en-US" dirty="0"/>
              <a:t>Plucky the pedantic penguin </a:t>
            </a:r>
          </a:p>
        </p:txBody>
      </p:sp>
      <p:sp>
        <p:nvSpPr>
          <p:cNvPr id="10" name="TextBox 9"/>
          <p:cNvSpPr txBox="1"/>
          <p:nvPr/>
        </p:nvSpPr>
        <p:spPr>
          <a:xfrm>
            <a:off x="7089466" y="2345008"/>
            <a:ext cx="2012793" cy="646331"/>
          </a:xfrm>
          <a:prstGeom prst="rect">
            <a:avLst/>
          </a:prstGeom>
          <a:noFill/>
        </p:spPr>
        <p:txBody>
          <a:bodyPr wrap="square" rtlCol="0">
            <a:spAutoFit/>
          </a:bodyPr>
          <a:lstStyle/>
          <a:p>
            <a:pPr algn="ctr"/>
            <a:r>
              <a:rPr lang="en-US" dirty="0"/>
              <a:t>Lucky the lackadaisical lemur</a:t>
            </a:r>
          </a:p>
        </p:txBody>
      </p:sp>
      <p:pic>
        <p:nvPicPr>
          <p:cNvPr id="11" name="Picture 10"/>
          <p:cNvPicPr>
            <a:picLocks noChangeAspect="1"/>
          </p:cNvPicPr>
          <p:nvPr/>
        </p:nvPicPr>
        <p:blipFill>
          <a:blip r:embed="rId4"/>
          <a:stretch>
            <a:fillRect/>
          </a:stretch>
        </p:blipFill>
        <p:spPr>
          <a:xfrm flipH="1">
            <a:off x="5622268" y="4440786"/>
            <a:ext cx="1173177" cy="1800615"/>
          </a:xfrm>
          <a:prstGeom prst="rect">
            <a:avLst/>
          </a:prstGeom>
        </p:spPr>
      </p:pic>
      <p:pic>
        <p:nvPicPr>
          <p:cNvPr id="12" name="Picture 11"/>
          <p:cNvPicPr>
            <a:picLocks noChangeAspect="1"/>
          </p:cNvPicPr>
          <p:nvPr/>
        </p:nvPicPr>
        <p:blipFill>
          <a:blip r:embed="rId5"/>
          <a:stretch>
            <a:fillRect/>
          </a:stretch>
        </p:blipFill>
        <p:spPr>
          <a:xfrm>
            <a:off x="7480084" y="4799109"/>
            <a:ext cx="1327615" cy="1298867"/>
          </a:xfrm>
          <a:prstGeom prst="rect">
            <a:avLst/>
          </a:prstGeom>
        </p:spPr>
      </p:pic>
      <p:sp>
        <p:nvSpPr>
          <p:cNvPr id="13" name="TextBox 12"/>
          <p:cNvSpPr txBox="1"/>
          <p:nvPr/>
        </p:nvSpPr>
        <p:spPr>
          <a:xfrm>
            <a:off x="4925084" y="6109218"/>
            <a:ext cx="2396129" cy="646331"/>
          </a:xfrm>
          <a:prstGeom prst="rect">
            <a:avLst/>
          </a:prstGeom>
          <a:noFill/>
        </p:spPr>
        <p:txBody>
          <a:bodyPr wrap="square" rtlCol="0">
            <a:spAutoFit/>
          </a:bodyPr>
          <a:lstStyle/>
          <a:p>
            <a:pPr algn="ctr"/>
            <a:r>
              <a:rPr lang="en-US" dirty="0"/>
              <a:t>Ollie the </a:t>
            </a:r>
          </a:p>
          <a:p>
            <a:pPr algn="ctr"/>
            <a:r>
              <a:rPr lang="en-US" dirty="0"/>
              <a:t>over-achieving ostrich</a:t>
            </a:r>
          </a:p>
        </p:txBody>
      </p:sp>
      <p:sp>
        <p:nvSpPr>
          <p:cNvPr id="14" name="TextBox 13"/>
          <p:cNvSpPr txBox="1"/>
          <p:nvPr/>
        </p:nvSpPr>
        <p:spPr>
          <a:xfrm>
            <a:off x="7306775" y="6120062"/>
            <a:ext cx="1920221" cy="646331"/>
          </a:xfrm>
          <a:prstGeom prst="rect">
            <a:avLst/>
          </a:prstGeom>
          <a:noFill/>
        </p:spPr>
        <p:txBody>
          <a:bodyPr wrap="square" rtlCol="0">
            <a:spAutoFit/>
          </a:bodyPr>
          <a:lstStyle/>
          <a:p>
            <a:pPr algn="ctr"/>
            <a:r>
              <a:rPr lang="en-US" dirty="0" err="1"/>
              <a:t>Siggi</a:t>
            </a:r>
            <a:r>
              <a:rPr lang="en-US" dirty="0"/>
              <a:t> the </a:t>
            </a:r>
          </a:p>
          <a:p>
            <a:pPr algn="ctr"/>
            <a:r>
              <a:rPr lang="en-US" dirty="0"/>
              <a:t>studious stork</a:t>
            </a:r>
          </a:p>
        </p:txBody>
      </p:sp>
      <p:sp>
        <p:nvSpPr>
          <p:cNvPr id="15" name="TextBox 14"/>
          <p:cNvSpPr txBox="1"/>
          <p:nvPr/>
        </p:nvSpPr>
        <p:spPr>
          <a:xfrm>
            <a:off x="6506745" y="201865"/>
            <a:ext cx="895117" cy="584775"/>
          </a:xfrm>
          <a:prstGeom prst="rect">
            <a:avLst/>
          </a:prstGeom>
          <a:noFill/>
        </p:spPr>
        <p:txBody>
          <a:bodyPr wrap="none" rtlCol="0">
            <a:spAutoFit/>
          </a:bodyPr>
          <a:lstStyle/>
          <a:p>
            <a:r>
              <a:rPr lang="en-US" sz="3200" dirty="0">
                <a:solidFill>
                  <a:schemeClr val="tx2">
                    <a:lumMod val="60000"/>
                    <a:lumOff val="40000"/>
                  </a:schemeClr>
                </a:solidFill>
              </a:rPr>
              <a:t>Cast</a:t>
            </a:r>
          </a:p>
        </p:txBody>
      </p:sp>
      <p:pic>
        <p:nvPicPr>
          <p:cNvPr id="16" name="Picture 15">
            <a:extLst>
              <a:ext uri="{FF2B5EF4-FFF2-40B4-BE49-F238E27FC236}">
                <a16:creationId xmlns:a16="http://schemas.microsoft.com/office/drawing/2014/main" id="{C7E47E72-E82D-BB44-8724-2923922458BC}"/>
              </a:ext>
            </a:extLst>
          </p:cNvPr>
          <p:cNvPicPr>
            <a:picLocks noChangeAspect="1"/>
          </p:cNvPicPr>
          <p:nvPr/>
        </p:nvPicPr>
        <p:blipFill>
          <a:blip r:embed="rId6"/>
          <a:stretch>
            <a:fillRect/>
          </a:stretch>
        </p:blipFill>
        <p:spPr>
          <a:xfrm>
            <a:off x="5622268" y="2746985"/>
            <a:ext cx="2963280" cy="1607609"/>
          </a:xfrm>
          <a:prstGeom prst="rect">
            <a:avLst/>
          </a:prstGeom>
        </p:spPr>
      </p:pic>
      <p:sp>
        <p:nvSpPr>
          <p:cNvPr id="17" name="TextBox 16">
            <a:extLst>
              <a:ext uri="{FF2B5EF4-FFF2-40B4-BE49-F238E27FC236}">
                <a16:creationId xmlns:a16="http://schemas.microsoft.com/office/drawing/2014/main" id="{4F0CCD46-C431-1D47-9BBB-F1B236248FD4}"/>
              </a:ext>
            </a:extLst>
          </p:cNvPr>
          <p:cNvSpPr txBox="1"/>
          <p:nvPr/>
        </p:nvSpPr>
        <p:spPr>
          <a:xfrm>
            <a:off x="6208856" y="3853930"/>
            <a:ext cx="2012793" cy="646331"/>
          </a:xfrm>
          <a:prstGeom prst="rect">
            <a:avLst/>
          </a:prstGeom>
          <a:noFill/>
        </p:spPr>
        <p:txBody>
          <a:bodyPr wrap="square" rtlCol="0">
            <a:spAutoFit/>
          </a:bodyPr>
          <a:lstStyle/>
          <a:p>
            <a:pPr algn="ctr"/>
            <a:r>
              <a:rPr lang="en-US" dirty="0"/>
              <a:t>Think-Pair-Share Terrapins</a:t>
            </a:r>
          </a:p>
        </p:txBody>
      </p:sp>
    </p:spTree>
    <p:extLst>
      <p:ext uri="{BB962C8B-B14F-4D97-AF65-F5344CB8AC3E}">
        <p14:creationId xmlns:p14="http://schemas.microsoft.com/office/powerpoint/2010/main" val="1282330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p:bldP spid="14" grpId="0"/>
      <p:bldP spid="15"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a:t>
            </a:r>
          </a:p>
        </p:txBody>
      </p:sp>
      <p:sp>
        <p:nvSpPr>
          <p:cNvPr id="3" name="Content Placeholder 2"/>
          <p:cNvSpPr>
            <a:spLocks noGrp="1"/>
          </p:cNvSpPr>
          <p:nvPr>
            <p:ph idx="1"/>
          </p:nvPr>
        </p:nvSpPr>
        <p:spPr/>
        <p:txBody>
          <a:bodyPr/>
          <a:lstStyle/>
          <a:p>
            <a:r>
              <a:rPr lang="en-US" dirty="0"/>
              <a:t>We are going to ask:</a:t>
            </a:r>
          </a:p>
          <a:p>
            <a:pPr lvl="1"/>
            <a:r>
              <a:rPr lang="en-US" dirty="0">
                <a:solidFill>
                  <a:schemeClr val="accent4"/>
                </a:solidFill>
              </a:rPr>
              <a:t>Does it work?</a:t>
            </a:r>
          </a:p>
          <a:p>
            <a:pPr lvl="1"/>
            <a:r>
              <a:rPr lang="en-US" dirty="0">
                <a:solidFill>
                  <a:schemeClr val="accent4"/>
                </a:solidFill>
              </a:rPr>
              <a:t>Is it fast?</a:t>
            </a:r>
          </a:p>
          <a:p>
            <a:pPr lvl="1"/>
            <a:endParaRPr lang="en-US" dirty="0"/>
          </a:p>
          <a:p>
            <a:r>
              <a:rPr lang="en-US" dirty="0"/>
              <a:t>We’ll start to see how to answer these by looking at some examples of sorting algorithms.</a:t>
            </a:r>
          </a:p>
          <a:p>
            <a:pPr lvl="1"/>
            <a:r>
              <a:rPr lang="en-US" dirty="0" err="1">
                <a:solidFill>
                  <a:schemeClr val="accent4"/>
                </a:solidFill>
              </a:rPr>
              <a:t>InsertionSort</a:t>
            </a:r>
            <a:endParaRPr lang="en-US" dirty="0">
              <a:solidFill>
                <a:schemeClr val="accent4"/>
              </a:solidFill>
            </a:endParaRPr>
          </a:p>
          <a:p>
            <a:pPr lvl="1"/>
            <a:r>
              <a:rPr lang="en-US" dirty="0" err="1">
                <a:solidFill>
                  <a:schemeClr val="accent4"/>
                </a:solidFill>
              </a:rPr>
              <a:t>MergeSort</a:t>
            </a:r>
            <a:endParaRPr lang="en-US" dirty="0">
              <a:solidFill>
                <a:schemeClr val="accent4"/>
              </a:solidFill>
            </a:endParaRPr>
          </a:p>
        </p:txBody>
      </p:sp>
      <p:pic>
        <p:nvPicPr>
          <p:cNvPr id="4" name="Picture 3"/>
          <p:cNvPicPr>
            <a:picLocks noChangeAspect="1"/>
          </p:cNvPicPr>
          <p:nvPr/>
        </p:nvPicPr>
        <p:blipFill>
          <a:blip r:embed="rId2"/>
          <a:stretch>
            <a:fillRect/>
          </a:stretch>
        </p:blipFill>
        <p:spPr>
          <a:xfrm>
            <a:off x="5852729" y="4001294"/>
            <a:ext cx="2662621" cy="2396359"/>
          </a:xfrm>
          <a:prstGeom prst="rect">
            <a:avLst/>
          </a:prstGeom>
        </p:spPr>
      </p:pic>
      <p:sp>
        <p:nvSpPr>
          <p:cNvPr id="5" name="TextBox 4"/>
          <p:cNvSpPr txBox="1"/>
          <p:nvPr/>
        </p:nvSpPr>
        <p:spPr>
          <a:xfrm>
            <a:off x="5628290" y="6324518"/>
            <a:ext cx="3373820" cy="369332"/>
          </a:xfrm>
          <a:prstGeom prst="rect">
            <a:avLst/>
          </a:prstGeom>
          <a:noFill/>
        </p:spPr>
        <p:txBody>
          <a:bodyPr wrap="square" rtlCol="0">
            <a:spAutoFit/>
          </a:bodyPr>
          <a:lstStyle/>
          <a:p>
            <a:r>
              <a:rPr lang="en-US" dirty="0" err="1">
                <a:solidFill>
                  <a:schemeClr val="accent4"/>
                </a:solidFill>
              </a:rPr>
              <a:t>SortingHatSort</a:t>
            </a:r>
            <a:r>
              <a:rPr lang="en-US" dirty="0">
                <a:solidFill>
                  <a:schemeClr val="accent4"/>
                </a:solidFill>
              </a:rPr>
              <a:t> not discussed</a:t>
            </a:r>
          </a:p>
        </p:txBody>
      </p:sp>
    </p:spTree>
    <p:extLst>
      <p:ext uri="{BB962C8B-B14F-4D97-AF65-F5344CB8AC3E}">
        <p14:creationId xmlns:p14="http://schemas.microsoft.com/office/powerpoint/2010/main" val="1160408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plan</a:t>
            </a:r>
          </a:p>
        </p:txBody>
      </p:sp>
      <p:sp>
        <p:nvSpPr>
          <p:cNvPr id="3" name="Content Placeholder 2"/>
          <p:cNvSpPr>
            <a:spLocks noGrp="1"/>
          </p:cNvSpPr>
          <p:nvPr>
            <p:ph idx="1"/>
          </p:nvPr>
        </p:nvSpPr>
        <p:spPr>
          <a:xfrm>
            <a:off x="236483" y="1690689"/>
            <a:ext cx="8907517" cy="4351338"/>
          </a:xfrm>
        </p:spPr>
        <p:txBody>
          <a:bodyPr>
            <a:normAutofit/>
          </a:bodyPr>
          <a:lstStyle/>
          <a:p>
            <a:r>
              <a:rPr lang="en-US" dirty="0">
                <a:solidFill>
                  <a:schemeClr val="accent4"/>
                </a:solidFill>
              </a:rPr>
              <a:t>Part I: Sorting Algorithms</a:t>
            </a:r>
          </a:p>
          <a:p>
            <a:pPr lvl="1"/>
            <a:r>
              <a:rPr lang="en-US" dirty="0" err="1"/>
              <a:t>InsertionSort</a:t>
            </a:r>
            <a:r>
              <a:rPr lang="en-US" dirty="0"/>
              <a:t>: does it work and is it fast?</a:t>
            </a:r>
          </a:p>
          <a:p>
            <a:pPr lvl="1"/>
            <a:r>
              <a:rPr lang="en-US" dirty="0" err="1"/>
              <a:t>MergeSort</a:t>
            </a:r>
            <a:r>
              <a:rPr lang="en-US" dirty="0"/>
              <a:t>: does it work and is it fast?</a:t>
            </a:r>
          </a:p>
          <a:p>
            <a:pPr lvl="1"/>
            <a:r>
              <a:rPr lang="en-US" dirty="0"/>
              <a:t>Skills:</a:t>
            </a:r>
          </a:p>
          <a:p>
            <a:pPr lvl="2"/>
            <a:r>
              <a:rPr lang="en-US" dirty="0">
                <a:solidFill>
                  <a:schemeClr val="tx2"/>
                </a:solidFill>
              </a:rPr>
              <a:t>Analyzing correctness of iterative and recursive algorithms.</a:t>
            </a:r>
          </a:p>
          <a:p>
            <a:pPr lvl="2"/>
            <a:r>
              <a:rPr lang="en-US" dirty="0">
                <a:solidFill>
                  <a:schemeClr val="tx2"/>
                </a:solidFill>
              </a:rPr>
              <a:t>Analyzing running time of recursive algorithms (part 1</a:t>
            </a:r>
            <a:r>
              <a:rPr lang="mr-IN" dirty="0">
                <a:solidFill>
                  <a:schemeClr val="tx2"/>
                </a:solidFill>
              </a:rPr>
              <a:t>…</a:t>
            </a:r>
            <a:r>
              <a:rPr lang="en-US" dirty="0">
                <a:solidFill>
                  <a:schemeClr val="tx2"/>
                </a:solidFill>
              </a:rPr>
              <a:t>more next time!)</a:t>
            </a:r>
          </a:p>
          <a:p>
            <a:endParaRPr lang="en-US" dirty="0">
              <a:solidFill>
                <a:schemeClr val="accent4"/>
              </a:solidFill>
            </a:endParaRPr>
          </a:p>
          <a:p>
            <a:r>
              <a:rPr lang="en-US" dirty="0">
                <a:solidFill>
                  <a:schemeClr val="accent4"/>
                </a:solidFill>
              </a:rPr>
              <a:t>Part II: How do we measure the runtime of an algorithm?</a:t>
            </a:r>
          </a:p>
          <a:p>
            <a:pPr lvl="1"/>
            <a:r>
              <a:rPr lang="en-US" dirty="0">
                <a:solidFill>
                  <a:srgbClr val="50496A"/>
                </a:solidFill>
              </a:rPr>
              <a:t>Worst-case analysis</a:t>
            </a:r>
          </a:p>
          <a:p>
            <a:pPr lvl="1"/>
            <a:r>
              <a:rPr lang="en-US" dirty="0">
                <a:solidFill>
                  <a:srgbClr val="50496A"/>
                </a:solidFill>
              </a:rPr>
              <a:t>Asymptotic Analysis</a:t>
            </a:r>
          </a:p>
        </p:txBody>
      </p:sp>
      <p:sp>
        <p:nvSpPr>
          <p:cNvPr id="4" name="Left Arrow 3"/>
          <p:cNvSpPr/>
          <p:nvPr/>
        </p:nvSpPr>
        <p:spPr>
          <a:xfrm>
            <a:off x="6936828" y="1690689"/>
            <a:ext cx="1182414" cy="64956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818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Sorting</a:t>
            </a:r>
          </a:p>
        </p:txBody>
      </p:sp>
      <p:sp>
        <p:nvSpPr>
          <p:cNvPr id="3" name="Content Placeholder 2"/>
          <p:cNvSpPr>
            <a:spLocks noGrp="1"/>
          </p:cNvSpPr>
          <p:nvPr>
            <p:ph idx="1"/>
          </p:nvPr>
        </p:nvSpPr>
        <p:spPr/>
        <p:txBody>
          <a:bodyPr/>
          <a:lstStyle/>
          <a:p>
            <a:r>
              <a:rPr lang="en-US" dirty="0"/>
              <a:t>Important primitive</a:t>
            </a:r>
          </a:p>
          <a:p>
            <a:r>
              <a:rPr lang="en-US" dirty="0"/>
              <a:t>For today, we’ll pretend all elements are distinct.</a:t>
            </a:r>
          </a:p>
        </p:txBody>
      </p:sp>
      <p:grpSp>
        <p:nvGrpSpPr>
          <p:cNvPr id="22" name="Group 21"/>
          <p:cNvGrpSpPr/>
          <p:nvPr/>
        </p:nvGrpSpPr>
        <p:grpSpPr>
          <a:xfrm>
            <a:off x="1573619" y="3296093"/>
            <a:ext cx="5766649" cy="705201"/>
            <a:chOff x="1573619" y="3296093"/>
            <a:chExt cx="5766649" cy="705201"/>
          </a:xfrm>
        </p:grpSpPr>
        <p:sp>
          <p:nvSpPr>
            <p:cNvPr id="6" name="Rectangle 5"/>
            <p:cNvSpPr/>
            <p:nvPr/>
          </p:nvSpPr>
          <p:spPr>
            <a:xfrm>
              <a:off x="1573619"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7" name="Rectangle 6"/>
            <p:cNvSpPr/>
            <p:nvPr/>
          </p:nvSpPr>
          <p:spPr>
            <a:xfrm>
              <a:off x="230353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8" name="Rectangle 7"/>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9" name="Rectangle 8"/>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10" name="Rectangle 9"/>
            <p:cNvSpPr/>
            <p:nvPr/>
          </p:nvSpPr>
          <p:spPr>
            <a:xfrm>
              <a:off x="447002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11" name="Rectangle 10"/>
            <p:cNvSpPr/>
            <p:nvPr/>
          </p:nvSpPr>
          <p:spPr>
            <a:xfrm>
              <a:off x="517868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12" name="Rectangle 11"/>
            <p:cNvSpPr/>
            <p:nvPr/>
          </p:nvSpPr>
          <p:spPr>
            <a:xfrm>
              <a:off x="590860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13" name="Rectangle 12"/>
            <p:cNvSpPr/>
            <p:nvPr/>
          </p:nvSpPr>
          <p:spPr>
            <a:xfrm>
              <a:off x="6635067"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grpSp>
      <p:grpSp>
        <p:nvGrpSpPr>
          <p:cNvPr id="23" name="Group 22"/>
          <p:cNvGrpSpPr/>
          <p:nvPr/>
        </p:nvGrpSpPr>
        <p:grpSpPr>
          <a:xfrm>
            <a:off x="1602690" y="4736528"/>
            <a:ext cx="5766649" cy="705201"/>
            <a:chOff x="1602690" y="4736528"/>
            <a:chExt cx="5766649" cy="705201"/>
          </a:xfrm>
        </p:grpSpPr>
        <p:sp>
          <p:nvSpPr>
            <p:cNvPr id="14" name="Rectangle 13"/>
            <p:cNvSpPr/>
            <p:nvPr/>
          </p:nvSpPr>
          <p:spPr>
            <a:xfrm>
              <a:off x="1602690" y="473652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15" name="Rectangle 14"/>
            <p:cNvSpPr/>
            <p:nvPr/>
          </p:nvSpPr>
          <p:spPr>
            <a:xfrm>
              <a:off x="2332609" y="473652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16" name="Rectangle 15"/>
            <p:cNvSpPr/>
            <p:nvPr/>
          </p:nvSpPr>
          <p:spPr>
            <a:xfrm>
              <a:off x="3041263" y="473652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17" name="Rectangle 16"/>
            <p:cNvSpPr/>
            <p:nvPr/>
          </p:nvSpPr>
          <p:spPr>
            <a:xfrm>
              <a:off x="3767729" y="473652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8" name="Rectangle 17"/>
            <p:cNvSpPr/>
            <p:nvPr/>
          </p:nvSpPr>
          <p:spPr>
            <a:xfrm>
              <a:off x="4477834" y="473652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19" name="Rectangle 18"/>
            <p:cNvSpPr/>
            <p:nvPr/>
          </p:nvSpPr>
          <p:spPr>
            <a:xfrm>
              <a:off x="5207753" y="473652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20" name="Rectangle 19"/>
            <p:cNvSpPr/>
            <p:nvPr/>
          </p:nvSpPr>
          <p:spPr>
            <a:xfrm>
              <a:off x="5937672" y="473652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sp>
          <p:nvSpPr>
            <p:cNvPr id="21" name="Rectangle 20"/>
            <p:cNvSpPr/>
            <p:nvPr/>
          </p:nvSpPr>
          <p:spPr>
            <a:xfrm>
              <a:off x="6664138" y="473652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grpSp>
    </p:spTree>
    <p:extLst>
      <p:ext uri="{BB962C8B-B14F-4D97-AF65-F5344CB8AC3E}">
        <p14:creationId xmlns:p14="http://schemas.microsoft.com/office/powerpoint/2010/main" val="1178256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p:tgtEl>
                                          <p:spTgt spid="23"/>
                                        </p:tgtEl>
                                        <p:attrNameLst>
                                          <p:attrName>ppt_y</p:attrName>
                                        </p:attrNameLst>
                                      </p:cBhvr>
                                      <p:tavLst>
                                        <p:tav tm="0">
                                          <p:val>
                                            <p:strVal val="#ppt_y-#ppt_h*1.125000"/>
                                          </p:val>
                                        </p:tav>
                                        <p:tav tm="100000">
                                          <p:val>
                                            <p:strVal val="#ppt_y"/>
                                          </p:val>
                                        </p:tav>
                                      </p:tavLst>
                                    </p:anim>
                                    <p:animEffect transition="in" filter="wipe(down)">
                                      <p:cBhvr>
                                        <p:cTn id="8" dur="500"/>
                                        <p:tgtEl>
                                          <p:spTgt spid="23"/>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663" y="246548"/>
            <a:ext cx="8200040" cy="1325563"/>
          </a:xfrm>
        </p:spPr>
        <p:txBody>
          <a:bodyPr>
            <a:normAutofit/>
          </a:bodyPr>
          <a:lstStyle/>
          <a:p>
            <a:r>
              <a:rPr lang="en-US" sz="3600" dirty="0"/>
              <a:t>I hope everyone did the </a:t>
            </a:r>
            <a:br>
              <a:rPr lang="en-US" sz="3600" dirty="0"/>
            </a:br>
            <a:r>
              <a:rPr lang="en-US" sz="4800" dirty="0"/>
              <a:t>pre-lecture exercise!</a:t>
            </a:r>
          </a:p>
        </p:txBody>
      </p:sp>
      <p:sp>
        <p:nvSpPr>
          <p:cNvPr id="3" name="Content Placeholder 2"/>
          <p:cNvSpPr>
            <a:spLocks noGrp="1"/>
          </p:cNvSpPr>
          <p:nvPr>
            <p:ph idx="1"/>
          </p:nvPr>
        </p:nvSpPr>
        <p:spPr>
          <a:xfrm>
            <a:off x="327663" y="2160902"/>
            <a:ext cx="3092012" cy="4018153"/>
          </a:xfrm>
        </p:spPr>
        <p:txBody>
          <a:bodyPr>
            <a:normAutofit/>
          </a:bodyPr>
          <a:lstStyle/>
          <a:p>
            <a:pPr marL="0" indent="0">
              <a:buNone/>
            </a:pPr>
            <a:r>
              <a:rPr lang="en-US" dirty="0">
                <a:solidFill>
                  <a:srgbClr val="F26021"/>
                </a:solidFill>
              </a:rPr>
              <a:t>What was the mystery sort algorithm?</a:t>
            </a:r>
          </a:p>
          <a:p>
            <a:endParaRPr lang="en-US" dirty="0"/>
          </a:p>
          <a:p>
            <a:pPr marL="514350" indent="-514350">
              <a:buFont typeface="+mj-lt"/>
              <a:buAutoNum type="arabicPeriod"/>
            </a:pPr>
            <a:r>
              <a:rPr lang="en-US" dirty="0" err="1"/>
              <a:t>MergeSort</a:t>
            </a:r>
            <a:endParaRPr lang="en-US" dirty="0"/>
          </a:p>
          <a:p>
            <a:pPr marL="514350" indent="-514350">
              <a:buFont typeface="+mj-lt"/>
              <a:buAutoNum type="arabicPeriod"/>
            </a:pPr>
            <a:r>
              <a:rPr lang="en-US" dirty="0" err="1"/>
              <a:t>QuickSort</a:t>
            </a:r>
            <a:endParaRPr lang="en-US" dirty="0"/>
          </a:p>
          <a:p>
            <a:pPr marL="514350" indent="-514350">
              <a:buFont typeface="+mj-lt"/>
              <a:buAutoNum type="arabicPeriod"/>
            </a:pPr>
            <a:r>
              <a:rPr lang="en-US" dirty="0" err="1"/>
              <a:t>InsertionSort</a:t>
            </a:r>
            <a:endParaRPr lang="en-US" dirty="0"/>
          </a:p>
          <a:p>
            <a:pPr marL="514350" indent="-514350">
              <a:buFont typeface="+mj-lt"/>
              <a:buAutoNum type="arabicPeriod"/>
            </a:pPr>
            <a:r>
              <a:rPr lang="en-US" dirty="0" err="1"/>
              <a:t>BogoSort</a:t>
            </a:r>
            <a:endParaRPr lang="en-US" dirty="0"/>
          </a:p>
        </p:txBody>
      </p:sp>
      <p:sp>
        <p:nvSpPr>
          <p:cNvPr id="4" name="TextBox 3"/>
          <p:cNvSpPr txBox="1"/>
          <p:nvPr/>
        </p:nvSpPr>
        <p:spPr>
          <a:xfrm>
            <a:off x="772510" y="3468414"/>
            <a:ext cx="2412124" cy="1403131"/>
          </a:xfrm>
          <a:prstGeom prst="rect">
            <a:avLst/>
          </a:prstGeom>
          <a:noFill/>
        </p:spPr>
        <p:txBody>
          <a:bodyPr wrap="square" rtlCol="0">
            <a:spAutoFit/>
          </a:bodyPr>
          <a:lstStyle/>
          <a:p>
            <a:endParaRPr lang="en-US" dirty="0"/>
          </a:p>
        </p:txBody>
      </p:sp>
      <p:sp>
        <p:nvSpPr>
          <p:cNvPr id="6" name="TextBox 5"/>
          <p:cNvSpPr txBox="1"/>
          <p:nvPr/>
        </p:nvSpPr>
        <p:spPr>
          <a:xfrm>
            <a:off x="3654716" y="4595647"/>
            <a:ext cx="5315864" cy="2123658"/>
          </a:xfrm>
          <a:prstGeom prst="rect">
            <a:avLst/>
          </a:prstGeom>
          <a:noFill/>
          <a:ln>
            <a:solidFill>
              <a:schemeClr val="accent2"/>
            </a:solidFill>
          </a:ln>
        </p:spPr>
        <p:txBody>
          <a:bodyPr wrap="square" rtlCol="0">
            <a:spAutoFit/>
          </a:bodyPr>
          <a:lstStyle/>
          <a:p>
            <a:r>
              <a:rPr lang="mr-IN" sz="1600" dirty="0" err="1">
                <a:latin typeface="Courier" charset="0"/>
                <a:ea typeface="Courier" charset="0"/>
                <a:cs typeface="Courier" charset="0"/>
              </a:rPr>
              <a:t>def</a:t>
            </a:r>
            <a:r>
              <a:rPr lang="mr-IN" sz="1600" dirty="0">
                <a:latin typeface="Courier" charset="0"/>
                <a:ea typeface="Courier" charset="0"/>
                <a:cs typeface="Courier" charset="0"/>
              </a:rPr>
              <a:t> </a:t>
            </a:r>
            <a:r>
              <a:rPr lang="en-US" sz="1600" dirty="0" err="1">
                <a:latin typeface="Courier" charset="0"/>
                <a:ea typeface="Courier" charset="0"/>
                <a:cs typeface="Courier" charset="0"/>
              </a:rPr>
              <a:t>MysteryAlgorithmTwo</a:t>
            </a:r>
            <a:r>
              <a:rPr lang="mr-IN" sz="1600" dirty="0">
                <a:latin typeface="Courier" charset="0"/>
                <a:ea typeface="Courier" charset="0"/>
                <a:cs typeface="Courier" charset="0"/>
              </a:rPr>
              <a:t>(</a:t>
            </a:r>
            <a:r>
              <a:rPr lang="mr-IN" sz="1600" dirty="0" err="1">
                <a:latin typeface="Courier" charset="0"/>
                <a:ea typeface="Courier" charset="0"/>
                <a:cs typeface="Courier" charset="0"/>
              </a:rPr>
              <a:t>A</a:t>
            </a:r>
            <a:r>
              <a:rPr lang="mr-IN" sz="1600" dirty="0">
                <a:latin typeface="Courier" charset="0"/>
                <a:ea typeface="Courier" charset="0"/>
                <a:cs typeface="Courier" charset="0"/>
              </a:rPr>
              <a:t>):    </a:t>
            </a:r>
            <a:endParaRPr lang="en-US" sz="1600" dirty="0">
              <a:latin typeface="Courier" charset="0"/>
              <a:ea typeface="Courier" charset="0"/>
              <a:cs typeface="Courier" charset="0"/>
            </a:endParaRPr>
          </a:p>
          <a:p>
            <a:r>
              <a:rPr lang="en-US" sz="1600" dirty="0">
                <a:latin typeface="Courier" charset="0"/>
                <a:ea typeface="Courier" charset="0"/>
                <a:cs typeface="Courier" charset="0"/>
              </a:rPr>
              <a:t>   </a:t>
            </a:r>
            <a:r>
              <a:rPr lang="mr-IN" sz="1600" dirty="0" err="1">
                <a:latin typeface="Courier" charset="0"/>
                <a:ea typeface="Courier" charset="0"/>
                <a:cs typeface="Courier" charset="0"/>
              </a:rPr>
              <a:t>for</a:t>
            </a:r>
            <a:r>
              <a:rPr lang="mr-IN" sz="1600" dirty="0">
                <a:latin typeface="Courier" charset="0"/>
                <a:ea typeface="Courier" charset="0"/>
                <a:cs typeface="Courier" charset="0"/>
              </a:rPr>
              <a:t> </a:t>
            </a:r>
            <a:r>
              <a:rPr lang="mr-IN" sz="1600" dirty="0" err="1">
                <a:latin typeface="Courier" charset="0"/>
                <a:ea typeface="Courier" charset="0"/>
                <a:cs typeface="Courier" charset="0"/>
              </a:rPr>
              <a:t>i</a:t>
            </a:r>
            <a:r>
              <a:rPr lang="mr-IN" sz="1600" dirty="0">
                <a:latin typeface="Courier" charset="0"/>
                <a:ea typeface="Courier" charset="0"/>
                <a:cs typeface="Courier" charset="0"/>
              </a:rPr>
              <a:t> </a:t>
            </a:r>
            <a:r>
              <a:rPr lang="mr-IN" sz="1600" dirty="0" err="1">
                <a:latin typeface="Courier" charset="0"/>
                <a:ea typeface="Courier" charset="0"/>
                <a:cs typeface="Courier" charset="0"/>
              </a:rPr>
              <a:t>in</a:t>
            </a:r>
            <a:r>
              <a:rPr lang="mr-IN" sz="1600" dirty="0">
                <a:latin typeface="Courier" charset="0"/>
                <a:ea typeface="Courier" charset="0"/>
                <a:cs typeface="Courier" charset="0"/>
              </a:rPr>
              <a:t> </a:t>
            </a:r>
            <a:r>
              <a:rPr lang="mr-IN" sz="1600" dirty="0" err="1">
                <a:latin typeface="Courier" charset="0"/>
                <a:ea typeface="Courier" charset="0"/>
                <a:cs typeface="Courier" charset="0"/>
              </a:rPr>
              <a:t>range</a:t>
            </a:r>
            <a:r>
              <a:rPr lang="mr-IN" sz="1600" dirty="0">
                <a:latin typeface="Courier" charset="0"/>
                <a:ea typeface="Courier" charset="0"/>
                <a:cs typeface="Courier" charset="0"/>
              </a:rPr>
              <a:t>(1,len(</a:t>
            </a:r>
            <a:r>
              <a:rPr lang="mr-IN" sz="1600" dirty="0" err="1">
                <a:latin typeface="Courier" charset="0"/>
                <a:ea typeface="Courier" charset="0"/>
                <a:cs typeface="Courier" charset="0"/>
              </a:rPr>
              <a:t>A</a:t>
            </a:r>
            <a:r>
              <a:rPr lang="mr-IN" sz="1600" dirty="0">
                <a:latin typeface="Courier" charset="0"/>
                <a:ea typeface="Courier" charset="0"/>
                <a:cs typeface="Courier" charset="0"/>
              </a:rPr>
              <a:t>)):  </a:t>
            </a:r>
            <a:endParaRPr lang="en-US" sz="1600" dirty="0">
              <a:latin typeface="Courier" charset="0"/>
              <a:ea typeface="Courier" charset="0"/>
              <a:cs typeface="Courier" charset="0"/>
            </a:endParaRPr>
          </a:p>
          <a:p>
            <a:r>
              <a:rPr lang="mr-IN" sz="1600" dirty="0">
                <a:latin typeface="Courier" charset="0"/>
                <a:ea typeface="Courier" charset="0"/>
                <a:cs typeface="Courier" charset="0"/>
              </a:rPr>
              <a:t>   </a:t>
            </a:r>
            <a:r>
              <a:rPr lang="en-US" sz="1600" dirty="0">
                <a:latin typeface="Courier" charset="0"/>
                <a:ea typeface="Courier" charset="0"/>
                <a:cs typeface="Courier" charset="0"/>
              </a:rPr>
              <a:t>   </a:t>
            </a:r>
            <a:r>
              <a:rPr lang="mr-IN" sz="1600" dirty="0" err="1">
                <a:latin typeface="Courier" charset="0"/>
                <a:ea typeface="Courier" charset="0"/>
                <a:cs typeface="Courier" charset="0"/>
              </a:rPr>
              <a:t>current</a:t>
            </a:r>
            <a:r>
              <a:rPr lang="mr-IN" sz="1600" dirty="0">
                <a:latin typeface="Courier" charset="0"/>
                <a:ea typeface="Courier" charset="0"/>
                <a:cs typeface="Courier" charset="0"/>
              </a:rPr>
              <a:t> = </a:t>
            </a:r>
            <a:r>
              <a:rPr lang="mr-IN" sz="1600" dirty="0" err="1">
                <a:latin typeface="Courier" charset="0"/>
                <a:ea typeface="Courier" charset="0"/>
                <a:cs typeface="Courier" charset="0"/>
              </a:rPr>
              <a:t>A</a:t>
            </a:r>
            <a:r>
              <a:rPr lang="mr-IN" sz="1600" dirty="0">
                <a:latin typeface="Courier" charset="0"/>
                <a:ea typeface="Courier" charset="0"/>
                <a:cs typeface="Courier" charset="0"/>
              </a:rPr>
              <a:t>[</a:t>
            </a:r>
            <a:r>
              <a:rPr lang="mr-IN" sz="1600" dirty="0" err="1">
                <a:latin typeface="Courier" charset="0"/>
                <a:ea typeface="Courier" charset="0"/>
                <a:cs typeface="Courier" charset="0"/>
              </a:rPr>
              <a:t>i</a:t>
            </a:r>
            <a:r>
              <a:rPr lang="mr-IN" sz="1600" dirty="0">
                <a:latin typeface="Courier" charset="0"/>
                <a:ea typeface="Courier" charset="0"/>
                <a:cs typeface="Courier" charset="0"/>
              </a:rPr>
              <a:t>]</a:t>
            </a:r>
            <a:endParaRPr lang="en-US" sz="1600" dirty="0">
              <a:latin typeface="Courier" charset="0"/>
              <a:ea typeface="Courier" charset="0"/>
              <a:cs typeface="Courier" charset="0"/>
            </a:endParaRPr>
          </a:p>
          <a:p>
            <a:r>
              <a:rPr lang="mr-IN" sz="1600" dirty="0">
                <a:latin typeface="Courier" charset="0"/>
                <a:ea typeface="Courier" charset="0"/>
                <a:cs typeface="Courier" charset="0"/>
              </a:rPr>
              <a:t>        </a:t>
            </a:r>
            <a:r>
              <a:rPr lang="mr-IN" sz="1600" dirty="0" err="1">
                <a:latin typeface="Courier" charset="0"/>
                <a:ea typeface="Courier" charset="0"/>
                <a:cs typeface="Courier" charset="0"/>
              </a:rPr>
              <a:t>j</a:t>
            </a:r>
            <a:r>
              <a:rPr lang="mr-IN" sz="1600" dirty="0">
                <a:latin typeface="Courier" charset="0"/>
                <a:ea typeface="Courier" charset="0"/>
                <a:cs typeface="Courier" charset="0"/>
              </a:rPr>
              <a:t> = i-1</a:t>
            </a:r>
            <a:endParaRPr lang="en-US" sz="1600" dirty="0">
              <a:latin typeface="Courier" charset="0"/>
              <a:ea typeface="Courier" charset="0"/>
              <a:cs typeface="Courier" charset="0"/>
            </a:endParaRPr>
          </a:p>
          <a:p>
            <a:r>
              <a:rPr lang="mr-IN" sz="1600" dirty="0">
                <a:latin typeface="Courier" charset="0"/>
                <a:ea typeface="Courier" charset="0"/>
                <a:cs typeface="Courier" charset="0"/>
              </a:rPr>
              <a:t>        </a:t>
            </a:r>
            <a:r>
              <a:rPr lang="mr-IN" sz="1600" dirty="0" err="1">
                <a:latin typeface="Courier" charset="0"/>
                <a:ea typeface="Courier" charset="0"/>
                <a:cs typeface="Courier" charset="0"/>
              </a:rPr>
              <a:t>while</a:t>
            </a:r>
            <a:r>
              <a:rPr lang="mr-IN" sz="1600" dirty="0">
                <a:latin typeface="Courier" charset="0"/>
                <a:ea typeface="Courier" charset="0"/>
                <a:cs typeface="Courier" charset="0"/>
              </a:rPr>
              <a:t> </a:t>
            </a:r>
            <a:r>
              <a:rPr lang="mr-IN" sz="1600" dirty="0" err="1">
                <a:latin typeface="Courier" charset="0"/>
                <a:ea typeface="Courier" charset="0"/>
                <a:cs typeface="Courier" charset="0"/>
              </a:rPr>
              <a:t>j</a:t>
            </a:r>
            <a:r>
              <a:rPr lang="mr-IN" sz="1600" dirty="0">
                <a:latin typeface="Courier" charset="0"/>
                <a:ea typeface="Courier" charset="0"/>
                <a:cs typeface="Courier" charset="0"/>
              </a:rPr>
              <a:t> &gt;= 0 </a:t>
            </a:r>
            <a:r>
              <a:rPr lang="mr-IN" sz="1600" dirty="0" err="1">
                <a:latin typeface="Courier" charset="0"/>
                <a:ea typeface="Courier" charset="0"/>
                <a:cs typeface="Courier" charset="0"/>
              </a:rPr>
              <a:t>and</a:t>
            </a:r>
            <a:r>
              <a:rPr lang="mr-IN" sz="1600" dirty="0">
                <a:latin typeface="Courier" charset="0"/>
                <a:ea typeface="Courier" charset="0"/>
                <a:cs typeface="Courier" charset="0"/>
              </a:rPr>
              <a:t> </a:t>
            </a:r>
            <a:r>
              <a:rPr lang="mr-IN" sz="1600" dirty="0" err="1">
                <a:latin typeface="Courier" charset="0"/>
                <a:ea typeface="Courier" charset="0"/>
                <a:cs typeface="Courier" charset="0"/>
              </a:rPr>
              <a:t>A</a:t>
            </a:r>
            <a:r>
              <a:rPr lang="mr-IN" sz="1600" dirty="0">
                <a:latin typeface="Courier" charset="0"/>
                <a:ea typeface="Courier" charset="0"/>
                <a:cs typeface="Courier" charset="0"/>
              </a:rPr>
              <a:t>[</a:t>
            </a:r>
            <a:r>
              <a:rPr lang="mr-IN" sz="1600" dirty="0" err="1">
                <a:latin typeface="Courier" charset="0"/>
                <a:ea typeface="Courier" charset="0"/>
                <a:cs typeface="Courier" charset="0"/>
              </a:rPr>
              <a:t>j</a:t>
            </a:r>
            <a:r>
              <a:rPr lang="mr-IN" sz="1600" dirty="0">
                <a:latin typeface="Courier" charset="0"/>
                <a:ea typeface="Courier" charset="0"/>
                <a:cs typeface="Courier" charset="0"/>
              </a:rPr>
              <a:t>] &gt; </a:t>
            </a:r>
            <a:r>
              <a:rPr lang="mr-IN" sz="1600" dirty="0" err="1">
                <a:latin typeface="Courier" charset="0"/>
                <a:ea typeface="Courier" charset="0"/>
                <a:cs typeface="Courier" charset="0"/>
              </a:rPr>
              <a:t>current</a:t>
            </a:r>
            <a:r>
              <a:rPr lang="mr-IN" sz="1600" dirty="0">
                <a:latin typeface="Courier" charset="0"/>
                <a:ea typeface="Courier" charset="0"/>
                <a:cs typeface="Courier" charset="0"/>
              </a:rPr>
              <a:t>:</a:t>
            </a:r>
            <a:endParaRPr lang="en-US" sz="1600" dirty="0">
              <a:latin typeface="Courier" charset="0"/>
              <a:ea typeface="Courier" charset="0"/>
              <a:cs typeface="Courier" charset="0"/>
            </a:endParaRPr>
          </a:p>
          <a:p>
            <a:r>
              <a:rPr lang="mr-IN" sz="1600" dirty="0">
                <a:latin typeface="Courier" charset="0"/>
                <a:ea typeface="Courier" charset="0"/>
                <a:cs typeface="Courier" charset="0"/>
              </a:rPr>
              <a:t>            </a:t>
            </a:r>
            <a:r>
              <a:rPr lang="mr-IN" sz="1600" dirty="0" err="1">
                <a:latin typeface="Courier" charset="0"/>
                <a:ea typeface="Courier" charset="0"/>
                <a:cs typeface="Courier" charset="0"/>
              </a:rPr>
              <a:t>A</a:t>
            </a:r>
            <a:r>
              <a:rPr lang="mr-IN" sz="1600" dirty="0">
                <a:latin typeface="Courier" charset="0"/>
                <a:ea typeface="Courier" charset="0"/>
                <a:cs typeface="Courier" charset="0"/>
              </a:rPr>
              <a:t>[j+1] = </a:t>
            </a:r>
            <a:r>
              <a:rPr lang="mr-IN" sz="1600" dirty="0" err="1">
                <a:latin typeface="Courier" charset="0"/>
                <a:ea typeface="Courier" charset="0"/>
                <a:cs typeface="Courier" charset="0"/>
              </a:rPr>
              <a:t>A</a:t>
            </a:r>
            <a:r>
              <a:rPr lang="mr-IN" sz="1600" dirty="0">
                <a:latin typeface="Courier" charset="0"/>
                <a:ea typeface="Courier" charset="0"/>
                <a:cs typeface="Courier" charset="0"/>
              </a:rPr>
              <a:t>[</a:t>
            </a:r>
            <a:r>
              <a:rPr lang="mr-IN" sz="1600" dirty="0" err="1">
                <a:latin typeface="Courier" charset="0"/>
                <a:ea typeface="Courier" charset="0"/>
                <a:cs typeface="Courier" charset="0"/>
              </a:rPr>
              <a:t>j</a:t>
            </a:r>
            <a:r>
              <a:rPr lang="mr-IN" sz="1600" dirty="0">
                <a:latin typeface="Courier" charset="0"/>
                <a:ea typeface="Courier" charset="0"/>
                <a:cs typeface="Courier" charset="0"/>
              </a:rPr>
              <a:t>]</a:t>
            </a:r>
            <a:endParaRPr lang="en-US" sz="1600" dirty="0">
              <a:latin typeface="Courier" charset="0"/>
              <a:ea typeface="Courier" charset="0"/>
              <a:cs typeface="Courier" charset="0"/>
            </a:endParaRPr>
          </a:p>
          <a:p>
            <a:r>
              <a:rPr lang="mr-IN" sz="1600" dirty="0">
                <a:latin typeface="Courier" charset="0"/>
                <a:ea typeface="Courier" charset="0"/>
                <a:cs typeface="Courier" charset="0"/>
              </a:rPr>
              <a:t>            </a:t>
            </a:r>
            <a:r>
              <a:rPr lang="mr-IN" sz="1600" dirty="0" err="1">
                <a:latin typeface="Courier" charset="0"/>
                <a:ea typeface="Courier" charset="0"/>
                <a:cs typeface="Courier" charset="0"/>
              </a:rPr>
              <a:t>j</a:t>
            </a:r>
            <a:r>
              <a:rPr lang="mr-IN" sz="1600" dirty="0">
                <a:latin typeface="Courier" charset="0"/>
                <a:ea typeface="Courier" charset="0"/>
                <a:cs typeface="Courier" charset="0"/>
              </a:rPr>
              <a:t> -= 1</a:t>
            </a:r>
            <a:endParaRPr lang="en-US" sz="1600" dirty="0">
              <a:latin typeface="Courier" charset="0"/>
              <a:ea typeface="Courier" charset="0"/>
              <a:cs typeface="Courier" charset="0"/>
            </a:endParaRPr>
          </a:p>
          <a:p>
            <a:r>
              <a:rPr lang="mr-IN" sz="1600" dirty="0">
                <a:latin typeface="Courier" charset="0"/>
                <a:ea typeface="Courier" charset="0"/>
                <a:cs typeface="Courier" charset="0"/>
              </a:rPr>
              <a:t>        </a:t>
            </a:r>
            <a:r>
              <a:rPr lang="mr-IN" sz="1600" dirty="0" err="1">
                <a:latin typeface="Courier" charset="0"/>
                <a:ea typeface="Courier" charset="0"/>
                <a:cs typeface="Courier" charset="0"/>
              </a:rPr>
              <a:t>A</a:t>
            </a:r>
            <a:r>
              <a:rPr lang="mr-IN" sz="1600" dirty="0">
                <a:latin typeface="Courier" charset="0"/>
                <a:ea typeface="Courier" charset="0"/>
                <a:cs typeface="Courier" charset="0"/>
              </a:rPr>
              <a:t>[j+1] = </a:t>
            </a:r>
            <a:r>
              <a:rPr lang="mr-IN" sz="1600" dirty="0" err="1">
                <a:latin typeface="Courier" charset="0"/>
                <a:ea typeface="Courier" charset="0"/>
                <a:cs typeface="Courier" charset="0"/>
              </a:rPr>
              <a:t>current</a:t>
            </a:r>
            <a:endParaRPr lang="en-US" sz="1600" dirty="0">
              <a:latin typeface="Courier" charset="0"/>
              <a:ea typeface="Courier" charset="0"/>
              <a:cs typeface="Courier" charset="0"/>
            </a:endParaRPr>
          </a:p>
        </p:txBody>
      </p:sp>
      <p:sp>
        <p:nvSpPr>
          <p:cNvPr id="8" name="Rectangle 7">
            <a:extLst>
              <a:ext uri="{FF2B5EF4-FFF2-40B4-BE49-F238E27FC236}">
                <a16:creationId xmlns:a16="http://schemas.microsoft.com/office/drawing/2014/main" id="{AAD2D415-8D6B-1C48-95B8-F50100A168F2}"/>
              </a:ext>
            </a:extLst>
          </p:cNvPr>
          <p:cNvSpPr/>
          <p:nvPr/>
        </p:nvSpPr>
        <p:spPr>
          <a:xfrm>
            <a:off x="3995837" y="1547397"/>
            <a:ext cx="4950373" cy="3046988"/>
          </a:xfrm>
          <a:prstGeom prst="rect">
            <a:avLst/>
          </a:prstGeom>
          <a:ln>
            <a:solidFill>
              <a:schemeClr val="accent1"/>
            </a:solidFill>
          </a:ln>
        </p:spPr>
        <p:txBody>
          <a:bodyPr wrap="square">
            <a:spAutoFit/>
          </a:bodyPr>
          <a:lstStyle/>
          <a:p>
            <a:r>
              <a:rPr lang="en-US" sz="1600" dirty="0" err="1">
                <a:latin typeface="Courier" charset="0"/>
                <a:ea typeface="Courier" charset="0"/>
                <a:cs typeface="Courier" charset="0"/>
              </a:rPr>
              <a:t>def</a:t>
            </a:r>
            <a:r>
              <a:rPr lang="en-US" sz="1600" dirty="0">
                <a:latin typeface="Courier" charset="0"/>
                <a:ea typeface="Courier" charset="0"/>
                <a:cs typeface="Courier" charset="0"/>
              </a:rPr>
              <a:t> </a:t>
            </a:r>
            <a:r>
              <a:rPr lang="en-US" sz="1600" dirty="0" err="1">
                <a:latin typeface="Courier" charset="0"/>
                <a:ea typeface="Courier" charset="0"/>
                <a:cs typeface="Courier" charset="0"/>
              </a:rPr>
              <a:t>mysteryAlgorithmOne</a:t>
            </a:r>
            <a:r>
              <a:rPr lang="en-US" sz="1600" dirty="0">
                <a:latin typeface="Courier" charset="0"/>
                <a:ea typeface="Courier" charset="0"/>
                <a:cs typeface="Courier" charset="0"/>
              </a:rPr>
              <a:t>(A):    </a:t>
            </a:r>
          </a:p>
          <a:p>
            <a:r>
              <a:rPr lang="en-US" sz="1600" dirty="0">
                <a:latin typeface="Courier" charset="0"/>
                <a:ea typeface="Courier" charset="0"/>
                <a:cs typeface="Courier" charset="0"/>
              </a:rPr>
              <a:t>  for x in A:    </a:t>
            </a:r>
          </a:p>
          <a:p>
            <a:r>
              <a:rPr lang="en-US" sz="1600" dirty="0">
                <a:latin typeface="Courier" charset="0"/>
                <a:ea typeface="Courier" charset="0"/>
                <a:cs typeface="Courier" charset="0"/>
              </a:rPr>
              <a:t>      B = [None for </a:t>
            </a:r>
            <a:r>
              <a:rPr lang="en-US" sz="1600" dirty="0" err="1">
                <a:latin typeface="Courier" charset="0"/>
                <a:ea typeface="Courier" charset="0"/>
                <a:cs typeface="Courier" charset="0"/>
              </a:rPr>
              <a:t>i</a:t>
            </a:r>
            <a:r>
              <a:rPr lang="en-US" sz="1600" dirty="0">
                <a:latin typeface="Courier" charset="0"/>
                <a:ea typeface="Courier" charset="0"/>
                <a:cs typeface="Courier" charset="0"/>
              </a:rPr>
              <a:t> in range(</a:t>
            </a:r>
            <a:r>
              <a:rPr lang="en-US" sz="1600" dirty="0" err="1">
                <a:latin typeface="Courier" charset="0"/>
                <a:ea typeface="Courier" charset="0"/>
                <a:cs typeface="Courier" charset="0"/>
              </a:rPr>
              <a:t>len</a:t>
            </a:r>
            <a:r>
              <a:rPr lang="en-US" sz="1600" dirty="0">
                <a:latin typeface="Courier" charset="0"/>
                <a:ea typeface="Courier" charset="0"/>
                <a:cs typeface="Courier" charset="0"/>
              </a:rPr>
              <a:t>(A))] </a:t>
            </a:r>
          </a:p>
          <a:p>
            <a:r>
              <a:rPr lang="en-US" sz="1600" dirty="0">
                <a:latin typeface="Courier" charset="0"/>
                <a:ea typeface="Courier" charset="0"/>
                <a:cs typeface="Courier" charset="0"/>
              </a:rPr>
              <a:t>      for </a:t>
            </a:r>
            <a:r>
              <a:rPr lang="en-US" sz="1600" dirty="0" err="1">
                <a:latin typeface="Courier" charset="0"/>
                <a:ea typeface="Courier" charset="0"/>
                <a:cs typeface="Courier" charset="0"/>
              </a:rPr>
              <a:t>i</a:t>
            </a:r>
            <a:r>
              <a:rPr lang="en-US" sz="1600" dirty="0">
                <a:latin typeface="Courier" charset="0"/>
                <a:ea typeface="Courier" charset="0"/>
                <a:cs typeface="Courier" charset="0"/>
              </a:rPr>
              <a:t> in range(</a:t>
            </a:r>
            <a:r>
              <a:rPr lang="en-US" sz="1600" dirty="0" err="1">
                <a:latin typeface="Courier" charset="0"/>
                <a:ea typeface="Courier" charset="0"/>
                <a:cs typeface="Courier" charset="0"/>
              </a:rPr>
              <a:t>len</a:t>
            </a:r>
            <a:r>
              <a:rPr lang="en-US" sz="1600" dirty="0">
                <a:latin typeface="Courier" charset="0"/>
                <a:ea typeface="Courier" charset="0"/>
                <a:cs typeface="Courier" charset="0"/>
              </a:rPr>
              <a:t>(B)):            </a:t>
            </a:r>
          </a:p>
          <a:p>
            <a:r>
              <a:rPr lang="en-US" sz="1600" dirty="0">
                <a:latin typeface="Courier" charset="0"/>
                <a:ea typeface="Courier" charset="0"/>
                <a:cs typeface="Courier" charset="0"/>
              </a:rPr>
              <a:t>          if B[</a:t>
            </a:r>
            <a:r>
              <a:rPr lang="en-US" sz="1600" dirty="0" err="1">
                <a:latin typeface="Courier" charset="0"/>
                <a:ea typeface="Courier" charset="0"/>
                <a:cs typeface="Courier" charset="0"/>
              </a:rPr>
              <a:t>i</a:t>
            </a:r>
            <a:r>
              <a:rPr lang="en-US" sz="1600" dirty="0">
                <a:latin typeface="Courier" charset="0"/>
                <a:ea typeface="Courier" charset="0"/>
                <a:cs typeface="Courier" charset="0"/>
              </a:rPr>
              <a:t>] == None or B[</a:t>
            </a:r>
            <a:r>
              <a:rPr lang="en-US" sz="1600" dirty="0" err="1">
                <a:latin typeface="Courier" charset="0"/>
                <a:ea typeface="Courier" charset="0"/>
                <a:cs typeface="Courier" charset="0"/>
              </a:rPr>
              <a:t>i</a:t>
            </a:r>
            <a:r>
              <a:rPr lang="en-US" sz="1600" dirty="0">
                <a:latin typeface="Courier" charset="0"/>
                <a:ea typeface="Courier" charset="0"/>
                <a:cs typeface="Courier" charset="0"/>
              </a:rPr>
              <a:t>] &gt; x:                    </a:t>
            </a:r>
          </a:p>
          <a:p>
            <a:r>
              <a:rPr lang="en-US" sz="1600" dirty="0">
                <a:latin typeface="Courier" charset="0"/>
                <a:ea typeface="Courier" charset="0"/>
                <a:cs typeface="Courier" charset="0"/>
              </a:rPr>
              <a:t>              j = </a:t>
            </a:r>
            <a:r>
              <a:rPr lang="en-US" sz="1600" dirty="0" err="1">
                <a:latin typeface="Courier" charset="0"/>
                <a:ea typeface="Courier" charset="0"/>
                <a:cs typeface="Courier" charset="0"/>
              </a:rPr>
              <a:t>len</a:t>
            </a:r>
            <a:r>
              <a:rPr lang="en-US" sz="1600" dirty="0">
                <a:latin typeface="Courier" charset="0"/>
                <a:ea typeface="Courier" charset="0"/>
                <a:cs typeface="Courier" charset="0"/>
              </a:rPr>
              <a:t>(B)-1                </a:t>
            </a:r>
          </a:p>
          <a:p>
            <a:r>
              <a:rPr lang="en-US" sz="1600" dirty="0">
                <a:latin typeface="Courier" charset="0"/>
                <a:ea typeface="Courier" charset="0"/>
                <a:cs typeface="Courier" charset="0"/>
              </a:rPr>
              <a:t>              while j &gt; </a:t>
            </a:r>
            <a:r>
              <a:rPr lang="en-US" sz="1600" dirty="0" err="1">
                <a:latin typeface="Courier" charset="0"/>
                <a:ea typeface="Courier" charset="0"/>
                <a:cs typeface="Courier" charset="0"/>
              </a:rPr>
              <a:t>i</a:t>
            </a:r>
            <a:r>
              <a:rPr lang="en-US" sz="1600" dirty="0">
                <a:latin typeface="Courier" charset="0"/>
                <a:ea typeface="Courier" charset="0"/>
                <a:cs typeface="Courier" charset="0"/>
              </a:rPr>
              <a:t>:</a:t>
            </a:r>
          </a:p>
          <a:p>
            <a:r>
              <a:rPr lang="en-US" sz="1600" dirty="0">
                <a:latin typeface="Courier" charset="0"/>
                <a:ea typeface="Courier" charset="0"/>
                <a:cs typeface="Courier" charset="0"/>
              </a:rPr>
              <a:t>                  B[j] = B[j-1]                       </a:t>
            </a:r>
          </a:p>
          <a:p>
            <a:r>
              <a:rPr lang="en-US" sz="1600" dirty="0">
                <a:latin typeface="Courier" charset="0"/>
                <a:ea typeface="Courier" charset="0"/>
                <a:cs typeface="Courier" charset="0"/>
              </a:rPr>
              <a:t>                  j -= 1</a:t>
            </a:r>
          </a:p>
          <a:p>
            <a:r>
              <a:rPr lang="en-US" sz="1600" dirty="0">
                <a:latin typeface="Courier" charset="0"/>
                <a:ea typeface="Courier" charset="0"/>
                <a:cs typeface="Courier" charset="0"/>
              </a:rPr>
              <a:t>              B[</a:t>
            </a:r>
            <a:r>
              <a:rPr lang="en-US" sz="1600" dirty="0" err="1">
                <a:latin typeface="Courier" charset="0"/>
                <a:ea typeface="Courier" charset="0"/>
                <a:cs typeface="Courier" charset="0"/>
              </a:rPr>
              <a:t>i</a:t>
            </a:r>
            <a:r>
              <a:rPr lang="en-US" sz="1600" dirty="0">
                <a:latin typeface="Courier" charset="0"/>
                <a:ea typeface="Courier" charset="0"/>
                <a:cs typeface="Courier" charset="0"/>
              </a:rPr>
              <a:t>] = x                </a:t>
            </a:r>
          </a:p>
          <a:p>
            <a:r>
              <a:rPr lang="en-US" sz="1600" dirty="0">
                <a:latin typeface="Courier" charset="0"/>
                <a:ea typeface="Courier" charset="0"/>
                <a:cs typeface="Courier" charset="0"/>
              </a:rPr>
              <a:t>              break </a:t>
            </a:r>
          </a:p>
          <a:p>
            <a:r>
              <a:rPr lang="en-US" sz="1600" dirty="0">
                <a:latin typeface="Courier" charset="0"/>
                <a:ea typeface="Courier" charset="0"/>
                <a:cs typeface="Courier" charset="0"/>
              </a:rPr>
              <a:t>       return B</a:t>
            </a:r>
          </a:p>
        </p:txBody>
      </p:sp>
    </p:spTree>
    <p:extLst>
      <p:ext uri="{BB962C8B-B14F-4D97-AF65-F5344CB8AC3E}">
        <p14:creationId xmlns:p14="http://schemas.microsoft.com/office/powerpoint/2010/main" val="2146040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663" y="246548"/>
            <a:ext cx="8200040" cy="1325563"/>
          </a:xfrm>
        </p:spPr>
        <p:txBody>
          <a:bodyPr>
            <a:normAutofit/>
          </a:bodyPr>
          <a:lstStyle/>
          <a:p>
            <a:r>
              <a:rPr lang="en-US" sz="3600" dirty="0"/>
              <a:t>I hope everyone did the </a:t>
            </a:r>
            <a:br>
              <a:rPr lang="en-US" sz="3600" dirty="0"/>
            </a:br>
            <a:r>
              <a:rPr lang="en-US" sz="4800" dirty="0"/>
              <a:t>pre-lecture exercise!</a:t>
            </a:r>
          </a:p>
        </p:txBody>
      </p:sp>
      <p:sp>
        <p:nvSpPr>
          <p:cNvPr id="3" name="Content Placeholder 2"/>
          <p:cNvSpPr>
            <a:spLocks noGrp="1"/>
          </p:cNvSpPr>
          <p:nvPr>
            <p:ph idx="1"/>
          </p:nvPr>
        </p:nvSpPr>
        <p:spPr>
          <a:xfrm>
            <a:off x="327663" y="2160902"/>
            <a:ext cx="3092012" cy="4018153"/>
          </a:xfrm>
        </p:spPr>
        <p:txBody>
          <a:bodyPr>
            <a:normAutofit/>
          </a:bodyPr>
          <a:lstStyle/>
          <a:p>
            <a:pPr marL="0" indent="0">
              <a:buNone/>
            </a:pPr>
            <a:r>
              <a:rPr lang="en-US" dirty="0">
                <a:solidFill>
                  <a:srgbClr val="F26021"/>
                </a:solidFill>
              </a:rPr>
              <a:t>What was the mystery sort algorithm?</a:t>
            </a:r>
          </a:p>
          <a:p>
            <a:endParaRPr lang="en-US" dirty="0"/>
          </a:p>
          <a:p>
            <a:pPr marL="514350" indent="-514350">
              <a:buFont typeface="+mj-lt"/>
              <a:buAutoNum type="arabicPeriod"/>
            </a:pPr>
            <a:r>
              <a:rPr lang="en-US" dirty="0" err="1"/>
              <a:t>MergeSort</a:t>
            </a:r>
            <a:endParaRPr lang="en-US" dirty="0"/>
          </a:p>
          <a:p>
            <a:pPr marL="514350" indent="-514350">
              <a:buFont typeface="+mj-lt"/>
              <a:buAutoNum type="arabicPeriod"/>
            </a:pPr>
            <a:r>
              <a:rPr lang="en-US" dirty="0" err="1"/>
              <a:t>QuickSort</a:t>
            </a:r>
            <a:endParaRPr lang="en-US" dirty="0"/>
          </a:p>
          <a:p>
            <a:pPr marL="514350" indent="-514350">
              <a:buFont typeface="+mj-lt"/>
              <a:buAutoNum type="arabicPeriod"/>
            </a:pPr>
            <a:r>
              <a:rPr lang="en-US" dirty="0" err="1"/>
              <a:t>InsertionSort</a:t>
            </a:r>
            <a:endParaRPr lang="en-US" dirty="0"/>
          </a:p>
          <a:p>
            <a:pPr marL="514350" indent="-514350">
              <a:buFont typeface="+mj-lt"/>
              <a:buAutoNum type="arabicPeriod"/>
            </a:pPr>
            <a:r>
              <a:rPr lang="en-US" dirty="0" err="1"/>
              <a:t>BogoSort</a:t>
            </a:r>
            <a:endParaRPr lang="en-US" dirty="0"/>
          </a:p>
        </p:txBody>
      </p:sp>
      <p:sp>
        <p:nvSpPr>
          <p:cNvPr id="4" name="TextBox 3"/>
          <p:cNvSpPr txBox="1"/>
          <p:nvPr/>
        </p:nvSpPr>
        <p:spPr>
          <a:xfrm>
            <a:off x="772510" y="3468414"/>
            <a:ext cx="2412124" cy="1403131"/>
          </a:xfrm>
          <a:prstGeom prst="rect">
            <a:avLst/>
          </a:prstGeom>
          <a:noFill/>
        </p:spPr>
        <p:txBody>
          <a:bodyPr wrap="square" rtlCol="0">
            <a:spAutoFit/>
          </a:bodyPr>
          <a:lstStyle/>
          <a:p>
            <a:endParaRPr lang="en-US" dirty="0"/>
          </a:p>
        </p:txBody>
      </p:sp>
      <p:sp>
        <p:nvSpPr>
          <p:cNvPr id="6" name="TextBox 5"/>
          <p:cNvSpPr txBox="1"/>
          <p:nvPr/>
        </p:nvSpPr>
        <p:spPr>
          <a:xfrm>
            <a:off x="3654716" y="4595647"/>
            <a:ext cx="5315864" cy="2123658"/>
          </a:xfrm>
          <a:prstGeom prst="rect">
            <a:avLst/>
          </a:prstGeom>
          <a:noFill/>
          <a:ln>
            <a:solidFill>
              <a:schemeClr val="accent2"/>
            </a:solidFill>
          </a:ln>
        </p:spPr>
        <p:txBody>
          <a:bodyPr wrap="square" rtlCol="0">
            <a:spAutoFit/>
          </a:bodyPr>
          <a:lstStyle/>
          <a:p>
            <a:r>
              <a:rPr lang="mr-IN" sz="1600" dirty="0" err="1">
                <a:latin typeface="Courier" charset="0"/>
                <a:ea typeface="Courier" charset="0"/>
                <a:cs typeface="Courier" charset="0"/>
              </a:rPr>
              <a:t>def</a:t>
            </a:r>
            <a:r>
              <a:rPr lang="mr-IN" sz="1600" dirty="0">
                <a:latin typeface="Courier" charset="0"/>
                <a:ea typeface="Courier" charset="0"/>
                <a:cs typeface="Courier" charset="0"/>
              </a:rPr>
              <a:t> </a:t>
            </a:r>
            <a:r>
              <a:rPr lang="en-US" sz="1600" dirty="0" err="1">
                <a:latin typeface="Courier" charset="0"/>
                <a:ea typeface="Courier" charset="0"/>
                <a:cs typeface="Courier" charset="0"/>
              </a:rPr>
              <a:t>MysteryAlgorithmTwo</a:t>
            </a:r>
            <a:r>
              <a:rPr lang="mr-IN" sz="1600" dirty="0">
                <a:latin typeface="Courier" charset="0"/>
                <a:ea typeface="Courier" charset="0"/>
                <a:cs typeface="Courier" charset="0"/>
              </a:rPr>
              <a:t>(</a:t>
            </a:r>
            <a:r>
              <a:rPr lang="mr-IN" sz="1600" dirty="0" err="1">
                <a:latin typeface="Courier" charset="0"/>
                <a:ea typeface="Courier" charset="0"/>
                <a:cs typeface="Courier" charset="0"/>
              </a:rPr>
              <a:t>A</a:t>
            </a:r>
            <a:r>
              <a:rPr lang="mr-IN" sz="1600" dirty="0">
                <a:latin typeface="Courier" charset="0"/>
                <a:ea typeface="Courier" charset="0"/>
                <a:cs typeface="Courier" charset="0"/>
              </a:rPr>
              <a:t>):    </a:t>
            </a:r>
            <a:endParaRPr lang="en-US" sz="1600" dirty="0">
              <a:latin typeface="Courier" charset="0"/>
              <a:ea typeface="Courier" charset="0"/>
              <a:cs typeface="Courier" charset="0"/>
            </a:endParaRPr>
          </a:p>
          <a:p>
            <a:r>
              <a:rPr lang="en-US" sz="1600" dirty="0">
                <a:latin typeface="Courier" charset="0"/>
                <a:ea typeface="Courier" charset="0"/>
                <a:cs typeface="Courier" charset="0"/>
              </a:rPr>
              <a:t>   </a:t>
            </a:r>
            <a:r>
              <a:rPr lang="mr-IN" sz="1600" dirty="0" err="1">
                <a:latin typeface="Courier" charset="0"/>
                <a:ea typeface="Courier" charset="0"/>
                <a:cs typeface="Courier" charset="0"/>
              </a:rPr>
              <a:t>for</a:t>
            </a:r>
            <a:r>
              <a:rPr lang="mr-IN" sz="1600" dirty="0">
                <a:latin typeface="Courier" charset="0"/>
                <a:ea typeface="Courier" charset="0"/>
                <a:cs typeface="Courier" charset="0"/>
              </a:rPr>
              <a:t> </a:t>
            </a:r>
            <a:r>
              <a:rPr lang="mr-IN" sz="1600" dirty="0" err="1">
                <a:latin typeface="Courier" charset="0"/>
                <a:ea typeface="Courier" charset="0"/>
                <a:cs typeface="Courier" charset="0"/>
              </a:rPr>
              <a:t>i</a:t>
            </a:r>
            <a:r>
              <a:rPr lang="mr-IN" sz="1600" dirty="0">
                <a:latin typeface="Courier" charset="0"/>
                <a:ea typeface="Courier" charset="0"/>
                <a:cs typeface="Courier" charset="0"/>
              </a:rPr>
              <a:t> </a:t>
            </a:r>
            <a:r>
              <a:rPr lang="mr-IN" sz="1600" dirty="0" err="1">
                <a:latin typeface="Courier" charset="0"/>
                <a:ea typeface="Courier" charset="0"/>
                <a:cs typeface="Courier" charset="0"/>
              </a:rPr>
              <a:t>in</a:t>
            </a:r>
            <a:r>
              <a:rPr lang="mr-IN" sz="1600" dirty="0">
                <a:latin typeface="Courier" charset="0"/>
                <a:ea typeface="Courier" charset="0"/>
                <a:cs typeface="Courier" charset="0"/>
              </a:rPr>
              <a:t> </a:t>
            </a:r>
            <a:r>
              <a:rPr lang="mr-IN" sz="1600" dirty="0" err="1">
                <a:latin typeface="Courier" charset="0"/>
                <a:ea typeface="Courier" charset="0"/>
                <a:cs typeface="Courier" charset="0"/>
              </a:rPr>
              <a:t>range</a:t>
            </a:r>
            <a:r>
              <a:rPr lang="mr-IN" sz="1600" dirty="0">
                <a:latin typeface="Courier" charset="0"/>
                <a:ea typeface="Courier" charset="0"/>
                <a:cs typeface="Courier" charset="0"/>
              </a:rPr>
              <a:t>(1,len(</a:t>
            </a:r>
            <a:r>
              <a:rPr lang="mr-IN" sz="1600" dirty="0" err="1">
                <a:latin typeface="Courier" charset="0"/>
                <a:ea typeface="Courier" charset="0"/>
                <a:cs typeface="Courier" charset="0"/>
              </a:rPr>
              <a:t>A</a:t>
            </a:r>
            <a:r>
              <a:rPr lang="mr-IN" sz="1600" dirty="0">
                <a:latin typeface="Courier" charset="0"/>
                <a:ea typeface="Courier" charset="0"/>
                <a:cs typeface="Courier" charset="0"/>
              </a:rPr>
              <a:t>)):  </a:t>
            </a:r>
            <a:endParaRPr lang="en-US" sz="1600" dirty="0">
              <a:latin typeface="Courier" charset="0"/>
              <a:ea typeface="Courier" charset="0"/>
              <a:cs typeface="Courier" charset="0"/>
            </a:endParaRPr>
          </a:p>
          <a:p>
            <a:r>
              <a:rPr lang="mr-IN" sz="1600" dirty="0">
                <a:latin typeface="Courier" charset="0"/>
                <a:ea typeface="Courier" charset="0"/>
                <a:cs typeface="Courier" charset="0"/>
              </a:rPr>
              <a:t>   </a:t>
            </a:r>
            <a:r>
              <a:rPr lang="en-US" sz="1600" dirty="0">
                <a:latin typeface="Courier" charset="0"/>
                <a:ea typeface="Courier" charset="0"/>
                <a:cs typeface="Courier" charset="0"/>
              </a:rPr>
              <a:t>   </a:t>
            </a:r>
            <a:r>
              <a:rPr lang="mr-IN" sz="1600" dirty="0" err="1">
                <a:latin typeface="Courier" charset="0"/>
                <a:ea typeface="Courier" charset="0"/>
                <a:cs typeface="Courier" charset="0"/>
              </a:rPr>
              <a:t>current</a:t>
            </a:r>
            <a:r>
              <a:rPr lang="mr-IN" sz="1600" dirty="0">
                <a:latin typeface="Courier" charset="0"/>
                <a:ea typeface="Courier" charset="0"/>
                <a:cs typeface="Courier" charset="0"/>
              </a:rPr>
              <a:t> = </a:t>
            </a:r>
            <a:r>
              <a:rPr lang="mr-IN" sz="1600" dirty="0" err="1">
                <a:latin typeface="Courier" charset="0"/>
                <a:ea typeface="Courier" charset="0"/>
                <a:cs typeface="Courier" charset="0"/>
              </a:rPr>
              <a:t>A</a:t>
            </a:r>
            <a:r>
              <a:rPr lang="mr-IN" sz="1600" dirty="0">
                <a:latin typeface="Courier" charset="0"/>
                <a:ea typeface="Courier" charset="0"/>
                <a:cs typeface="Courier" charset="0"/>
              </a:rPr>
              <a:t>[</a:t>
            </a:r>
            <a:r>
              <a:rPr lang="mr-IN" sz="1600" dirty="0" err="1">
                <a:latin typeface="Courier" charset="0"/>
                <a:ea typeface="Courier" charset="0"/>
                <a:cs typeface="Courier" charset="0"/>
              </a:rPr>
              <a:t>i</a:t>
            </a:r>
            <a:r>
              <a:rPr lang="mr-IN" sz="1600" dirty="0">
                <a:latin typeface="Courier" charset="0"/>
                <a:ea typeface="Courier" charset="0"/>
                <a:cs typeface="Courier" charset="0"/>
              </a:rPr>
              <a:t>]</a:t>
            </a:r>
            <a:endParaRPr lang="en-US" sz="1600" dirty="0">
              <a:latin typeface="Courier" charset="0"/>
              <a:ea typeface="Courier" charset="0"/>
              <a:cs typeface="Courier" charset="0"/>
            </a:endParaRPr>
          </a:p>
          <a:p>
            <a:r>
              <a:rPr lang="mr-IN" sz="1600" dirty="0">
                <a:latin typeface="Courier" charset="0"/>
                <a:ea typeface="Courier" charset="0"/>
                <a:cs typeface="Courier" charset="0"/>
              </a:rPr>
              <a:t>        </a:t>
            </a:r>
            <a:r>
              <a:rPr lang="mr-IN" sz="1600" dirty="0" err="1">
                <a:latin typeface="Courier" charset="0"/>
                <a:ea typeface="Courier" charset="0"/>
                <a:cs typeface="Courier" charset="0"/>
              </a:rPr>
              <a:t>j</a:t>
            </a:r>
            <a:r>
              <a:rPr lang="mr-IN" sz="1600" dirty="0">
                <a:latin typeface="Courier" charset="0"/>
                <a:ea typeface="Courier" charset="0"/>
                <a:cs typeface="Courier" charset="0"/>
              </a:rPr>
              <a:t> = i-1</a:t>
            </a:r>
            <a:endParaRPr lang="en-US" sz="1600" dirty="0">
              <a:latin typeface="Courier" charset="0"/>
              <a:ea typeface="Courier" charset="0"/>
              <a:cs typeface="Courier" charset="0"/>
            </a:endParaRPr>
          </a:p>
          <a:p>
            <a:r>
              <a:rPr lang="mr-IN" sz="1600" dirty="0">
                <a:latin typeface="Courier" charset="0"/>
                <a:ea typeface="Courier" charset="0"/>
                <a:cs typeface="Courier" charset="0"/>
              </a:rPr>
              <a:t>        </a:t>
            </a:r>
            <a:r>
              <a:rPr lang="mr-IN" sz="1600" dirty="0" err="1">
                <a:latin typeface="Courier" charset="0"/>
                <a:ea typeface="Courier" charset="0"/>
                <a:cs typeface="Courier" charset="0"/>
              </a:rPr>
              <a:t>while</a:t>
            </a:r>
            <a:r>
              <a:rPr lang="mr-IN" sz="1600" dirty="0">
                <a:latin typeface="Courier" charset="0"/>
                <a:ea typeface="Courier" charset="0"/>
                <a:cs typeface="Courier" charset="0"/>
              </a:rPr>
              <a:t> </a:t>
            </a:r>
            <a:r>
              <a:rPr lang="mr-IN" sz="1600" dirty="0" err="1">
                <a:latin typeface="Courier" charset="0"/>
                <a:ea typeface="Courier" charset="0"/>
                <a:cs typeface="Courier" charset="0"/>
              </a:rPr>
              <a:t>j</a:t>
            </a:r>
            <a:r>
              <a:rPr lang="mr-IN" sz="1600" dirty="0">
                <a:latin typeface="Courier" charset="0"/>
                <a:ea typeface="Courier" charset="0"/>
                <a:cs typeface="Courier" charset="0"/>
              </a:rPr>
              <a:t> &gt;= 0 </a:t>
            </a:r>
            <a:r>
              <a:rPr lang="mr-IN" sz="1600" dirty="0" err="1">
                <a:latin typeface="Courier" charset="0"/>
                <a:ea typeface="Courier" charset="0"/>
                <a:cs typeface="Courier" charset="0"/>
              </a:rPr>
              <a:t>and</a:t>
            </a:r>
            <a:r>
              <a:rPr lang="mr-IN" sz="1600" dirty="0">
                <a:latin typeface="Courier" charset="0"/>
                <a:ea typeface="Courier" charset="0"/>
                <a:cs typeface="Courier" charset="0"/>
              </a:rPr>
              <a:t> </a:t>
            </a:r>
            <a:r>
              <a:rPr lang="mr-IN" sz="1600" dirty="0" err="1">
                <a:latin typeface="Courier" charset="0"/>
                <a:ea typeface="Courier" charset="0"/>
                <a:cs typeface="Courier" charset="0"/>
              </a:rPr>
              <a:t>A</a:t>
            </a:r>
            <a:r>
              <a:rPr lang="mr-IN" sz="1600" dirty="0">
                <a:latin typeface="Courier" charset="0"/>
                <a:ea typeface="Courier" charset="0"/>
                <a:cs typeface="Courier" charset="0"/>
              </a:rPr>
              <a:t>[</a:t>
            </a:r>
            <a:r>
              <a:rPr lang="mr-IN" sz="1600" dirty="0" err="1">
                <a:latin typeface="Courier" charset="0"/>
                <a:ea typeface="Courier" charset="0"/>
                <a:cs typeface="Courier" charset="0"/>
              </a:rPr>
              <a:t>j</a:t>
            </a:r>
            <a:r>
              <a:rPr lang="mr-IN" sz="1600" dirty="0">
                <a:latin typeface="Courier" charset="0"/>
                <a:ea typeface="Courier" charset="0"/>
                <a:cs typeface="Courier" charset="0"/>
              </a:rPr>
              <a:t>] &gt; </a:t>
            </a:r>
            <a:r>
              <a:rPr lang="mr-IN" sz="1600" dirty="0" err="1">
                <a:latin typeface="Courier" charset="0"/>
                <a:ea typeface="Courier" charset="0"/>
                <a:cs typeface="Courier" charset="0"/>
              </a:rPr>
              <a:t>current</a:t>
            </a:r>
            <a:r>
              <a:rPr lang="mr-IN" sz="1600" dirty="0">
                <a:latin typeface="Courier" charset="0"/>
                <a:ea typeface="Courier" charset="0"/>
                <a:cs typeface="Courier" charset="0"/>
              </a:rPr>
              <a:t>:</a:t>
            </a:r>
            <a:endParaRPr lang="en-US" sz="1600" dirty="0">
              <a:latin typeface="Courier" charset="0"/>
              <a:ea typeface="Courier" charset="0"/>
              <a:cs typeface="Courier" charset="0"/>
            </a:endParaRPr>
          </a:p>
          <a:p>
            <a:r>
              <a:rPr lang="mr-IN" sz="1600" dirty="0">
                <a:latin typeface="Courier" charset="0"/>
                <a:ea typeface="Courier" charset="0"/>
                <a:cs typeface="Courier" charset="0"/>
              </a:rPr>
              <a:t>            </a:t>
            </a:r>
            <a:r>
              <a:rPr lang="mr-IN" sz="1600" dirty="0" err="1">
                <a:latin typeface="Courier" charset="0"/>
                <a:ea typeface="Courier" charset="0"/>
                <a:cs typeface="Courier" charset="0"/>
              </a:rPr>
              <a:t>A</a:t>
            </a:r>
            <a:r>
              <a:rPr lang="mr-IN" sz="1600" dirty="0">
                <a:latin typeface="Courier" charset="0"/>
                <a:ea typeface="Courier" charset="0"/>
                <a:cs typeface="Courier" charset="0"/>
              </a:rPr>
              <a:t>[j+1] = </a:t>
            </a:r>
            <a:r>
              <a:rPr lang="mr-IN" sz="1600" dirty="0" err="1">
                <a:latin typeface="Courier" charset="0"/>
                <a:ea typeface="Courier" charset="0"/>
                <a:cs typeface="Courier" charset="0"/>
              </a:rPr>
              <a:t>A</a:t>
            </a:r>
            <a:r>
              <a:rPr lang="mr-IN" sz="1600" dirty="0">
                <a:latin typeface="Courier" charset="0"/>
                <a:ea typeface="Courier" charset="0"/>
                <a:cs typeface="Courier" charset="0"/>
              </a:rPr>
              <a:t>[</a:t>
            </a:r>
            <a:r>
              <a:rPr lang="mr-IN" sz="1600" dirty="0" err="1">
                <a:latin typeface="Courier" charset="0"/>
                <a:ea typeface="Courier" charset="0"/>
                <a:cs typeface="Courier" charset="0"/>
              </a:rPr>
              <a:t>j</a:t>
            </a:r>
            <a:r>
              <a:rPr lang="mr-IN" sz="1600" dirty="0">
                <a:latin typeface="Courier" charset="0"/>
                <a:ea typeface="Courier" charset="0"/>
                <a:cs typeface="Courier" charset="0"/>
              </a:rPr>
              <a:t>]</a:t>
            </a:r>
            <a:endParaRPr lang="en-US" sz="1600" dirty="0">
              <a:latin typeface="Courier" charset="0"/>
              <a:ea typeface="Courier" charset="0"/>
              <a:cs typeface="Courier" charset="0"/>
            </a:endParaRPr>
          </a:p>
          <a:p>
            <a:r>
              <a:rPr lang="mr-IN" sz="1600" dirty="0">
                <a:latin typeface="Courier" charset="0"/>
                <a:ea typeface="Courier" charset="0"/>
                <a:cs typeface="Courier" charset="0"/>
              </a:rPr>
              <a:t>            </a:t>
            </a:r>
            <a:r>
              <a:rPr lang="mr-IN" sz="1600" dirty="0" err="1">
                <a:latin typeface="Courier" charset="0"/>
                <a:ea typeface="Courier" charset="0"/>
                <a:cs typeface="Courier" charset="0"/>
              </a:rPr>
              <a:t>j</a:t>
            </a:r>
            <a:r>
              <a:rPr lang="mr-IN" sz="1600" dirty="0">
                <a:latin typeface="Courier" charset="0"/>
                <a:ea typeface="Courier" charset="0"/>
                <a:cs typeface="Courier" charset="0"/>
              </a:rPr>
              <a:t> -= 1</a:t>
            </a:r>
            <a:endParaRPr lang="en-US" sz="1600" dirty="0">
              <a:latin typeface="Courier" charset="0"/>
              <a:ea typeface="Courier" charset="0"/>
              <a:cs typeface="Courier" charset="0"/>
            </a:endParaRPr>
          </a:p>
          <a:p>
            <a:r>
              <a:rPr lang="mr-IN" sz="1600" dirty="0">
                <a:latin typeface="Courier" charset="0"/>
                <a:ea typeface="Courier" charset="0"/>
                <a:cs typeface="Courier" charset="0"/>
              </a:rPr>
              <a:t>        </a:t>
            </a:r>
            <a:r>
              <a:rPr lang="mr-IN" sz="1600" dirty="0" err="1">
                <a:latin typeface="Courier" charset="0"/>
                <a:ea typeface="Courier" charset="0"/>
                <a:cs typeface="Courier" charset="0"/>
              </a:rPr>
              <a:t>A</a:t>
            </a:r>
            <a:r>
              <a:rPr lang="mr-IN" sz="1600" dirty="0">
                <a:latin typeface="Courier" charset="0"/>
                <a:ea typeface="Courier" charset="0"/>
                <a:cs typeface="Courier" charset="0"/>
              </a:rPr>
              <a:t>[j+1] = </a:t>
            </a:r>
            <a:r>
              <a:rPr lang="mr-IN" sz="1600" dirty="0" err="1">
                <a:latin typeface="Courier" charset="0"/>
                <a:ea typeface="Courier" charset="0"/>
                <a:cs typeface="Courier" charset="0"/>
              </a:rPr>
              <a:t>current</a:t>
            </a:r>
            <a:endParaRPr lang="en-US" sz="1600" dirty="0">
              <a:latin typeface="Courier" charset="0"/>
              <a:ea typeface="Courier" charset="0"/>
              <a:cs typeface="Courier" charset="0"/>
            </a:endParaRPr>
          </a:p>
        </p:txBody>
      </p:sp>
      <p:sp>
        <p:nvSpPr>
          <p:cNvPr id="7" name="Rectangle 6"/>
          <p:cNvSpPr/>
          <p:nvPr/>
        </p:nvSpPr>
        <p:spPr>
          <a:xfrm>
            <a:off x="3995837" y="1547397"/>
            <a:ext cx="4950373" cy="3046988"/>
          </a:xfrm>
          <a:prstGeom prst="rect">
            <a:avLst/>
          </a:prstGeom>
          <a:ln>
            <a:solidFill>
              <a:schemeClr val="accent1"/>
            </a:solidFill>
          </a:ln>
        </p:spPr>
        <p:txBody>
          <a:bodyPr wrap="square">
            <a:spAutoFit/>
          </a:bodyPr>
          <a:lstStyle/>
          <a:p>
            <a:r>
              <a:rPr lang="en-US" sz="1600" dirty="0" err="1">
                <a:latin typeface="Courier" charset="0"/>
                <a:ea typeface="Courier" charset="0"/>
                <a:cs typeface="Courier" charset="0"/>
              </a:rPr>
              <a:t>def</a:t>
            </a:r>
            <a:r>
              <a:rPr lang="en-US" sz="1600" dirty="0">
                <a:latin typeface="Courier" charset="0"/>
                <a:ea typeface="Courier" charset="0"/>
                <a:cs typeface="Courier" charset="0"/>
              </a:rPr>
              <a:t> </a:t>
            </a:r>
            <a:r>
              <a:rPr lang="en-US" sz="1600" dirty="0" err="1">
                <a:latin typeface="Courier" charset="0"/>
                <a:ea typeface="Courier" charset="0"/>
                <a:cs typeface="Courier" charset="0"/>
              </a:rPr>
              <a:t>mysteryAlgorithmOne</a:t>
            </a:r>
            <a:r>
              <a:rPr lang="en-US" sz="1600" dirty="0">
                <a:latin typeface="Courier" charset="0"/>
                <a:ea typeface="Courier" charset="0"/>
                <a:cs typeface="Courier" charset="0"/>
              </a:rPr>
              <a:t>(A):    </a:t>
            </a:r>
          </a:p>
          <a:p>
            <a:r>
              <a:rPr lang="en-US" sz="1600" dirty="0">
                <a:latin typeface="Courier" charset="0"/>
                <a:ea typeface="Courier" charset="0"/>
                <a:cs typeface="Courier" charset="0"/>
              </a:rPr>
              <a:t>  for x in A:    </a:t>
            </a:r>
          </a:p>
          <a:p>
            <a:r>
              <a:rPr lang="en-US" sz="1600" dirty="0">
                <a:latin typeface="Courier" charset="0"/>
                <a:ea typeface="Courier" charset="0"/>
                <a:cs typeface="Courier" charset="0"/>
              </a:rPr>
              <a:t>      B = [None for </a:t>
            </a:r>
            <a:r>
              <a:rPr lang="en-US" sz="1600" dirty="0" err="1">
                <a:latin typeface="Courier" charset="0"/>
                <a:ea typeface="Courier" charset="0"/>
                <a:cs typeface="Courier" charset="0"/>
              </a:rPr>
              <a:t>i</a:t>
            </a:r>
            <a:r>
              <a:rPr lang="en-US" sz="1600" dirty="0">
                <a:latin typeface="Courier" charset="0"/>
                <a:ea typeface="Courier" charset="0"/>
                <a:cs typeface="Courier" charset="0"/>
              </a:rPr>
              <a:t> in range(</a:t>
            </a:r>
            <a:r>
              <a:rPr lang="en-US" sz="1600" dirty="0" err="1">
                <a:latin typeface="Courier" charset="0"/>
                <a:ea typeface="Courier" charset="0"/>
                <a:cs typeface="Courier" charset="0"/>
              </a:rPr>
              <a:t>len</a:t>
            </a:r>
            <a:r>
              <a:rPr lang="en-US" sz="1600" dirty="0">
                <a:latin typeface="Courier" charset="0"/>
                <a:ea typeface="Courier" charset="0"/>
                <a:cs typeface="Courier" charset="0"/>
              </a:rPr>
              <a:t>(A))] </a:t>
            </a:r>
          </a:p>
          <a:p>
            <a:r>
              <a:rPr lang="en-US" sz="1600" dirty="0">
                <a:latin typeface="Courier" charset="0"/>
                <a:ea typeface="Courier" charset="0"/>
                <a:cs typeface="Courier" charset="0"/>
              </a:rPr>
              <a:t>      for </a:t>
            </a:r>
            <a:r>
              <a:rPr lang="en-US" sz="1600" dirty="0" err="1">
                <a:latin typeface="Courier" charset="0"/>
                <a:ea typeface="Courier" charset="0"/>
                <a:cs typeface="Courier" charset="0"/>
              </a:rPr>
              <a:t>i</a:t>
            </a:r>
            <a:r>
              <a:rPr lang="en-US" sz="1600" dirty="0">
                <a:latin typeface="Courier" charset="0"/>
                <a:ea typeface="Courier" charset="0"/>
                <a:cs typeface="Courier" charset="0"/>
              </a:rPr>
              <a:t> in range(</a:t>
            </a:r>
            <a:r>
              <a:rPr lang="en-US" sz="1600" dirty="0" err="1">
                <a:latin typeface="Courier" charset="0"/>
                <a:ea typeface="Courier" charset="0"/>
                <a:cs typeface="Courier" charset="0"/>
              </a:rPr>
              <a:t>len</a:t>
            </a:r>
            <a:r>
              <a:rPr lang="en-US" sz="1600" dirty="0">
                <a:latin typeface="Courier" charset="0"/>
                <a:ea typeface="Courier" charset="0"/>
                <a:cs typeface="Courier" charset="0"/>
              </a:rPr>
              <a:t>(B)):            </a:t>
            </a:r>
          </a:p>
          <a:p>
            <a:r>
              <a:rPr lang="en-US" sz="1600" dirty="0">
                <a:latin typeface="Courier" charset="0"/>
                <a:ea typeface="Courier" charset="0"/>
                <a:cs typeface="Courier" charset="0"/>
              </a:rPr>
              <a:t>          if B[</a:t>
            </a:r>
            <a:r>
              <a:rPr lang="en-US" sz="1600" dirty="0" err="1">
                <a:latin typeface="Courier" charset="0"/>
                <a:ea typeface="Courier" charset="0"/>
                <a:cs typeface="Courier" charset="0"/>
              </a:rPr>
              <a:t>i</a:t>
            </a:r>
            <a:r>
              <a:rPr lang="en-US" sz="1600" dirty="0">
                <a:latin typeface="Courier" charset="0"/>
                <a:ea typeface="Courier" charset="0"/>
                <a:cs typeface="Courier" charset="0"/>
              </a:rPr>
              <a:t>] == None or B[</a:t>
            </a:r>
            <a:r>
              <a:rPr lang="en-US" sz="1600" dirty="0" err="1">
                <a:latin typeface="Courier" charset="0"/>
                <a:ea typeface="Courier" charset="0"/>
                <a:cs typeface="Courier" charset="0"/>
              </a:rPr>
              <a:t>i</a:t>
            </a:r>
            <a:r>
              <a:rPr lang="en-US" sz="1600" dirty="0">
                <a:latin typeface="Courier" charset="0"/>
                <a:ea typeface="Courier" charset="0"/>
                <a:cs typeface="Courier" charset="0"/>
              </a:rPr>
              <a:t>] &gt; x:                    </a:t>
            </a:r>
          </a:p>
          <a:p>
            <a:r>
              <a:rPr lang="en-US" sz="1600" dirty="0">
                <a:latin typeface="Courier" charset="0"/>
                <a:ea typeface="Courier" charset="0"/>
                <a:cs typeface="Courier" charset="0"/>
              </a:rPr>
              <a:t>              j = </a:t>
            </a:r>
            <a:r>
              <a:rPr lang="en-US" sz="1600" dirty="0" err="1">
                <a:latin typeface="Courier" charset="0"/>
                <a:ea typeface="Courier" charset="0"/>
                <a:cs typeface="Courier" charset="0"/>
              </a:rPr>
              <a:t>len</a:t>
            </a:r>
            <a:r>
              <a:rPr lang="en-US" sz="1600" dirty="0">
                <a:latin typeface="Courier" charset="0"/>
                <a:ea typeface="Courier" charset="0"/>
                <a:cs typeface="Courier" charset="0"/>
              </a:rPr>
              <a:t>(B)-1                </a:t>
            </a:r>
          </a:p>
          <a:p>
            <a:r>
              <a:rPr lang="en-US" sz="1600" dirty="0">
                <a:latin typeface="Courier" charset="0"/>
                <a:ea typeface="Courier" charset="0"/>
                <a:cs typeface="Courier" charset="0"/>
              </a:rPr>
              <a:t>              while j &gt; </a:t>
            </a:r>
            <a:r>
              <a:rPr lang="en-US" sz="1600" dirty="0" err="1">
                <a:latin typeface="Courier" charset="0"/>
                <a:ea typeface="Courier" charset="0"/>
                <a:cs typeface="Courier" charset="0"/>
              </a:rPr>
              <a:t>i</a:t>
            </a:r>
            <a:r>
              <a:rPr lang="en-US" sz="1600" dirty="0">
                <a:latin typeface="Courier" charset="0"/>
                <a:ea typeface="Courier" charset="0"/>
                <a:cs typeface="Courier" charset="0"/>
              </a:rPr>
              <a:t>:</a:t>
            </a:r>
          </a:p>
          <a:p>
            <a:r>
              <a:rPr lang="en-US" sz="1600" dirty="0">
                <a:latin typeface="Courier" charset="0"/>
                <a:ea typeface="Courier" charset="0"/>
                <a:cs typeface="Courier" charset="0"/>
              </a:rPr>
              <a:t>                  B[j] = B[j-1]                       </a:t>
            </a:r>
          </a:p>
          <a:p>
            <a:r>
              <a:rPr lang="en-US" sz="1600" dirty="0">
                <a:latin typeface="Courier" charset="0"/>
                <a:ea typeface="Courier" charset="0"/>
                <a:cs typeface="Courier" charset="0"/>
              </a:rPr>
              <a:t>                  j -= 1</a:t>
            </a:r>
          </a:p>
          <a:p>
            <a:r>
              <a:rPr lang="en-US" sz="1600" dirty="0">
                <a:latin typeface="Courier" charset="0"/>
                <a:ea typeface="Courier" charset="0"/>
                <a:cs typeface="Courier" charset="0"/>
              </a:rPr>
              <a:t>              B[</a:t>
            </a:r>
            <a:r>
              <a:rPr lang="en-US" sz="1600" dirty="0" err="1">
                <a:latin typeface="Courier" charset="0"/>
                <a:ea typeface="Courier" charset="0"/>
                <a:cs typeface="Courier" charset="0"/>
              </a:rPr>
              <a:t>i</a:t>
            </a:r>
            <a:r>
              <a:rPr lang="en-US" sz="1600" dirty="0">
                <a:latin typeface="Courier" charset="0"/>
                <a:ea typeface="Courier" charset="0"/>
                <a:cs typeface="Courier" charset="0"/>
              </a:rPr>
              <a:t>] = x                </a:t>
            </a:r>
          </a:p>
          <a:p>
            <a:r>
              <a:rPr lang="en-US" sz="1600" dirty="0">
                <a:latin typeface="Courier" charset="0"/>
                <a:ea typeface="Courier" charset="0"/>
                <a:cs typeface="Courier" charset="0"/>
              </a:rPr>
              <a:t>              break </a:t>
            </a:r>
          </a:p>
          <a:p>
            <a:r>
              <a:rPr lang="en-US" sz="1600" dirty="0">
                <a:latin typeface="Courier" charset="0"/>
                <a:ea typeface="Courier" charset="0"/>
                <a:cs typeface="Courier" charset="0"/>
              </a:rPr>
              <a:t>       return B</a:t>
            </a:r>
          </a:p>
        </p:txBody>
      </p:sp>
      <p:sp>
        <p:nvSpPr>
          <p:cNvPr id="8" name="Oval 7">
            <a:extLst>
              <a:ext uri="{FF2B5EF4-FFF2-40B4-BE49-F238E27FC236}">
                <a16:creationId xmlns:a16="http://schemas.microsoft.com/office/drawing/2014/main" id="{CCD157C7-FB3B-4041-98B8-7BA905F74AA7}"/>
              </a:ext>
            </a:extLst>
          </p:cNvPr>
          <p:cNvSpPr/>
          <p:nvPr/>
        </p:nvSpPr>
        <p:spPr>
          <a:xfrm>
            <a:off x="173420" y="4871545"/>
            <a:ext cx="3011214" cy="66428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82102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844" y="-96638"/>
            <a:ext cx="7886700" cy="1325563"/>
          </a:xfrm>
        </p:spPr>
        <p:txBody>
          <a:bodyPr/>
          <a:lstStyle/>
          <a:p>
            <a:r>
              <a:rPr lang="en-US" dirty="0" err="1"/>
              <a:t>InsertionSort</a:t>
            </a:r>
            <a:r>
              <a:rPr lang="en-US" dirty="0"/>
              <a:t> </a:t>
            </a:r>
            <a:br>
              <a:rPr lang="en-US" dirty="0"/>
            </a:br>
            <a:r>
              <a:rPr lang="en-US" sz="2400" dirty="0"/>
              <a:t>example</a:t>
            </a:r>
            <a:endParaRPr lang="en-US" sz="1400" dirty="0"/>
          </a:p>
        </p:txBody>
      </p:sp>
      <p:grpSp>
        <p:nvGrpSpPr>
          <p:cNvPr id="4" name="Group 3"/>
          <p:cNvGrpSpPr/>
          <p:nvPr/>
        </p:nvGrpSpPr>
        <p:grpSpPr>
          <a:xfrm>
            <a:off x="400681" y="2837806"/>
            <a:ext cx="3219372" cy="595311"/>
            <a:chOff x="1583251" y="3296092"/>
            <a:chExt cx="3587074" cy="705202"/>
          </a:xfrm>
        </p:grpSpPr>
        <p:sp>
          <p:nvSpPr>
            <p:cNvPr id="5" name="Rectangle 4"/>
            <p:cNvSpPr/>
            <p:nvPr/>
          </p:nvSpPr>
          <p:spPr>
            <a:xfrm>
              <a:off x="2313169" y="3296092"/>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6" name="Rectangle 5"/>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7" name="Rectangle 6"/>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8" name="Rectangle 7"/>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9" name="Rectangle 8"/>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10" name="Group 9"/>
          <p:cNvGrpSpPr/>
          <p:nvPr/>
        </p:nvGrpSpPr>
        <p:grpSpPr>
          <a:xfrm>
            <a:off x="400681" y="3578127"/>
            <a:ext cx="3219372" cy="595311"/>
            <a:chOff x="1583251" y="3296092"/>
            <a:chExt cx="3587074" cy="705202"/>
          </a:xfrm>
        </p:grpSpPr>
        <p:sp>
          <p:nvSpPr>
            <p:cNvPr id="11" name="Rectangle 10"/>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12" name="Rectangle 11"/>
            <p:cNvSpPr/>
            <p:nvPr/>
          </p:nvSpPr>
          <p:spPr>
            <a:xfrm>
              <a:off x="1583251"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3" name="Rectangle 12"/>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14" name="Rectangle 13"/>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15" name="Rectangle 14"/>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16" name="Group 15"/>
          <p:cNvGrpSpPr/>
          <p:nvPr/>
        </p:nvGrpSpPr>
        <p:grpSpPr>
          <a:xfrm>
            <a:off x="400681" y="4918223"/>
            <a:ext cx="3219372" cy="595311"/>
            <a:chOff x="1583251" y="3296092"/>
            <a:chExt cx="3587074" cy="705202"/>
          </a:xfrm>
        </p:grpSpPr>
        <p:sp>
          <p:nvSpPr>
            <p:cNvPr id="17" name="Rectangle 16"/>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18" name="Rectangle 17"/>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9" name="Rectangle 18"/>
            <p:cNvSpPr/>
            <p:nvPr/>
          </p:nvSpPr>
          <p:spPr>
            <a:xfrm>
              <a:off x="3012192"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20" name="Rectangle 19"/>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21" name="Rectangle 20"/>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22" name="Group 21"/>
          <p:cNvGrpSpPr/>
          <p:nvPr/>
        </p:nvGrpSpPr>
        <p:grpSpPr>
          <a:xfrm>
            <a:off x="406798" y="5648473"/>
            <a:ext cx="3219372" cy="595311"/>
            <a:chOff x="1583251" y="3296092"/>
            <a:chExt cx="3587074" cy="705202"/>
          </a:xfrm>
        </p:grpSpPr>
        <p:sp>
          <p:nvSpPr>
            <p:cNvPr id="23" name="Rectangle 22"/>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24" name="Rectangle 23"/>
            <p:cNvSpPr/>
            <p:nvPr/>
          </p:nvSpPr>
          <p:spPr>
            <a:xfrm>
              <a:off x="1583251"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25" name="Rectangle 24"/>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26" name="Rectangle 25"/>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27" name="Rectangle 26"/>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28" name="Group 27"/>
          <p:cNvGrpSpPr/>
          <p:nvPr/>
        </p:nvGrpSpPr>
        <p:grpSpPr>
          <a:xfrm>
            <a:off x="5179629" y="2837805"/>
            <a:ext cx="3219372" cy="595311"/>
            <a:chOff x="1583251" y="3296092"/>
            <a:chExt cx="3587074" cy="705202"/>
          </a:xfrm>
        </p:grpSpPr>
        <p:sp>
          <p:nvSpPr>
            <p:cNvPr id="29" name="Rectangle 28"/>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30" name="Rectangle 29"/>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31" name="Rectangle 30"/>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32" name="Rectangle 31"/>
            <p:cNvSpPr/>
            <p:nvPr/>
          </p:nvSpPr>
          <p:spPr>
            <a:xfrm>
              <a:off x="3738658"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33" name="Rectangle 32"/>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34" name="Group 33"/>
          <p:cNvGrpSpPr/>
          <p:nvPr/>
        </p:nvGrpSpPr>
        <p:grpSpPr>
          <a:xfrm>
            <a:off x="5179629" y="3568056"/>
            <a:ext cx="3219372" cy="595311"/>
            <a:chOff x="1583251" y="3296092"/>
            <a:chExt cx="3587074" cy="705202"/>
          </a:xfrm>
        </p:grpSpPr>
        <p:sp>
          <p:nvSpPr>
            <p:cNvPr id="35" name="Rectangle 34"/>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36" name="Rectangle 35"/>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37" name="Rectangle 36"/>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38" name="Rectangle 37"/>
            <p:cNvSpPr/>
            <p:nvPr/>
          </p:nvSpPr>
          <p:spPr>
            <a:xfrm>
              <a:off x="3738658"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39" name="Rectangle 38"/>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58" name="Group 57"/>
          <p:cNvGrpSpPr/>
          <p:nvPr/>
        </p:nvGrpSpPr>
        <p:grpSpPr>
          <a:xfrm>
            <a:off x="5179629" y="4918222"/>
            <a:ext cx="3219372" cy="595311"/>
            <a:chOff x="1583251" y="3296092"/>
            <a:chExt cx="3587074" cy="705202"/>
          </a:xfrm>
        </p:grpSpPr>
        <p:sp>
          <p:nvSpPr>
            <p:cNvPr id="59" name="Rectangle 58"/>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60" name="Rectangle 59"/>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61" name="Rectangle 60"/>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62" name="Rectangle 61"/>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63" name="Rectangle 62"/>
            <p:cNvSpPr/>
            <p:nvPr/>
          </p:nvSpPr>
          <p:spPr>
            <a:xfrm>
              <a:off x="4465124" y="3296092"/>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64" name="Group 63"/>
          <p:cNvGrpSpPr/>
          <p:nvPr/>
        </p:nvGrpSpPr>
        <p:grpSpPr>
          <a:xfrm>
            <a:off x="5179629" y="5658543"/>
            <a:ext cx="3219372" cy="595311"/>
            <a:chOff x="1583251" y="3296092"/>
            <a:chExt cx="3587074" cy="705202"/>
          </a:xfrm>
        </p:grpSpPr>
        <p:sp>
          <p:nvSpPr>
            <p:cNvPr id="65" name="Rectangle 64"/>
            <p:cNvSpPr/>
            <p:nvPr/>
          </p:nvSpPr>
          <p:spPr>
            <a:xfrm>
              <a:off x="2313169"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66" name="Rectangle 65"/>
            <p:cNvSpPr/>
            <p:nvPr/>
          </p:nvSpPr>
          <p:spPr>
            <a:xfrm>
              <a:off x="158325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67" name="Rectangle 66"/>
            <p:cNvSpPr/>
            <p:nvPr/>
          </p:nvSpPr>
          <p:spPr>
            <a:xfrm>
              <a:off x="3012192"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68" name="Rectangle 67"/>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69" name="Rectangle 68"/>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grpSp>
      <p:sp>
        <p:nvSpPr>
          <p:cNvPr id="94" name="TextBox 93"/>
          <p:cNvSpPr txBox="1"/>
          <p:nvPr/>
        </p:nvSpPr>
        <p:spPr>
          <a:xfrm>
            <a:off x="251899" y="1094440"/>
            <a:ext cx="3910197" cy="1569660"/>
          </a:xfrm>
          <a:prstGeom prst="rect">
            <a:avLst/>
          </a:prstGeom>
          <a:noFill/>
        </p:spPr>
        <p:txBody>
          <a:bodyPr wrap="square" rtlCol="0">
            <a:spAutoFit/>
          </a:bodyPr>
          <a:lstStyle/>
          <a:p>
            <a:r>
              <a:rPr lang="en-US" sz="2400" dirty="0">
                <a:solidFill>
                  <a:srgbClr val="F26021"/>
                </a:solidFill>
              </a:rPr>
              <a:t>Start by moving A[1] toward the beginning of the list until you find something smaller (or can’t go any further):</a:t>
            </a:r>
          </a:p>
        </p:txBody>
      </p:sp>
      <p:sp>
        <p:nvSpPr>
          <p:cNvPr id="95" name="TextBox 94"/>
          <p:cNvSpPr txBox="1"/>
          <p:nvPr/>
        </p:nvSpPr>
        <p:spPr>
          <a:xfrm>
            <a:off x="251900" y="4372826"/>
            <a:ext cx="3495402" cy="461665"/>
          </a:xfrm>
          <a:prstGeom prst="rect">
            <a:avLst/>
          </a:prstGeom>
          <a:noFill/>
        </p:spPr>
        <p:txBody>
          <a:bodyPr wrap="square" rtlCol="0">
            <a:spAutoFit/>
          </a:bodyPr>
          <a:lstStyle/>
          <a:p>
            <a:r>
              <a:rPr lang="en-US" sz="2400" dirty="0">
                <a:solidFill>
                  <a:srgbClr val="F26021"/>
                </a:solidFill>
              </a:rPr>
              <a:t>Then move A[2]:</a:t>
            </a:r>
          </a:p>
        </p:txBody>
      </p:sp>
      <p:sp>
        <p:nvSpPr>
          <p:cNvPr id="96" name="TextBox 95"/>
          <p:cNvSpPr txBox="1"/>
          <p:nvPr/>
        </p:nvSpPr>
        <p:spPr>
          <a:xfrm>
            <a:off x="5030848" y="2194606"/>
            <a:ext cx="3495402" cy="461665"/>
          </a:xfrm>
          <a:prstGeom prst="rect">
            <a:avLst/>
          </a:prstGeom>
          <a:noFill/>
        </p:spPr>
        <p:txBody>
          <a:bodyPr wrap="square" rtlCol="0">
            <a:spAutoFit/>
          </a:bodyPr>
          <a:lstStyle/>
          <a:p>
            <a:r>
              <a:rPr lang="en-US" sz="2400" dirty="0">
                <a:solidFill>
                  <a:srgbClr val="F26021"/>
                </a:solidFill>
              </a:rPr>
              <a:t>Then move A[3]:</a:t>
            </a:r>
          </a:p>
        </p:txBody>
      </p:sp>
      <p:sp>
        <p:nvSpPr>
          <p:cNvPr id="97" name="TextBox 96"/>
          <p:cNvSpPr txBox="1"/>
          <p:nvPr/>
        </p:nvSpPr>
        <p:spPr>
          <a:xfrm>
            <a:off x="5040302" y="4431303"/>
            <a:ext cx="3495402" cy="461665"/>
          </a:xfrm>
          <a:prstGeom prst="rect">
            <a:avLst/>
          </a:prstGeom>
          <a:noFill/>
        </p:spPr>
        <p:txBody>
          <a:bodyPr wrap="square" rtlCol="0">
            <a:spAutoFit/>
          </a:bodyPr>
          <a:lstStyle/>
          <a:p>
            <a:r>
              <a:rPr lang="en-US" sz="2400" dirty="0">
                <a:solidFill>
                  <a:srgbClr val="F26021"/>
                </a:solidFill>
              </a:rPr>
              <a:t>Then move A[4]:</a:t>
            </a:r>
          </a:p>
        </p:txBody>
      </p:sp>
      <p:sp>
        <p:nvSpPr>
          <p:cNvPr id="98" name="TextBox 97"/>
          <p:cNvSpPr txBox="1"/>
          <p:nvPr/>
        </p:nvSpPr>
        <p:spPr>
          <a:xfrm>
            <a:off x="6651300" y="6335802"/>
            <a:ext cx="3495402" cy="461665"/>
          </a:xfrm>
          <a:prstGeom prst="rect">
            <a:avLst/>
          </a:prstGeom>
          <a:noFill/>
        </p:spPr>
        <p:txBody>
          <a:bodyPr wrap="square" rtlCol="0">
            <a:spAutoFit/>
          </a:bodyPr>
          <a:lstStyle/>
          <a:p>
            <a:r>
              <a:rPr lang="en-US" sz="2400" dirty="0"/>
              <a:t>Then we are done!</a:t>
            </a:r>
          </a:p>
        </p:txBody>
      </p:sp>
      <p:cxnSp>
        <p:nvCxnSpPr>
          <p:cNvPr id="100" name="Straight Arrow Connector 99"/>
          <p:cNvCxnSpPr/>
          <p:nvPr/>
        </p:nvCxnSpPr>
        <p:spPr>
          <a:xfrm>
            <a:off x="3303596" y="4372826"/>
            <a:ext cx="0" cy="2893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flipV="1">
            <a:off x="3766386" y="3135460"/>
            <a:ext cx="1273916" cy="2948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8124560" y="4376113"/>
            <a:ext cx="0" cy="2893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5" name="Group 104"/>
          <p:cNvGrpSpPr/>
          <p:nvPr/>
        </p:nvGrpSpPr>
        <p:grpSpPr>
          <a:xfrm>
            <a:off x="5579901" y="156461"/>
            <a:ext cx="3219372" cy="595311"/>
            <a:chOff x="1583251" y="3296092"/>
            <a:chExt cx="3587074" cy="705202"/>
          </a:xfrm>
          <a:solidFill>
            <a:schemeClr val="accent4">
              <a:lumMod val="20000"/>
              <a:lumOff val="80000"/>
            </a:schemeClr>
          </a:solidFill>
        </p:grpSpPr>
        <p:sp>
          <p:nvSpPr>
            <p:cNvPr id="106" name="Rectangle 105"/>
            <p:cNvSpPr/>
            <p:nvPr/>
          </p:nvSpPr>
          <p:spPr>
            <a:xfrm>
              <a:off x="2313169" y="3296092"/>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07" name="Rectangle 106"/>
            <p:cNvSpPr/>
            <p:nvPr/>
          </p:nvSpPr>
          <p:spPr>
            <a:xfrm>
              <a:off x="1583251"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108" name="Rectangle 107"/>
            <p:cNvSpPr/>
            <p:nvPr/>
          </p:nvSpPr>
          <p:spPr>
            <a:xfrm>
              <a:off x="3012192"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109" name="Rectangle 108"/>
            <p:cNvSpPr/>
            <p:nvPr/>
          </p:nvSpPr>
          <p:spPr>
            <a:xfrm>
              <a:off x="3738658"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110" name="Rectangle 109"/>
            <p:cNvSpPr/>
            <p:nvPr/>
          </p:nvSpPr>
          <p:spPr>
            <a:xfrm>
              <a:off x="4465124" y="3296092"/>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spTree>
    <p:extLst>
      <p:ext uri="{BB962C8B-B14F-4D97-AF65-F5344CB8AC3E}">
        <p14:creationId xmlns:p14="http://schemas.microsoft.com/office/powerpoint/2010/main" val="38249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95" grpId="0"/>
      <p:bldP spid="96" grpId="0"/>
      <p:bldP spid="97" grpId="0"/>
      <p:bldP spid="9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Insertion Sort</a:t>
            </a:r>
          </a:p>
        </p:txBody>
      </p:sp>
      <p:sp>
        <p:nvSpPr>
          <p:cNvPr id="3" name="Content Placeholder 2"/>
          <p:cNvSpPr>
            <a:spLocks noGrp="1"/>
          </p:cNvSpPr>
          <p:nvPr>
            <p:ph idx="1"/>
          </p:nvPr>
        </p:nvSpPr>
        <p:spPr/>
        <p:txBody>
          <a:bodyPr/>
          <a:lstStyle/>
          <a:p>
            <a:pPr marL="514350" indent="-514350">
              <a:buFont typeface="+mj-lt"/>
              <a:buAutoNum type="arabicPeriod"/>
            </a:pPr>
            <a:r>
              <a:rPr lang="en-US" dirty="0"/>
              <a:t>Does it work?</a:t>
            </a:r>
          </a:p>
          <a:p>
            <a:pPr marL="514350" indent="-514350">
              <a:buFont typeface="+mj-lt"/>
              <a:buAutoNum type="arabicPeriod"/>
            </a:pPr>
            <a:r>
              <a:rPr lang="en-US" dirty="0"/>
              <a:t>Is it fast?</a:t>
            </a:r>
          </a:p>
        </p:txBody>
      </p:sp>
    </p:spTree>
    <p:extLst>
      <p:ext uri="{BB962C8B-B14F-4D97-AF65-F5344CB8AC3E}">
        <p14:creationId xmlns:p14="http://schemas.microsoft.com/office/powerpoint/2010/main" val="5380866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Insertion Sort</a:t>
            </a:r>
          </a:p>
        </p:txBody>
      </p:sp>
      <p:sp>
        <p:nvSpPr>
          <p:cNvPr id="3" name="Content Placeholder 2"/>
          <p:cNvSpPr>
            <a:spLocks noGrp="1"/>
          </p:cNvSpPr>
          <p:nvPr>
            <p:ph idx="1"/>
          </p:nvPr>
        </p:nvSpPr>
        <p:spPr/>
        <p:txBody>
          <a:bodyPr/>
          <a:lstStyle/>
          <a:p>
            <a:pPr marL="514350" indent="-514350">
              <a:buFont typeface="+mj-lt"/>
              <a:buAutoNum type="arabicPeriod"/>
            </a:pPr>
            <a:r>
              <a:rPr lang="en-US" dirty="0"/>
              <a:t>Does it work?</a:t>
            </a:r>
          </a:p>
          <a:p>
            <a:pPr marL="514350" indent="-514350">
              <a:buFont typeface="+mj-lt"/>
              <a:buAutoNum type="arabicPeriod"/>
            </a:pPr>
            <a:r>
              <a:rPr lang="en-US" dirty="0"/>
              <a:t>Is it fast?</a:t>
            </a:r>
          </a:p>
        </p:txBody>
      </p:sp>
      <p:sp>
        <p:nvSpPr>
          <p:cNvPr id="4" name="Down Arrow 3"/>
          <p:cNvSpPr/>
          <p:nvPr/>
        </p:nvSpPr>
        <p:spPr>
          <a:xfrm rot="5400000">
            <a:off x="2774731" y="2156701"/>
            <a:ext cx="536028" cy="7882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220324" y="3161016"/>
            <a:ext cx="3846787" cy="3416320"/>
          </a:xfrm>
          <a:prstGeom prst="rect">
            <a:avLst/>
          </a:prstGeom>
          <a:noFill/>
        </p:spPr>
        <p:txBody>
          <a:bodyPr wrap="square" rtlCol="0">
            <a:spAutoFit/>
          </a:bodyPr>
          <a:lstStyle/>
          <a:p>
            <a:pPr marL="285750" indent="-285750">
              <a:buFont typeface="Arial" charset="0"/>
              <a:buChar char="•"/>
            </a:pPr>
            <a:r>
              <a:rPr lang="en-US" sz="2400" dirty="0"/>
              <a:t>The “same” algorithm can be faster or slower depending on the implementation</a:t>
            </a:r>
            <a:r>
              <a:rPr lang="mr-IN" sz="2400" dirty="0"/>
              <a:t>…</a:t>
            </a:r>
            <a:endParaRPr lang="en-US" sz="2400" dirty="0"/>
          </a:p>
          <a:p>
            <a:pPr marL="285750" indent="-285750">
              <a:buFont typeface="Arial" charset="0"/>
              <a:buChar char="•"/>
            </a:pPr>
            <a:endParaRPr lang="en-US" sz="2400" dirty="0"/>
          </a:p>
          <a:p>
            <a:pPr marL="285750" indent="-285750">
              <a:buFont typeface="Arial" charset="0"/>
              <a:buChar char="•"/>
            </a:pPr>
            <a:r>
              <a:rPr lang="en-US" sz="2400" dirty="0"/>
              <a:t>We are interested in how fast the running time scales with n, the size of the input.</a:t>
            </a:r>
          </a:p>
        </p:txBody>
      </p:sp>
      <p:pic>
        <p:nvPicPr>
          <p:cNvPr id="8" name="Picture 7"/>
          <p:cNvPicPr>
            <a:picLocks noChangeAspect="1"/>
          </p:cNvPicPr>
          <p:nvPr/>
        </p:nvPicPr>
        <p:blipFill>
          <a:blip r:embed="rId2"/>
          <a:stretch>
            <a:fillRect/>
          </a:stretch>
        </p:blipFill>
        <p:spPr>
          <a:xfrm>
            <a:off x="76889" y="3276053"/>
            <a:ext cx="4924016" cy="3492032"/>
          </a:xfrm>
          <a:prstGeom prst="rect">
            <a:avLst/>
          </a:prstGeom>
        </p:spPr>
      </p:pic>
    </p:spTree>
    <p:extLst>
      <p:ext uri="{BB962C8B-B14F-4D97-AF65-F5344CB8AC3E}">
        <p14:creationId xmlns:p14="http://schemas.microsoft.com/office/powerpoint/2010/main" val="63590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2EDBA-F58E-DC44-B2EB-528068350558}"/>
              </a:ext>
            </a:extLst>
          </p:cNvPr>
          <p:cNvSpPr>
            <a:spLocks noGrp="1"/>
          </p:cNvSpPr>
          <p:nvPr>
            <p:ph type="title"/>
          </p:nvPr>
        </p:nvSpPr>
        <p:spPr/>
        <p:txBody>
          <a:bodyPr/>
          <a:lstStyle/>
          <a:p>
            <a:r>
              <a:rPr lang="en-US" dirty="0"/>
              <a:t>Insertion Sort: running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786BC0-B38C-D549-994E-E9047F568416}"/>
                  </a:ext>
                </a:extLst>
              </p:cNvPr>
              <p:cNvSpPr>
                <a:spLocks noGrp="1"/>
              </p:cNvSpPr>
              <p:nvPr>
                <p:ph idx="1"/>
              </p:nvPr>
            </p:nvSpPr>
            <p:spPr/>
            <p:txBody>
              <a:bodyPr/>
              <a:lstStyle/>
              <a:p>
                <a:r>
                  <a:rPr lang="en-US" dirty="0"/>
                  <a:t>Claim: The running time is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e>
                    </m:d>
                  </m:oMath>
                </a14:m>
                <a:endParaRPr lang="en-US" dirty="0"/>
              </a:p>
              <a:p>
                <a:r>
                  <a:rPr lang="en-US" dirty="0"/>
                  <a:t>I don’t want to focus on this in lecture, but there’s a hidden slide to help you verify this later.  (Or see CLRS).</a:t>
                </a:r>
              </a:p>
            </p:txBody>
          </p:sp>
        </mc:Choice>
        <mc:Fallback xmlns="">
          <p:sp>
            <p:nvSpPr>
              <p:cNvPr id="3" name="Content Placeholder 2">
                <a:extLst>
                  <a:ext uri="{FF2B5EF4-FFF2-40B4-BE49-F238E27FC236}">
                    <a16:creationId xmlns:a16="http://schemas.microsoft.com/office/drawing/2014/main" id="{94786BC0-B38C-D549-994E-E9047F568416}"/>
                  </a:ext>
                </a:extLst>
              </p:cNvPr>
              <p:cNvSpPr>
                <a:spLocks noGrp="1" noRot="1" noChangeAspect="1" noMove="1" noResize="1" noEditPoints="1" noAdjustHandles="1" noChangeArrowheads="1" noChangeShapeType="1" noTextEdit="1"/>
              </p:cNvSpPr>
              <p:nvPr>
                <p:ph idx="1"/>
              </p:nvPr>
            </p:nvSpPr>
            <p:spPr>
              <a:blipFill>
                <a:blip r:embed="rId2"/>
                <a:stretch>
                  <a:fillRect l="-1447" t="-2632" r="-225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2898CAA-7E1A-F843-A1F2-5968C7131654}"/>
              </a:ext>
            </a:extLst>
          </p:cNvPr>
          <p:cNvPicPr>
            <a:picLocks noChangeAspect="1"/>
          </p:cNvPicPr>
          <p:nvPr/>
        </p:nvPicPr>
        <p:blipFill>
          <a:blip r:embed="rId3"/>
          <a:stretch>
            <a:fillRect/>
          </a:stretch>
        </p:blipFill>
        <p:spPr>
          <a:xfrm>
            <a:off x="5226909" y="4251306"/>
            <a:ext cx="3675627" cy="2606694"/>
          </a:xfrm>
          <a:prstGeom prst="rect">
            <a:avLst/>
          </a:prstGeom>
        </p:spPr>
      </p:pic>
      <p:sp>
        <p:nvSpPr>
          <p:cNvPr id="5" name="TextBox 4">
            <a:extLst>
              <a:ext uri="{FF2B5EF4-FFF2-40B4-BE49-F238E27FC236}">
                <a16:creationId xmlns:a16="http://schemas.microsoft.com/office/drawing/2014/main" id="{93623928-0BD9-9646-B48F-4769117EB7E1}"/>
              </a:ext>
            </a:extLst>
          </p:cNvPr>
          <p:cNvSpPr txBox="1"/>
          <p:nvPr/>
        </p:nvSpPr>
        <p:spPr>
          <a:xfrm>
            <a:off x="5960858" y="5094910"/>
            <a:ext cx="1670926" cy="646331"/>
          </a:xfrm>
          <a:prstGeom prst="rect">
            <a:avLst/>
          </a:prstGeom>
          <a:noFill/>
        </p:spPr>
        <p:txBody>
          <a:bodyPr wrap="square" rtlCol="0">
            <a:spAutoFit/>
          </a:bodyPr>
          <a:lstStyle/>
          <a:p>
            <a:r>
              <a:rPr lang="en-US" dirty="0"/>
              <a:t>Seems plausible</a:t>
            </a:r>
          </a:p>
        </p:txBody>
      </p:sp>
      <p:pic>
        <p:nvPicPr>
          <p:cNvPr id="6" name="Picture 5">
            <a:extLst>
              <a:ext uri="{FF2B5EF4-FFF2-40B4-BE49-F238E27FC236}">
                <a16:creationId xmlns:a16="http://schemas.microsoft.com/office/drawing/2014/main" id="{39101CEA-3D73-8D44-B0D5-FCCA45824640}"/>
              </a:ext>
            </a:extLst>
          </p:cNvPr>
          <p:cNvPicPr>
            <a:picLocks noChangeAspect="1"/>
          </p:cNvPicPr>
          <p:nvPr/>
        </p:nvPicPr>
        <p:blipFill>
          <a:blip r:embed="rId4"/>
          <a:stretch>
            <a:fillRect/>
          </a:stretch>
        </p:blipFill>
        <p:spPr>
          <a:xfrm flipH="1">
            <a:off x="241464" y="4859696"/>
            <a:ext cx="1577948" cy="1763089"/>
          </a:xfrm>
          <a:prstGeom prst="rect">
            <a:avLst/>
          </a:prstGeom>
        </p:spPr>
      </p:pic>
      <p:sp>
        <p:nvSpPr>
          <p:cNvPr id="7" name="TextBox 6">
            <a:extLst>
              <a:ext uri="{FF2B5EF4-FFF2-40B4-BE49-F238E27FC236}">
                <a16:creationId xmlns:a16="http://schemas.microsoft.com/office/drawing/2014/main" id="{403016AE-7E74-5745-9EEF-940A1059FEF6}"/>
              </a:ext>
            </a:extLst>
          </p:cNvPr>
          <p:cNvSpPr txBox="1"/>
          <p:nvPr/>
        </p:nvSpPr>
        <p:spPr>
          <a:xfrm>
            <a:off x="1432612" y="4790034"/>
            <a:ext cx="2990336" cy="369332"/>
          </a:xfrm>
          <a:prstGeom prst="rect">
            <a:avLst/>
          </a:prstGeom>
          <a:noFill/>
        </p:spPr>
        <p:txBody>
          <a:bodyPr wrap="square" rtlCol="0">
            <a:spAutoFit/>
          </a:bodyPr>
          <a:lstStyle/>
          <a:p>
            <a:r>
              <a:rPr lang="en-US" dirty="0">
                <a:solidFill>
                  <a:srgbClr val="7030A0"/>
                </a:solidFill>
              </a:rPr>
              <a:t>Verify this!</a:t>
            </a:r>
          </a:p>
        </p:txBody>
      </p:sp>
      <p:sp>
        <p:nvSpPr>
          <p:cNvPr id="8" name="TextBox 7">
            <a:extLst>
              <a:ext uri="{FF2B5EF4-FFF2-40B4-BE49-F238E27FC236}">
                <a16:creationId xmlns:a16="http://schemas.microsoft.com/office/drawing/2014/main" id="{9E6FB849-D315-8240-92A8-26077717D6E7}"/>
              </a:ext>
            </a:extLst>
          </p:cNvPr>
          <p:cNvSpPr txBox="1"/>
          <p:nvPr/>
        </p:nvSpPr>
        <p:spPr>
          <a:xfrm>
            <a:off x="7213003" y="213361"/>
            <a:ext cx="1837814" cy="1477328"/>
          </a:xfrm>
          <a:prstGeom prst="rect">
            <a:avLst/>
          </a:prstGeom>
          <a:noFill/>
        </p:spPr>
        <p:txBody>
          <a:bodyPr wrap="square" rtlCol="0">
            <a:spAutoFit/>
          </a:bodyPr>
          <a:lstStyle/>
          <a:p>
            <a:pPr algn="r"/>
            <a:r>
              <a:rPr lang="en-US" dirty="0">
                <a:solidFill>
                  <a:schemeClr val="accent4"/>
                </a:solidFill>
              </a:rPr>
              <a:t>Technically we haven’t defined this yet…we’ll do it later in this lecture.</a:t>
            </a:r>
          </a:p>
        </p:txBody>
      </p:sp>
      <p:cxnSp>
        <p:nvCxnSpPr>
          <p:cNvPr id="10" name="Straight Arrow Connector 9">
            <a:extLst>
              <a:ext uri="{FF2B5EF4-FFF2-40B4-BE49-F238E27FC236}">
                <a16:creationId xmlns:a16="http://schemas.microsoft.com/office/drawing/2014/main" id="{A76DF1D7-3043-5341-A79F-F4AC1E4C9220}"/>
              </a:ext>
            </a:extLst>
          </p:cNvPr>
          <p:cNvCxnSpPr/>
          <p:nvPr/>
        </p:nvCxnSpPr>
        <p:spPr>
          <a:xfrm flipH="1">
            <a:off x="5708822" y="1144588"/>
            <a:ext cx="1922962" cy="84485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5498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26D5F-4BF4-D04F-94E6-00A006376083}"/>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C1C2200C-C762-2F4C-AEF3-21251AE8FA4D}"/>
              </a:ext>
            </a:extLst>
          </p:cNvPr>
          <p:cNvSpPr>
            <a:spLocks noGrp="1"/>
          </p:cNvSpPr>
          <p:nvPr>
            <p:ph idx="1"/>
          </p:nvPr>
        </p:nvSpPr>
        <p:spPr/>
        <p:txBody>
          <a:bodyPr/>
          <a:lstStyle/>
          <a:p>
            <a:r>
              <a:rPr lang="en-US" dirty="0"/>
              <a:t>Sign up for Piazza!</a:t>
            </a:r>
          </a:p>
          <a:p>
            <a:pPr lvl="1"/>
            <a:r>
              <a:rPr lang="en-US" dirty="0">
                <a:solidFill>
                  <a:schemeClr val="accent4"/>
                </a:solidFill>
              </a:rPr>
              <a:t>Connect with course staff!</a:t>
            </a:r>
          </a:p>
          <a:p>
            <a:pPr lvl="1"/>
            <a:r>
              <a:rPr lang="en-US" dirty="0">
                <a:solidFill>
                  <a:schemeClr val="accent4"/>
                </a:solidFill>
              </a:rPr>
              <a:t>Connect with your colleagues! </a:t>
            </a:r>
          </a:p>
          <a:p>
            <a:pPr lvl="1"/>
            <a:r>
              <a:rPr lang="en-US" dirty="0">
                <a:solidFill>
                  <a:schemeClr val="accent4"/>
                </a:solidFill>
              </a:rPr>
              <a:t>Form study groups!</a:t>
            </a:r>
          </a:p>
          <a:p>
            <a:pPr lvl="1"/>
            <a:r>
              <a:rPr lang="en-US" dirty="0">
                <a:solidFill>
                  <a:schemeClr val="accent4"/>
                </a:solidFill>
              </a:rPr>
              <a:t>Receive course announcements!</a:t>
            </a:r>
          </a:p>
          <a:p>
            <a:pPr lvl="1"/>
            <a:endParaRPr lang="en-US" dirty="0"/>
          </a:p>
          <a:p>
            <a:r>
              <a:rPr lang="en-US" dirty="0"/>
              <a:t>Please (continue to) send OAE requests and exam conflicts to </a:t>
            </a:r>
            <a:r>
              <a:rPr lang="en-US" dirty="0">
                <a:solidFill>
                  <a:schemeClr val="accent4"/>
                </a:solidFill>
              </a:rPr>
              <a:t>cs161-win1819-staff@lists.stanford.edu</a:t>
            </a:r>
          </a:p>
          <a:p>
            <a:endParaRPr lang="en-US" dirty="0"/>
          </a:p>
        </p:txBody>
      </p:sp>
    </p:spTree>
    <p:extLst>
      <p:ext uri="{BB962C8B-B14F-4D97-AF65-F5344CB8AC3E}">
        <p14:creationId xmlns:p14="http://schemas.microsoft.com/office/powerpoint/2010/main" val="33670891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Insertion Sort: running time</a:t>
            </a:r>
          </a:p>
        </p:txBody>
      </p:sp>
      <p:sp>
        <p:nvSpPr>
          <p:cNvPr id="5" name="Left Brace 4"/>
          <p:cNvSpPr/>
          <p:nvPr/>
        </p:nvSpPr>
        <p:spPr>
          <a:xfrm rot="10800000">
            <a:off x="6437529" y="2050075"/>
            <a:ext cx="1092200" cy="2224377"/>
          </a:xfrm>
          <a:prstGeom prst="leftBrace">
            <a:avLst/>
          </a:prstGeom>
          <a:ln w="412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7493000" y="2761260"/>
            <a:ext cx="1806056" cy="1015663"/>
          </a:xfrm>
          <a:prstGeom prst="rect">
            <a:avLst/>
          </a:prstGeom>
          <a:noFill/>
        </p:spPr>
        <p:txBody>
          <a:bodyPr wrap="square" rtlCol="0">
            <a:spAutoFit/>
          </a:bodyPr>
          <a:lstStyle/>
          <a:p>
            <a:r>
              <a:rPr lang="en-US" sz="2000" dirty="0">
                <a:solidFill>
                  <a:srgbClr val="FF0000"/>
                </a:solidFill>
              </a:rPr>
              <a:t>n-1 iterations of the outer loop</a:t>
            </a:r>
          </a:p>
        </p:txBody>
      </p:sp>
      <p:sp>
        <p:nvSpPr>
          <p:cNvPr id="8" name="TextBox 7"/>
          <p:cNvSpPr txBox="1"/>
          <p:nvPr/>
        </p:nvSpPr>
        <p:spPr>
          <a:xfrm>
            <a:off x="122023" y="4421684"/>
            <a:ext cx="2209799" cy="1015663"/>
          </a:xfrm>
          <a:prstGeom prst="rect">
            <a:avLst/>
          </a:prstGeom>
          <a:noFill/>
        </p:spPr>
        <p:txBody>
          <a:bodyPr wrap="square" rtlCol="0">
            <a:spAutoFit/>
          </a:bodyPr>
          <a:lstStyle/>
          <a:p>
            <a:r>
              <a:rPr lang="en-US" sz="2000" dirty="0">
                <a:solidFill>
                  <a:srgbClr val="FF0000"/>
                </a:solidFill>
              </a:rPr>
              <a:t>In the worst case, about n iterations of this inner loop</a:t>
            </a:r>
          </a:p>
        </p:txBody>
      </p:sp>
      <p:cxnSp>
        <p:nvCxnSpPr>
          <p:cNvPr id="12" name="Straight Connector 11"/>
          <p:cNvCxnSpPr>
            <a:cxnSpLocks/>
            <a:stCxn id="6" idx="1"/>
          </p:cNvCxnSpPr>
          <p:nvPr/>
        </p:nvCxnSpPr>
        <p:spPr>
          <a:xfrm flipH="1">
            <a:off x="628651" y="3405565"/>
            <a:ext cx="1962" cy="1016119"/>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628650" y="5791031"/>
                <a:ext cx="4378058" cy="646331"/>
              </a:xfrm>
              <a:prstGeom prst="rect">
                <a:avLst/>
              </a:prstGeom>
              <a:noFill/>
            </p:spPr>
            <p:txBody>
              <a:bodyPr wrap="none" rtlCol="0">
                <a:spAutoFit/>
              </a:bodyPr>
              <a:lstStyle/>
              <a:p>
                <a:r>
                  <a:rPr lang="en-US" sz="3600" dirty="0">
                    <a:solidFill>
                      <a:schemeClr val="accent4"/>
                    </a:solidFill>
                  </a:rPr>
                  <a:t>Running time is </a:t>
                </a:r>
                <a14:m>
                  <m:oMath xmlns:m="http://schemas.openxmlformats.org/officeDocument/2006/math">
                    <m:r>
                      <a:rPr lang="en-US" sz="3600" b="0" i="1" smtClean="0">
                        <a:solidFill>
                          <a:schemeClr val="accent4"/>
                        </a:solidFill>
                        <a:latin typeface="Cambria Math" panose="02040503050406030204" pitchFamily="18" charset="0"/>
                      </a:rPr>
                      <m:t>𝑂</m:t>
                    </m:r>
                    <m:d>
                      <m:dPr>
                        <m:ctrlPr>
                          <a:rPr lang="en-US" sz="3600" b="0" i="1" smtClean="0">
                            <a:solidFill>
                              <a:schemeClr val="accent4"/>
                            </a:solidFill>
                            <a:latin typeface="Cambria Math" panose="02040503050406030204" pitchFamily="18" charset="0"/>
                          </a:rPr>
                        </m:ctrlPr>
                      </m:dPr>
                      <m:e>
                        <m:sSup>
                          <m:sSupPr>
                            <m:ctrlPr>
                              <a:rPr lang="en-US" sz="3600" b="0" i="1" smtClean="0">
                                <a:solidFill>
                                  <a:schemeClr val="accent4"/>
                                </a:solidFill>
                                <a:latin typeface="Cambria Math" panose="02040503050406030204" pitchFamily="18" charset="0"/>
                              </a:rPr>
                            </m:ctrlPr>
                          </m:sSupPr>
                          <m:e>
                            <m:r>
                              <a:rPr lang="en-US" sz="3600" b="0" i="1" smtClean="0">
                                <a:solidFill>
                                  <a:schemeClr val="accent4"/>
                                </a:solidFill>
                                <a:latin typeface="Cambria Math" panose="02040503050406030204" pitchFamily="18" charset="0"/>
                              </a:rPr>
                              <m:t>𝑛</m:t>
                            </m:r>
                          </m:e>
                          <m:sup>
                            <m:r>
                              <a:rPr lang="en-US" sz="3600" b="0" i="1" smtClean="0">
                                <a:solidFill>
                                  <a:schemeClr val="accent4"/>
                                </a:solidFill>
                                <a:latin typeface="Cambria Math" panose="02040503050406030204" pitchFamily="18" charset="0"/>
                              </a:rPr>
                              <m:t>2</m:t>
                            </m:r>
                          </m:sup>
                        </m:sSup>
                      </m:e>
                    </m:d>
                  </m:oMath>
                </a14:m>
                <a:endParaRPr lang="en-US" sz="3600" dirty="0">
                  <a:solidFill>
                    <a:schemeClr val="accent4"/>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628650" y="5791031"/>
                <a:ext cx="4378058" cy="646331"/>
              </a:xfrm>
              <a:prstGeom prst="rect">
                <a:avLst/>
              </a:prstGeom>
              <a:blipFill>
                <a:blip r:embed="rId2"/>
                <a:stretch>
                  <a:fillRect l="-4058" t="-15686" b="-33333"/>
                </a:stretch>
              </a:blipFill>
            </p:spPr>
            <p:txBody>
              <a:bodyPr/>
              <a:lstStyle/>
              <a:p>
                <a:r>
                  <a:rPr lang="en-US">
                    <a:noFill/>
                  </a:rPr>
                  <a:t> </a:t>
                </a:r>
              </a:p>
            </p:txBody>
          </p:sp>
        </mc:Fallback>
      </mc:AlternateContent>
      <p:sp>
        <p:nvSpPr>
          <p:cNvPr id="11" name="TextBox 10"/>
          <p:cNvSpPr txBox="1"/>
          <p:nvPr/>
        </p:nvSpPr>
        <p:spPr>
          <a:xfrm>
            <a:off x="473494" y="1705298"/>
            <a:ext cx="6460707" cy="2554545"/>
          </a:xfrm>
          <a:prstGeom prst="rect">
            <a:avLst/>
          </a:prstGeom>
          <a:noFill/>
          <a:ln>
            <a:solidFill>
              <a:schemeClr val="accent2"/>
            </a:solidFill>
          </a:ln>
        </p:spPr>
        <p:txBody>
          <a:bodyPr wrap="square" rtlCol="0">
            <a:spAutoFit/>
          </a:bodyPr>
          <a:lstStyle/>
          <a:p>
            <a:r>
              <a:rPr lang="mr-IN" sz="2000" b="1" dirty="0" err="1">
                <a:latin typeface="Courier" charset="0"/>
                <a:ea typeface="Courier" charset="0"/>
                <a:cs typeface="Courier" charset="0"/>
              </a:rPr>
              <a:t>def</a:t>
            </a:r>
            <a:r>
              <a:rPr lang="mr-IN" sz="2000" dirty="0">
                <a:latin typeface="Courier" charset="0"/>
                <a:ea typeface="Courier" charset="0"/>
                <a:cs typeface="Courier" charset="0"/>
              </a:rPr>
              <a:t> </a:t>
            </a:r>
            <a:r>
              <a:rPr lang="mr-IN" sz="2000" dirty="0" err="1">
                <a:latin typeface="Courier" charset="0"/>
                <a:ea typeface="Courier" charset="0"/>
                <a:cs typeface="Courier" charset="0"/>
              </a:rPr>
              <a:t>InsertionSort</a:t>
            </a:r>
            <a:r>
              <a:rPr lang="mr-IN" sz="2000" dirty="0">
                <a:latin typeface="Courier" charset="0"/>
                <a:ea typeface="Courier" charset="0"/>
                <a:cs typeface="Courier" charset="0"/>
              </a:rPr>
              <a:t>(</a:t>
            </a:r>
            <a:r>
              <a:rPr lang="mr-IN" sz="2000" dirty="0" err="1">
                <a:latin typeface="Courier" charset="0"/>
                <a:ea typeface="Courier" charset="0"/>
                <a:cs typeface="Courier" charset="0"/>
              </a:rPr>
              <a:t>A</a:t>
            </a:r>
            <a:r>
              <a:rPr lang="mr-IN" sz="2000" dirty="0">
                <a:latin typeface="Courier" charset="0"/>
                <a:ea typeface="Courier" charset="0"/>
                <a:cs typeface="Courier" charset="0"/>
              </a:rPr>
              <a:t>):    </a:t>
            </a:r>
            <a:endParaRPr lang="en-US" sz="2000" dirty="0">
              <a:latin typeface="Courier" charset="0"/>
              <a:ea typeface="Courier" charset="0"/>
              <a:cs typeface="Courier" charset="0"/>
            </a:endParaRPr>
          </a:p>
          <a:p>
            <a:r>
              <a:rPr lang="en-US" sz="2000" dirty="0">
                <a:latin typeface="Courier" charset="0"/>
                <a:ea typeface="Courier" charset="0"/>
                <a:cs typeface="Courier" charset="0"/>
              </a:rPr>
              <a:t>   </a:t>
            </a:r>
            <a:r>
              <a:rPr lang="mr-IN" sz="2000" b="1" dirty="0" err="1">
                <a:latin typeface="Courier" charset="0"/>
                <a:ea typeface="Courier" charset="0"/>
                <a:cs typeface="Courier" charset="0"/>
              </a:rPr>
              <a:t>for</a:t>
            </a:r>
            <a:r>
              <a:rPr lang="mr-IN" sz="2000" dirty="0">
                <a:latin typeface="Courier" charset="0"/>
                <a:ea typeface="Courier" charset="0"/>
                <a:cs typeface="Courier" charset="0"/>
              </a:rPr>
              <a:t> </a:t>
            </a:r>
            <a:r>
              <a:rPr lang="mr-IN" sz="2000" dirty="0" err="1">
                <a:solidFill>
                  <a:schemeClr val="accent4"/>
                </a:solidFill>
                <a:latin typeface="Courier" charset="0"/>
                <a:ea typeface="Courier" charset="0"/>
                <a:cs typeface="Courier" charset="0"/>
              </a:rPr>
              <a:t>i</a:t>
            </a:r>
            <a:r>
              <a:rPr lang="mr-IN" sz="2000" dirty="0">
                <a:solidFill>
                  <a:schemeClr val="accent4"/>
                </a:solidFill>
                <a:latin typeface="Courier" charset="0"/>
                <a:ea typeface="Courier" charset="0"/>
                <a:cs typeface="Courier" charset="0"/>
              </a:rPr>
              <a:t> </a:t>
            </a:r>
            <a:r>
              <a:rPr lang="mr-IN" sz="2000" dirty="0" err="1">
                <a:solidFill>
                  <a:schemeClr val="accent4"/>
                </a:solidFill>
                <a:latin typeface="Courier" charset="0"/>
                <a:ea typeface="Courier" charset="0"/>
                <a:cs typeface="Courier" charset="0"/>
              </a:rPr>
              <a:t>in</a:t>
            </a:r>
            <a:r>
              <a:rPr lang="mr-IN" sz="2000" dirty="0">
                <a:solidFill>
                  <a:schemeClr val="accent4"/>
                </a:solidFill>
                <a:latin typeface="Courier" charset="0"/>
                <a:ea typeface="Courier" charset="0"/>
                <a:cs typeface="Courier" charset="0"/>
              </a:rPr>
              <a:t> </a:t>
            </a:r>
            <a:r>
              <a:rPr lang="mr-IN" sz="2000" dirty="0" err="1">
                <a:solidFill>
                  <a:schemeClr val="accent4"/>
                </a:solidFill>
                <a:latin typeface="Courier" charset="0"/>
                <a:ea typeface="Courier" charset="0"/>
                <a:cs typeface="Courier" charset="0"/>
              </a:rPr>
              <a:t>range</a:t>
            </a:r>
            <a:r>
              <a:rPr lang="mr-IN" sz="2000" dirty="0">
                <a:solidFill>
                  <a:schemeClr val="accent4"/>
                </a:solidFill>
                <a:latin typeface="Courier" charset="0"/>
                <a:ea typeface="Courier" charset="0"/>
                <a:cs typeface="Courier" charset="0"/>
              </a:rPr>
              <a:t>(1,len(</a:t>
            </a:r>
            <a:r>
              <a:rPr lang="mr-IN" sz="2000" dirty="0" err="1">
                <a:solidFill>
                  <a:schemeClr val="accent4"/>
                </a:solidFill>
                <a:latin typeface="Courier" charset="0"/>
                <a:ea typeface="Courier" charset="0"/>
                <a:cs typeface="Courier" charset="0"/>
              </a:rPr>
              <a:t>A</a:t>
            </a:r>
            <a:r>
              <a:rPr lang="mr-IN" sz="2000" dirty="0">
                <a:solidFill>
                  <a:schemeClr val="accent4"/>
                </a:solidFill>
                <a:latin typeface="Courier" charset="0"/>
                <a:ea typeface="Courier" charset="0"/>
                <a:cs typeface="Courier" charset="0"/>
              </a:rPr>
              <a:t>)):  </a:t>
            </a:r>
            <a:endParaRPr lang="en-US" sz="2000" dirty="0">
              <a:solidFill>
                <a:schemeClr val="accent4"/>
              </a:solidFill>
              <a:latin typeface="Courier" charset="0"/>
              <a:ea typeface="Courier" charset="0"/>
              <a:cs typeface="Courier" charset="0"/>
            </a:endParaRPr>
          </a:p>
          <a:p>
            <a:r>
              <a:rPr lang="mr-IN" sz="2000" dirty="0">
                <a:latin typeface="Courier" charset="0"/>
                <a:ea typeface="Courier" charset="0"/>
                <a:cs typeface="Courier" charset="0"/>
              </a:rPr>
              <a:t>   </a:t>
            </a:r>
            <a:r>
              <a:rPr lang="en-US" sz="2000" dirty="0">
                <a:latin typeface="Courier" charset="0"/>
                <a:ea typeface="Courier" charset="0"/>
                <a:cs typeface="Courier" charset="0"/>
              </a:rPr>
              <a:t>   </a:t>
            </a:r>
            <a:r>
              <a:rPr lang="mr-IN" sz="2000" dirty="0" err="1">
                <a:latin typeface="Courier" charset="0"/>
                <a:ea typeface="Courier" charset="0"/>
                <a:cs typeface="Courier" charset="0"/>
              </a:rPr>
              <a:t>current</a:t>
            </a:r>
            <a:r>
              <a:rPr lang="mr-IN" sz="2000" dirty="0">
                <a:latin typeface="Courier" charset="0"/>
                <a:ea typeface="Courier" charset="0"/>
                <a:cs typeface="Courier" charset="0"/>
              </a:rPr>
              <a:t> = </a:t>
            </a:r>
            <a:r>
              <a:rPr lang="mr-IN" sz="2000" dirty="0" err="1">
                <a:latin typeface="Courier" charset="0"/>
                <a:ea typeface="Courier" charset="0"/>
                <a:cs typeface="Courier" charset="0"/>
              </a:rPr>
              <a:t>A</a:t>
            </a:r>
            <a:r>
              <a:rPr lang="mr-IN" sz="2000" dirty="0">
                <a:latin typeface="Courier" charset="0"/>
                <a:ea typeface="Courier" charset="0"/>
                <a:cs typeface="Courier" charset="0"/>
              </a:rPr>
              <a:t>[</a:t>
            </a:r>
            <a:r>
              <a:rPr lang="mr-IN" sz="2000" dirty="0" err="1">
                <a:latin typeface="Courier" charset="0"/>
                <a:ea typeface="Courier" charset="0"/>
                <a:cs typeface="Courier" charset="0"/>
              </a:rPr>
              <a:t>i</a:t>
            </a:r>
            <a:r>
              <a:rPr lang="mr-IN" sz="2000" dirty="0">
                <a:latin typeface="Courier" charset="0"/>
                <a:ea typeface="Courier" charset="0"/>
                <a:cs typeface="Courier" charset="0"/>
              </a:rPr>
              <a:t>]</a:t>
            </a:r>
            <a:endParaRPr lang="en-US" sz="2000" dirty="0">
              <a:latin typeface="Courier" charset="0"/>
              <a:ea typeface="Courier" charset="0"/>
              <a:cs typeface="Courier" charset="0"/>
            </a:endParaRPr>
          </a:p>
          <a:p>
            <a:r>
              <a:rPr lang="mr-IN" sz="2000" dirty="0">
                <a:latin typeface="Courier" charset="0"/>
                <a:ea typeface="Courier" charset="0"/>
                <a:cs typeface="Courier" charset="0"/>
              </a:rPr>
              <a:t>     </a:t>
            </a:r>
            <a:r>
              <a:rPr lang="en-US" sz="2000" dirty="0">
                <a:latin typeface="Courier" charset="0"/>
                <a:ea typeface="Courier" charset="0"/>
                <a:cs typeface="Courier" charset="0"/>
              </a:rPr>
              <a:t> </a:t>
            </a:r>
            <a:r>
              <a:rPr lang="mr-IN" sz="2000" dirty="0" err="1">
                <a:latin typeface="Courier" charset="0"/>
                <a:ea typeface="Courier" charset="0"/>
                <a:cs typeface="Courier" charset="0"/>
              </a:rPr>
              <a:t>j</a:t>
            </a:r>
            <a:r>
              <a:rPr lang="mr-IN" sz="2000" dirty="0">
                <a:latin typeface="Courier" charset="0"/>
                <a:ea typeface="Courier" charset="0"/>
                <a:cs typeface="Courier" charset="0"/>
              </a:rPr>
              <a:t> = i-1</a:t>
            </a:r>
            <a:endParaRPr lang="en-US" sz="2000" dirty="0">
              <a:latin typeface="Courier" charset="0"/>
              <a:ea typeface="Courier" charset="0"/>
              <a:cs typeface="Courier" charset="0"/>
            </a:endParaRPr>
          </a:p>
          <a:p>
            <a:r>
              <a:rPr lang="mr-IN" sz="2000" dirty="0">
                <a:latin typeface="Courier" charset="0"/>
                <a:ea typeface="Courier" charset="0"/>
                <a:cs typeface="Courier" charset="0"/>
              </a:rPr>
              <a:t>      </a:t>
            </a:r>
            <a:r>
              <a:rPr lang="mr-IN" sz="2000" b="1" dirty="0" err="1">
                <a:latin typeface="Courier" charset="0"/>
                <a:ea typeface="Courier" charset="0"/>
                <a:cs typeface="Courier" charset="0"/>
              </a:rPr>
              <a:t>while</a:t>
            </a:r>
            <a:r>
              <a:rPr lang="mr-IN" sz="2000" dirty="0">
                <a:latin typeface="Courier" charset="0"/>
                <a:ea typeface="Courier" charset="0"/>
                <a:cs typeface="Courier" charset="0"/>
              </a:rPr>
              <a:t> </a:t>
            </a:r>
            <a:r>
              <a:rPr lang="mr-IN" sz="2000" dirty="0" err="1">
                <a:latin typeface="Courier" charset="0"/>
                <a:ea typeface="Courier" charset="0"/>
                <a:cs typeface="Courier" charset="0"/>
              </a:rPr>
              <a:t>j</a:t>
            </a:r>
            <a:r>
              <a:rPr lang="mr-IN" sz="2000" dirty="0">
                <a:latin typeface="Courier" charset="0"/>
                <a:ea typeface="Courier" charset="0"/>
                <a:cs typeface="Courier" charset="0"/>
              </a:rPr>
              <a:t> &gt;= 0 </a:t>
            </a:r>
            <a:r>
              <a:rPr lang="mr-IN" sz="2000" dirty="0" err="1">
                <a:latin typeface="Courier" charset="0"/>
                <a:ea typeface="Courier" charset="0"/>
                <a:cs typeface="Courier" charset="0"/>
              </a:rPr>
              <a:t>and</a:t>
            </a:r>
            <a:r>
              <a:rPr lang="mr-IN" sz="2000" dirty="0">
                <a:latin typeface="Courier" charset="0"/>
                <a:ea typeface="Courier" charset="0"/>
                <a:cs typeface="Courier" charset="0"/>
              </a:rPr>
              <a:t> </a:t>
            </a:r>
            <a:r>
              <a:rPr lang="mr-IN" sz="2000" dirty="0" err="1">
                <a:latin typeface="Courier" charset="0"/>
                <a:ea typeface="Courier" charset="0"/>
                <a:cs typeface="Courier" charset="0"/>
              </a:rPr>
              <a:t>A</a:t>
            </a:r>
            <a:r>
              <a:rPr lang="mr-IN" sz="2000" dirty="0">
                <a:latin typeface="Courier" charset="0"/>
                <a:ea typeface="Courier" charset="0"/>
                <a:cs typeface="Courier" charset="0"/>
              </a:rPr>
              <a:t>[</a:t>
            </a:r>
            <a:r>
              <a:rPr lang="mr-IN" sz="2000" dirty="0" err="1">
                <a:latin typeface="Courier" charset="0"/>
                <a:ea typeface="Courier" charset="0"/>
                <a:cs typeface="Courier" charset="0"/>
              </a:rPr>
              <a:t>j</a:t>
            </a:r>
            <a:r>
              <a:rPr lang="mr-IN" sz="2000" dirty="0">
                <a:latin typeface="Courier" charset="0"/>
                <a:ea typeface="Courier" charset="0"/>
                <a:cs typeface="Courier" charset="0"/>
              </a:rPr>
              <a:t>] &gt; </a:t>
            </a:r>
            <a:r>
              <a:rPr lang="mr-IN" sz="2000" dirty="0" err="1">
                <a:latin typeface="Courier" charset="0"/>
                <a:ea typeface="Courier" charset="0"/>
                <a:cs typeface="Courier" charset="0"/>
              </a:rPr>
              <a:t>current</a:t>
            </a:r>
            <a:r>
              <a:rPr lang="mr-IN" sz="2000" dirty="0">
                <a:latin typeface="Courier" charset="0"/>
                <a:ea typeface="Courier" charset="0"/>
                <a:cs typeface="Courier" charset="0"/>
              </a:rPr>
              <a:t>:</a:t>
            </a:r>
            <a:endParaRPr lang="en-US" sz="2000" dirty="0">
              <a:latin typeface="Courier" charset="0"/>
              <a:ea typeface="Courier" charset="0"/>
              <a:cs typeface="Courier" charset="0"/>
            </a:endParaRPr>
          </a:p>
          <a:p>
            <a:r>
              <a:rPr lang="mr-IN" sz="2000" dirty="0">
                <a:latin typeface="Courier" charset="0"/>
                <a:ea typeface="Courier" charset="0"/>
                <a:cs typeface="Courier" charset="0"/>
              </a:rPr>
              <a:t>         </a:t>
            </a:r>
            <a:r>
              <a:rPr lang="mr-IN" sz="2000" dirty="0" err="1">
                <a:latin typeface="Courier" charset="0"/>
                <a:ea typeface="Courier" charset="0"/>
                <a:cs typeface="Courier" charset="0"/>
              </a:rPr>
              <a:t>A</a:t>
            </a:r>
            <a:r>
              <a:rPr lang="mr-IN" sz="2000" dirty="0">
                <a:latin typeface="Courier" charset="0"/>
                <a:ea typeface="Courier" charset="0"/>
                <a:cs typeface="Courier" charset="0"/>
              </a:rPr>
              <a:t>[j+1] = </a:t>
            </a:r>
            <a:r>
              <a:rPr lang="mr-IN" sz="2000" dirty="0" err="1">
                <a:latin typeface="Courier" charset="0"/>
                <a:ea typeface="Courier" charset="0"/>
                <a:cs typeface="Courier" charset="0"/>
              </a:rPr>
              <a:t>A</a:t>
            </a:r>
            <a:r>
              <a:rPr lang="mr-IN" sz="2000" dirty="0">
                <a:latin typeface="Courier" charset="0"/>
                <a:ea typeface="Courier" charset="0"/>
                <a:cs typeface="Courier" charset="0"/>
              </a:rPr>
              <a:t>[</a:t>
            </a:r>
            <a:r>
              <a:rPr lang="mr-IN" sz="2000" dirty="0" err="1">
                <a:latin typeface="Courier" charset="0"/>
                <a:ea typeface="Courier" charset="0"/>
                <a:cs typeface="Courier" charset="0"/>
              </a:rPr>
              <a:t>j</a:t>
            </a:r>
            <a:r>
              <a:rPr lang="mr-IN" sz="2000" dirty="0">
                <a:latin typeface="Courier" charset="0"/>
                <a:ea typeface="Courier" charset="0"/>
                <a:cs typeface="Courier" charset="0"/>
              </a:rPr>
              <a:t>]</a:t>
            </a:r>
            <a:endParaRPr lang="en-US" sz="2000" dirty="0">
              <a:latin typeface="Courier" charset="0"/>
              <a:ea typeface="Courier" charset="0"/>
              <a:cs typeface="Courier" charset="0"/>
            </a:endParaRPr>
          </a:p>
          <a:p>
            <a:r>
              <a:rPr lang="mr-IN" sz="2000" dirty="0">
                <a:latin typeface="Courier" charset="0"/>
                <a:ea typeface="Courier" charset="0"/>
                <a:cs typeface="Courier" charset="0"/>
              </a:rPr>
              <a:t>         </a:t>
            </a:r>
            <a:r>
              <a:rPr lang="mr-IN" sz="2000" dirty="0" err="1">
                <a:latin typeface="Courier" charset="0"/>
                <a:ea typeface="Courier" charset="0"/>
                <a:cs typeface="Courier" charset="0"/>
              </a:rPr>
              <a:t>j</a:t>
            </a:r>
            <a:r>
              <a:rPr lang="mr-IN" sz="2000" dirty="0">
                <a:latin typeface="Courier" charset="0"/>
                <a:ea typeface="Courier" charset="0"/>
                <a:cs typeface="Courier" charset="0"/>
              </a:rPr>
              <a:t> -= 1</a:t>
            </a:r>
            <a:endParaRPr lang="en-US" sz="2000" dirty="0">
              <a:latin typeface="Courier" charset="0"/>
              <a:ea typeface="Courier" charset="0"/>
              <a:cs typeface="Courier" charset="0"/>
            </a:endParaRPr>
          </a:p>
          <a:p>
            <a:r>
              <a:rPr lang="mr-IN" sz="2000" dirty="0">
                <a:latin typeface="Courier" charset="0"/>
                <a:ea typeface="Courier" charset="0"/>
                <a:cs typeface="Courier" charset="0"/>
              </a:rPr>
              <a:t>      </a:t>
            </a:r>
            <a:r>
              <a:rPr lang="mr-IN" sz="2000" dirty="0" err="1">
                <a:latin typeface="Courier" charset="0"/>
                <a:ea typeface="Courier" charset="0"/>
                <a:cs typeface="Courier" charset="0"/>
              </a:rPr>
              <a:t>A</a:t>
            </a:r>
            <a:r>
              <a:rPr lang="mr-IN" sz="2000" dirty="0">
                <a:latin typeface="Courier" charset="0"/>
                <a:ea typeface="Courier" charset="0"/>
                <a:cs typeface="Courier" charset="0"/>
              </a:rPr>
              <a:t>[j+1] = </a:t>
            </a:r>
            <a:r>
              <a:rPr lang="mr-IN" sz="2000" dirty="0" err="1">
                <a:latin typeface="Courier" charset="0"/>
                <a:ea typeface="Courier" charset="0"/>
                <a:cs typeface="Courier" charset="0"/>
              </a:rPr>
              <a:t>current</a:t>
            </a:r>
            <a:endParaRPr lang="en-US" sz="2000" dirty="0">
              <a:latin typeface="Courier" charset="0"/>
              <a:ea typeface="Courier" charset="0"/>
              <a:cs typeface="Courier" charset="0"/>
            </a:endParaRPr>
          </a:p>
        </p:txBody>
      </p:sp>
      <p:sp>
        <p:nvSpPr>
          <p:cNvPr id="6" name="Left Brace 5"/>
          <p:cNvSpPr/>
          <p:nvPr/>
        </p:nvSpPr>
        <p:spPr>
          <a:xfrm rot="10800000" flipH="1">
            <a:off x="630613" y="3034207"/>
            <a:ext cx="804043" cy="742716"/>
          </a:xfrm>
          <a:prstGeom prst="leftBrace">
            <a:avLst/>
          </a:prstGeom>
          <a:ln w="412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FFD89F8D-FFEA-9441-BE3C-376B0CD45E44}"/>
              </a:ext>
            </a:extLst>
          </p:cNvPr>
          <p:cNvSpPr txBox="1"/>
          <p:nvPr/>
        </p:nvSpPr>
        <p:spPr>
          <a:xfrm>
            <a:off x="6437528" y="138896"/>
            <a:ext cx="2474978" cy="369332"/>
          </a:xfrm>
          <a:prstGeom prst="rect">
            <a:avLst/>
          </a:prstGeom>
          <a:noFill/>
          <a:ln>
            <a:solidFill>
              <a:schemeClr val="accent4"/>
            </a:solidFill>
          </a:ln>
        </p:spPr>
        <p:txBody>
          <a:bodyPr wrap="square" rtlCol="0">
            <a:spAutoFit/>
          </a:bodyPr>
          <a:lstStyle/>
          <a:p>
            <a:r>
              <a:rPr lang="en-US" dirty="0"/>
              <a:t>SLIDE SKIPPED IN CLASS</a:t>
            </a:r>
          </a:p>
        </p:txBody>
      </p:sp>
    </p:spTree>
    <p:extLst>
      <p:ext uri="{BB962C8B-B14F-4D97-AF65-F5344CB8AC3E}">
        <p14:creationId xmlns:p14="http://schemas.microsoft.com/office/powerpoint/2010/main" val="1065931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14" grpId="0"/>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Insertion Sort</a:t>
            </a:r>
          </a:p>
        </p:txBody>
      </p:sp>
      <p:sp>
        <p:nvSpPr>
          <p:cNvPr id="3" name="Content Placeholder 2"/>
          <p:cNvSpPr>
            <a:spLocks noGrp="1"/>
          </p:cNvSpPr>
          <p:nvPr>
            <p:ph idx="1"/>
          </p:nvPr>
        </p:nvSpPr>
        <p:spPr/>
        <p:txBody>
          <a:bodyPr/>
          <a:lstStyle/>
          <a:p>
            <a:pPr marL="514350" indent="-514350">
              <a:buFont typeface="+mj-lt"/>
              <a:buAutoNum type="arabicPeriod"/>
            </a:pPr>
            <a:r>
              <a:rPr lang="en-US" dirty="0"/>
              <a:t>Does it work?</a:t>
            </a:r>
          </a:p>
          <a:p>
            <a:pPr marL="514350" indent="-514350">
              <a:buFont typeface="+mj-lt"/>
              <a:buAutoNum type="arabicPeriod"/>
            </a:pPr>
            <a:r>
              <a:rPr lang="en-US" dirty="0"/>
              <a:t>Is it fast?</a:t>
            </a:r>
          </a:p>
        </p:txBody>
      </p:sp>
      <p:sp>
        <p:nvSpPr>
          <p:cNvPr id="4" name="Down Arrow 3"/>
          <p:cNvSpPr/>
          <p:nvPr/>
        </p:nvSpPr>
        <p:spPr>
          <a:xfrm rot="5400000">
            <a:off x="3563007" y="1637069"/>
            <a:ext cx="536028" cy="7882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p:cNvSpPr txBox="1">
            <a:spLocks/>
          </p:cNvSpPr>
          <p:nvPr/>
        </p:nvSpPr>
        <p:spPr>
          <a:xfrm>
            <a:off x="2739403" y="3462692"/>
            <a:ext cx="640459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4"/>
                </a:solidFill>
              </a:rPr>
              <a:t>Okay, so it’s pretty obvious that it works.</a:t>
            </a:r>
          </a:p>
          <a:p>
            <a:endParaRPr lang="en-US" dirty="0"/>
          </a:p>
          <a:p>
            <a:endParaRPr lang="en-US" dirty="0"/>
          </a:p>
          <a:p>
            <a:r>
              <a:rPr lang="en-US" dirty="0">
                <a:solidFill>
                  <a:schemeClr val="accent4"/>
                </a:solidFill>
              </a:rPr>
              <a:t>HOWEVER!  In the future it won’t be so obvious, so let’s take some time now to see how we would prove this rigorously.</a:t>
            </a:r>
          </a:p>
        </p:txBody>
      </p:sp>
      <p:pic>
        <p:nvPicPr>
          <p:cNvPr id="9" name="Picture 8"/>
          <p:cNvPicPr>
            <a:picLocks noChangeAspect="1"/>
          </p:cNvPicPr>
          <p:nvPr/>
        </p:nvPicPr>
        <p:blipFill>
          <a:blip r:embed="rId2"/>
          <a:stretch>
            <a:fillRect/>
          </a:stretch>
        </p:blipFill>
        <p:spPr>
          <a:xfrm>
            <a:off x="1546846" y="2989096"/>
            <a:ext cx="1192557" cy="1398739"/>
          </a:xfrm>
          <a:prstGeom prst="rect">
            <a:avLst/>
          </a:prstGeom>
        </p:spPr>
      </p:pic>
      <p:pic>
        <p:nvPicPr>
          <p:cNvPr id="10" name="Picture 9"/>
          <p:cNvPicPr>
            <a:picLocks noChangeAspect="1"/>
          </p:cNvPicPr>
          <p:nvPr/>
        </p:nvPicPr>
        <p:blipFill>
          <a:blip r:embed="rId3"/>
          <a:stretch>
            <a:fillRect/>
          </a:stretch>
        </p:blipFill>
        <p:spPr>
          <a:xfrm>
            <a:off x="1662899" y="4912147"/>
            <a:ext cx="1076504" cy="1327248"/>
          </a:xfrm>
          <a:prstGeom prst="rect">
            <a:avLst/>
          </a:prstGeom>
        </p:spPr>
      </p:pic>
    </p:spTree>
    <p:extLst>
      <p:ext uri="{BB962C8B-B14F-4D97-AF65-F5344CB8AC3E}">
        <p14:creationId xmlns:p14="http://schemas.microsoft.com/office/powerpoint/2010/main" val="1265487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698" y="344952"/>
            <a:ext cx="7886700" cy="1325563"/>
          </a:xfrm>
        </p:spPr>
        <p:txBody>
          <a:bodyPr/>
          <a:lstStyle/>
          <a:p>
            <a:r>
              <a:rPr lang="en-US" dirty="0"/>
              <a:t>Why does this work?</a:t>
            </a:r>
          </a:p>
        </p:txBody>
      </p:sp>
      <p:sp>
        <p:nvSpPr>
          <p:cNvPr id="3" name="Content Placeholder 2"/>
          <p:cNvSpPr>
            <a:spLocks noGrp="1"/>
          </p:cNvSpPr>
          <p:nvPr>
            <p:ph idx="1"/>
          </p:nvPr>
        </p:nvSpPr>
        <p:spPr/>
        <p:txBody>
          <a:bodyPr>
            <a:normAutofit lnSpcReduction="10000"/>
          </a:bodyPr>
          <a:lstStyle/>
          <a:p>
            <a:pPr>
              <a:lnSpc>
                <a:spcPts val="4560"/>
              </a:lnSpc>
            </a:pPr>
            <a:r>
              <a:rPr lang="en-US" dirty="0"/>
              <a:t>Say you have a sorted list,                                  ,  and another element         .</a:t>
            </a:r>
          </a:p>
          <a:p>
            <a:pPr marL="0" indent="0">
              <a:buNone/>
            </a:pPr>
            <a:endParaRPr lang="en-US" dirty="0"/>
          </a:p>
          <a:p>
            <a:pPr>
              <a:lnSpc>
                <a:spcPts val="4860"/>
              </a:lnSpc>
            </a:pPr>
            <a:r>
              <a:rPr lang="en-US" dirty="0"/>
              <a:t>Insert         right after the largest thing that’s still smaller than        .  (Aka, right after        ). </a:t>
            </a:r>
          </a:p>
          <a:p>
            <a:pPr>
              <a:lnSpc>
                <a:spcPts val="4860"/>
              </a:lnSpc>
            </a:pPr>
            <a:endParaRPr lang="en-US" dirty="0"/>
          </a:p>
          <a:p>
            <a:r>
              <a:rPr lang="en-US" dirty="0"/>
              <a:t>Then you get a sorted list:</a:t>
            </a:r>
          </a:p>
          <a:p>
            <a:endParaRPr lang="en-US" dirty="0"/>
          </a:p>
        </p:txBody>
      </p:sp>
      <p:grpSp>
        <p:nvGrpSpPr>
          <p:cNvPr id="8" name="Group 7"/>
          <p:cNvGrpSpPr/>
          <p:nvPr/>
        </p:nvGrpSpPr>
        <p:grpSpPr>
          <a:xfrm>
            <a:off x="4759570" y="1825625"/>
            <a:ext cx="2555424" cy="634597"/>
            <a:chOff x="367101" y="5213059"/>
            <a:chExt cx="2366496" cy="563564"/>
          </a:xfrm>
        </p:grpSpPr>
        <p:sp>
          <p:nvSpPr>
            <p:cNvPr id="4" name="Rectangle 3"/>
            <p:cNvSpPr/>
            <p:nvPr/>
          </p:nvSpPr>
          <p:spPr>
            <a:xfrm>
              <a:off x="970940" y="5213059"/>
              <a:ext cx="583392" cy="563563"/>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5" name="Rectangle 4"/>
            <p:cNvSpPr/>
            <p:nvPr/>
          </p:nvSpPr>
          <p:spPr>
            <a:xfrm>
              <a:off x="367101" y="5213060"/>
              <a:ext cx="583392" cy="563563"/>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6" name="Rectangle 5"/>
            <p:cNvSpPr/>
            <p:nvPr/>
          </p:nvSpPr>
          <p:spPr>
            <a:xfrm>
              <a:off x="1549221" y="5213060"/>
              <a:ext cx="583392" cy="563563"/>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7" name="Rectangle 6"/>
            <p:cNvSpPr/>
            <p:nvPr/>
          </p:nvSpPr>
          <p:spPr>
            <a:xfrm>
              <a:off x="2150205" y="5213060"/>
              <a:ext cx="583392" cy="563563"/>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grpSp>
      <p:sp>
        <p:nvSpPr>
          <p:cNvPr id="9" name="Rectangle 8"/>
          <p:cNvSpPr/>
          <p:nvPr/>
        </p:nvSpPr>
        <p:spPr>
          <a:xfrm>
            <a:off x="3527533" y="2494298"/>
            <a:ext cx="512380" cy="532682"/>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10" name="Rectangle 9"/>
          <p:cNvSpPr/>
          <p:nvPr/>
        </p:nvSpPr>
        <p:spPr>
          <a:xfrm>
            <a:off x="1876869" y="3652336"/>
            <a:ext cx="503724" cy="609965"/>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nvGrpSpPr>
          <p:cNvPr id="11" name="Group 10"/>
          <p:cNvGrpSpPr/>
          <p:nvPr/>
        </p:nvGrpSpPr>
        <p:grpSpPr>
          <a:xfrm>
            <a:off x="4820362" y="5545082"/>
            <a:ext cx="1484692" cy="631881"/>
            <a:chOff x="367101" y="5213059"/>
            <a:chExt cx="1187231" cy="563564"/>
          </a:xfrm>
        </p:grpSpPr>
        <p:sp>
          <p:nvSpPr>
            <p:cNvPr id="12" name="Rectangle 11"/>
            <p:cNvSpPr/>
            <p:nvPr/>
          </p:nvSpPr>
          <p:spPr>
            <a:xfrm>
              <a:off x="970940" y="5213059"/>
              <a:ext cx="583392" cy="563563"/>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3" name="Rectangle 12"/>
            <p:cNvSpPr/>
            <p:nvPr/>
          </p:nvSpPr>
          <p:spPr>
            <a:xfrm>
              <a:off x="367101" y="5213060"/>
              <a:ext cx="583392" cy="563563"/>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grpSp>
      <p:sp>
        <p:nvSpPr>
          <p:cNvPr id="16" name="Rectangle 15"/>
          <p:cNvSpPr/>
          <p:nvPr/>
        </p:nvSpPr>
        <p:spPr>
          <a:xfrm>
            <a:off x="7068107" y="5545082"/>
            <a:ext cx="729561" cy="631880"/>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17" name="Rectangle 16"/>
          <p:cNvSpPr/>
          <p:nvPr/>
        </p:nvSpPr>
        <p:spPr>
          <a:xfrm>
            <a:off x="7797668" y="5545082"/>
            <a:ext cx="729561" cy="631880"/>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18" name="Rectangle 17"/>
          <p:cNvSpPr/>
          <p:nvPr/>
        </p:nvSpPr>
        <p:spPr>
          <a:xfrm>
            <a:off x="6302701" y="5545083"/>
            <a:ext cx="745721" cy="631879"/>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19" name="Rectangle 18"/>
          <p:cNvSpPr/>
          <p:nvPr/>
        </p:nvSpPr>
        <p:spPr>
          <a:xfrm>
            <a:off x="2836927" y="4313617"/>
            <a:ext cx="505364" cy="55052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20" name="Rectangle 19"/>
          <p:cNvSpPr/>
          <p:nvPr/>
        </p:nvSpPr>
        <p:spPr>
          <a:xfrm>
            <a:off x="5998143" y="4293435"/>
            <a:ext cx="492651" cy="55052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Tree>
    <p:extLst>
      <p:ext uri="{BB962C8B-B14F-4D97-AF65-F5344CB8AC3E}">
        <p14:creationId xmlns:p14="http://schemas.microsoft.com/office/powerpoint/2010/main" val="538877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P spid="10" grpId="0" animBg="1"/>
      <p:bldP spid="16" grpId="0" animBg="1"/>
      <p:bldP spid="17" grpId="0" animBg="1"/>
      <p:bldP spid="18" grpId="0" animBg="1"/>
      <p:bldP spid="19" grpId="0" animBg="1"/>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592"/>
            <a:ext cx="7886700" cy="727074"/>
          </a:xfrm>
        </p:spPr>
        <p:txBody>
          <a:bodyPr>
            <a:normAutofit/>
          </a:bodyPr>
          <a:lstStyle/>
          <a:p>
            <a:r>
              <a:rPr lang="en-US" dirty="0"/>
              <a:t>So just use this logic at every step.</a:t>
            </a:r>
          </a:p>
        </p:txBody>
      </p:sp>
      <p:sp>
        <p:nvSpPr>
          <p:cNvPr id="14" name="TextBox 13"/>
          <p:cNvSpPr txBox="1"/>
          <p:nvPr/>
        </p:nvSpPr>
        <p:spPr>
          <a:xfrm>
            <a:off x="3422691" y="1099419"/>
            <a:ext cx="4461642" cy="369332"/>
          </a:xfrm>
          <a:prstGeom prst="rect">
            <a:avLst/>
          </a:prstGeom>
          <a:noFill/>
        </p:spPr>
        <p:txBody>
          <a:bodyPr wrap="square" rtlCol="0">
            <a:spAutoFit/>
          </a:bodyPr>
          <a:lstStyle/>
          <a:p>
            <a:r>
              <a:rPr lang="en-US"/>
              <a:t>The first element, [6], makes up a sorted list.</a:t>
            </a:r>
          </a:p>
        </p:txBody>
      </p:sp>
      <p:sp>
        <p:nvSpPr>
          <p:cNvPr id="52" name="TextBox 51"/>
          <p:cNvSpPr txBox="1"/>
          <p:nvPr/>
        </p:nvSpPr>
        <p:spPr>
          <a:xfrm>
            <a:off x="3940983" y="1576125"/>
            <a:ext cx="4606638" cy="646331"/>
          </a:xfrm>
          <a:prstGeom prst="rect">
            <a:avLst/>
          </a:prstGeom>
          <a:noFill/>
        </p:spPr>
        <p:txBody>
          <a:bodyPr wrap="square" rtlCol="0">
            <a:spAutoFit/>
          </a:bodyPr>
          <a:lstStyle/>
          <a:p>
            <a:r>
              <a:rPr lang="en-US" dirty="0">
                <a:solidFill>
                  <a:schemeClr val="accent1"/>
                </a:solidFill>
              </a:rPr>
              <a:t>So correctly inserting 4 into the list [6] means that [4,6] becomes a sorted list.</a:t>
            </a:r>
          </a:p>
        </p:txBody>
      </p:sp>
      <p:sp>
        <p:nvSpPr>
          <p:cNvPr id="53" name="TextBox 52"/>
          <p:cNvSpPr txBox="1"/>
          <p:nvPr/>
        </p:nvSpPr>
        <p:spPr>
          <a:xfrm>
            <a:off x="3432482" y="2406026"/>
            <a:ext cx="4461642" cy="646331"/>
          </a:xfrm>
          <a:prstGeom prst="rect">
            <a:avLst/>
          </a:prstGeom>
          <a:noFill/>
        </p:spPr>
        <p:txBody>
          <a:bodyPr wrap="square" rtlCol="0">
            <a:spAutoFit/>
          </a:bodyPr>
          <a:lstStyle/>
          <a:p>
            <a:r>
              <a:rPr lang="en-US" dirty="0"/>
              <a:t>The first </a:t>
            </a:r>
            <a:r>
              <a:rPr lang="en-US"/>
              <a:t>two elements, [4,6], make </a:t>
            </a:r>
            <a:r>
              <a:rPr lang="en-US" dirty="0"/>
              <a:t>up a sorted list.</a:t>
            </a:r>
          </a:p>
        </p:txBody>
      </p:sp>
      <p:sp>
        <p:nvSpPr>
          <p:cNvPr id="54" name="TextBox 53"/>
          <p:cNvSpPr txBox="1"/>
          <p:nvPr/>
        </p:nvSpPr>
        <p:spPr>
          <a:xfrm>
            <a:off x="3432482" y="3816992"/>
            <a:ext cx="4461642" cy="646331"/>
          </a:xfrm>
          <a:prstGeom prst="rect">
            <a:avLst/>
          </a:prstGeom>
          <a:noFill/>
        </p:spPr>
        <p:txBody>
          <a:bodyPr wrap="square" rtlCol="0">
            <a:spAutoFit/>
          </a:bodyPr>
          <a:lstStyle/>
          <a:p>
            <a:r>
              <a:rPr lang="en-US" dirty="0"/>
              <a:t>The first three elements, [3,4,6], make up a sorted list.</a:t>
            </a:r>
          </a:p>
        </p:txBody>
      </p:sp>
      <p:sp>
        <p:nvSpPr>
          <p:cNvPr id="55" name="TextBox 54"/>
          <p:cNvSpPr txBox="1"/>
          <p:nvPr/>
        </p:nvSpPr>
        <p:spPr>
          <a:xfrm>
            <a:off x="4162098" y="3109563"/>
            <a:ext cx="4729655" cy="646331"/>
          </a:xfrm>
          <a:prstGeom prst="rect">
            <a:avLst/>
          </a:prstGeom>
          <a:noFill/>
        </p:spPr>
        <p:txBody>
          <a:bodyPr wrap="square" rtlCol="0">
            <a:spAutoFit/>
          </a:bodyPr>
          <a:lstStyle/>
          <a:p>
            <a:r>
              <a:rPr lang="en-US" dirty="0">
                <a:solidFill>
                  <a:schemeClr val="accent1"/>
                </a:solidFill>
              </a:rPr>
              <a:t>So correctly inserting 3 into the list [4,6] means that [3,4,6] becomes a sorted list.</a:t>
            </a:r>
          </a:p>
        </p:txBody>
      </p:sp>
      <p:sp>
        <p:nvSpPr>
          <p:cNvPr id="62" name="TextBox 61"/>
          <p:cNvSpPr txBox="1"/>
          <p:nvPr/>
        </p:nvSpPr>
        <p:spPr>
          <a:xfrm>
            <a:off x="4083270" y="4542639"/>
            <a:ext cx="4887310" cy="646331"/>
          </a:xfrm>
          <a:prstGeom prst="rect">
            <a:avLst/>
          </a:prstGeom>
          <a:noFill/>
        </p:spPr>
        <p:txBody>
          <a:bodyPr wrap="square" rtlCol="0">
            <a:spAutoFit/>
          </a:bodyPr>
          <a:lstStyle/>
          <a:p>
            <a:r>
              <a:rPr lang="en-US" dirty="0">
                <a:solidFill>
                  <a:schemeClr val="accent1"/>
                </a:solidFill>
              </a:rPr>
              <a:t>So correctly inserting 8 into the list [3,4,6] means that [3,4,6,8] becomes a sorted list.</a:t>
            </a:r>
          </a:p>
        </p:txBody>
      </p:sp>
      <p:sp>
        <p:nvSpPr>
          <p:cNvPr id="63" name="TextBox 62"/>
          <p:cNvSpPr txBox="1"/>
          <p:nvPr/>
        </p:nvSpPr>
        <p:spPr>
          <a:xfrm>
            <a:off x="3432482" y="5213059"/>
            <a:ext cx="4461642" cy="646331"/>
          </a:xfrm>
          <a:prstGeom prst="rect">
            <a:avLst/>
          </a:prstGeom>
          <a:noFill/>
        </p:spPr>
        <p:txBody>
          <a:bodyPr wrap="square" rtlCol="0">
            <a:spAutoFit/>
          </a:bodyPr>
          <a:lstStyle/>
          <a:p>
            <a:r>
              <a:rPr lang="en-US" dirty="0"/>
              <a:t>The first four elements, [3,4,6,8], make up a sorted list.</a:t>
            </a:r>
          </a:p>
        </p:txBody>
      </p:sp>
      <p:grpSp>
        <p:nvGrpSpPr>
          <p:cNvPr id="45" name="Group 44"/>
          <p:cNvGrpSpPr/>
          <p:nvPr/>
        </p:nvGrpSpPr>
        <p:grpSpPr>
          <a:xfrm>
            <a:off x="402321" y="1018386"/>
            <a:ext cx="2979504" cy="563564"/>
            <a:chOff x="1573619" y="3296093"/>
            <a:chExt cx="3601610" cy="705201"/>
          </a:xfrm>
        </p:grpSpPr>
        <p:sp>
          <p:nvSpPr>
            <p:cNvPr id="47" name="Rectangle 46"/>
            <p:cNvSpPr/>
            <p:nvPr/>
          </p:nvSpPr>
          <p:spPr>
            <a:xfrm>
              <a:off x="230353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46" name="Rectangle 45"/>
            <p:cNvSpPr/>
            <p:nvPr/>
          </p:nvSpPr>
          <p:spPr>
            <a:xfrm>
              <a:off x="1573619" y="3296093"/>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48" name="Rectangle 47"/>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49" name="Rectangle 48"/>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50" name="Rectangle 49"/>
            <p:cNvSpPr/>
            <p:nvPr/>
          </p:nvSpPr>
          <p:spPr>
            <a:xfrm>
              <a:off x="447002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5" name="Group 4"/>
          <p:cNvGrpSpPr/>
          <p:nvPr/>
        </p:nvGrpSpPr>
        <p:grpSpPr>
          <a:xfrm>
            <a:off x="1036291" y="1010169"/>
            <a:ext cx="2375664" cy="563564"/>
            <a:chOff x="2303538" y="3296093"/>
            <a:chExt cx="2871691" cy="705201"/>
          </a:xfrm>
        </p:grpSpPr>
        <p:sp>
          <p:nvSpPr>
            <p:cNvPr id="7" name="Rectangle 6"/>
            <p:cNvSpPr/>
            <p:nvPr/>
          </p:nvSpPr>
          <p:spPr>
            <a:xfrm>
              <a:off x="230353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8" name="Rectangle 7"/>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9" name="Rectangle 8"/>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10" name="Rectangle 9"/>
            <p:cNvSpPr/>
            <p:nvPr/>
          </p:nvSpPr>
          <p:spPr>
            <a:xfrm>
              <a:off x="447002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74" name="Group 73"/>
          <p:cNvGrpSpPr/>
          <p:nvPr/>
        </p:nvGrpSpPr>
        <p:grpSpPr>
          <a:xfrm>
            <a:off x="440492" y="1693520"/>
            <a:ext cx="2967479" cy="563564"/>
            <a:chOff x="1583251" y="3296092"/>
            <a:chExt cx="3587074" cy="705202"/>
          </a:xfrm>
        </p:grpSpPr>
        <p:sp>
          <p:nvSpPr>
            <p:cNvPr id="75" name="Rectangle 74"/>
            <p:cNvSpPr/>
            <p:nvPr/>
          </p:nvSpPr>
          <p:spPr>
            <a:xfrm>
              <a:off x="2313169" y="3296092"/>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76" name="Rectangle 75"/>
            <p:cNvSpPr/>
            <p:nvPr/>
          </p:nvSpPr>
          <p:spPr>
            <a:xfrm>
              <a:off x="1583251" y="3296093"/>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77" name="Rectangle 76"/>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78" name="Rectangle 77"/>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79" name="Rectangle 78"/>
            <p:cNvSpPr/>
            <p:nvPr/>
          </p:nvSpPr>
          <p:spPr>
            <a:xfrm>
              <a:off x="4465124" y="329609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81" name="Group 80"/>
          <p:cNvGrpSpPr/>
          <p:nvPr/>
        </p:nvGrpSpPr>
        <p:grpSpPr>
          <a:xfrm>
            <a:off x="436435" y="2434570"/>
            <a:ext cx="2971536" cy="563564"/>
            <a:chOff x="1583251" y="3296092"/>
            <a:chExt cx="3591978" cy="705202"/>
          </a:xfrm>
        </p:grpSpPr>
        <p:sp>
          <p:nvSpPr>
            <p:cNvPr id="82" name="Rectangle 81"/>
            <p:cNvSpPr/>
            <p:nvPr/>
          </p:nvSpPr>
          <p:spPr>
            <a:xfrm>
              <a:off x="2313169" y="3296092"/>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83" name="Rectangle 82"/>
            <p:cNvSpPr/>
            <p:nvPr/>
          </p:nvSpPr>
          <p:spPr>
            <a:xfrm>
              <a:off x="1583251" y="3296093"/>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84" name="Rectangle 83"/>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85" name="Rectangle 84"/>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86" name="Rectangle 85"/>
            <p:cNvSpPr/>
            <p:nvPr/>
          </p:nvSpPr>
          <p:spPr>
            <a:xfrm>
              <a:off x="447002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87" name="Group 86"/>
          <p:cNvGrpSpPr/>
          <p:nvPr/>
        </p:nvGrpSpPr>
        <p:grpSpPr>
          <a:xfrm>
            <a:off x="432451" y="3117921"/>
            <a:ext cx="2964184" cy="576164"/>
            <a:chOff x="1592138" y="3280326"/>
            <a:chExt cx="3583091" cy="720968"/>
          </a:xfrm>
        </p:grpSpPr>
        <p:sp>
          <p:nvSpPr>
            <p:cNvPr id="88" name="Rectangle 87"/>
            <p:cNvSpPr/>
            <p:nvPr/>
          </p:nvSpPr>
          <p:spPr>
            <a:xfrm>
              <a:off x="2313169" y="3296092"/>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89" name="Rectangle 88"/>
            <p:cNvSpPr/>
            <p:nvPr/>
          </p:nvSpPr>
          <p:spPr>
            <a:xfrm>
              <a:off x="3018370" y="3296092"/>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90" name="Rectangle 89"/>
            <p:cNvSpPr/>
            <p:nvPr/>
          </p:nvSpPr>
          <p:spPr>
            <a:xfrm>
              <a:off x="1592138" y="3280326"/>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91" name="Rectangle 90"/>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92" name="Rectangle 91"/>
            <p:cNvSpPr/>
            <p:nvPr/>
          </p:nvSpPr>
          <p:spPr>
            <a:xfrm>
              <a:off x="447002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93" name="Group 92"/>
          <p:cNvGrpSpPr/>
          <p:nvPr/>
        </p:nvGrpSpPr>
        <p:grpSpPr>
          <a:xfrm>
            <a:off x="418257" y="3858970"/>
            <a:ext cx="2971536" cy="563564"/>
            <a:chOff x="1583251" y="3296092"/>
            <a:chExt cx="3591978" cy="705202"/>
          </a:xfrm>
        </p:grpSpPr>
        <p:sp>
          <p:nvSpPr>
            <p:cNvPr id="94" name="Rectangle 93"/>
            <p:cNvSpPr/>
            <p:nvPr/>
          </p:nvSpPr>
          <p:spPr>
            <a:xfrm>
              <a:off x="2313169" y="3296092"/>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95" name="Rectangle 94"/>
            <p:cNvSpPr/>
            <p:nvPr/>
          </p:nvSpPr>
          <p:spPr>
            <a:xfrm>
              <a:off x="1583251" y="3296093"/>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96" name="Rectangle 95"/>
            <p:cNvSpPr/>
            <p:nvPr/>
          </p:nvSpPr>
          <p:spPr>
            <a:xfrm>
              <a:off x="3012192" y="3296093"/>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97" name="Rectangle 96"/>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98" name="Rectangle 97"/>
            <p:cNvSpPr/>
            <p:nvPr/>
          </p:nvSpPr>
          <p:spPr>
            <a:xfrm>
              <a:off x="447002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99" name="Group 98"/>
          <p:cNvGrpSpPr/>
          <p:nvPr/>
        </p:nvGrpSpPr>
        <p:grpSpPr>
          <a:xfrm>
            <a:off x="396610" y="5924487"/>
            <a:ext cx="2965460" cy="563567"/>
            <a:chOff x="1498196" y="4881240"/>
            <a:chExt cx="3584633" cy="705205"/>
          </a:xfrm>
        </p:grpSpPr>
        <p:sp>
          <p:nvSpPr>
            <p:cNvPr id="100" name="Rectangle 99"/>
            <p:cNvSpPr/>
            <p:nvPr/>
          </p:nvSpPr>
          <p:spPr>
            <a:xfrm>
              <a:off x="2228113" y="4881241"/>
              <a:ext cx="705203"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01" name="Rectangle 100"/>
            <p:cNvSpPr/>
            <p:nvPr/>
          </p:nvSpPr>
          <p:spPr>
            <a:xfrm>
              <a:off x="1498196" y="4881242"/>
              <a:ext cx="705203" cy="705203"/>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102" name="Rectangle 101"/>
            <p:cNvSpPr/>
            <p:nvPr/>
          </p:nvSpPr>
          <p:spPr>
            <a:xfrm>
              <a:off x="3655393" y="4881243"/>
              <a:ext cx="705201" cy="705200"/>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103" name="Rectangle 102"/>
            <p:cNvSpPr/>
            <p:nvPr/>
          </p:nvSpPr>
          <p:spPr>
            <a:xfrm>
              <a:off x="4377628" y="4881242"/>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104" name="Rectangle 103"/>
            <p:cNvSpPr/>
            <p:nvPr/>
          </p:nvSpPr>
          <p:spPr>
            <a:xfrm>
              <a:off x="2958789" y="4881240"/>
              <a:ext cx="705203" cy="705200"/>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sp>
        <p:nvSpPr>
          <p:cNvPr id="57" name="Rectangle 56"/>
          <p:cNvSpPr/>
          <p:nvPr/>
        </p:nvSpPr>
        <p:spPr>
          <a:xfrm>
            <a:off x="977984" y="4541308"/>
            <a:ext cx="583392" cy="563563"/>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58" name="Rectangle 57"/>
          <p:cNvSpPr/>
          <p:nvPr/>
        </p:nvSpPr>
        <p:spPr>
          <a:xfrm>
            <a:off x="374145" y="4541309"/>
            <a:ext cx="583392" cy="563563"/>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59" name="Rectangle 58"/>
          <p:cNvSpPr/>
          <p:nvPr/>
        </p:nvSpPr>
        <p:spPr>
          <a:xfrm>
            <a:off x="1556265" y="4541309"/>
            <a:ext cx="583392" cy="563563"/>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60" name="Rectangle 59"/>
          <p:cNvSpPr/>
          <p:nvPr/>
        </p:nvSpPr>
        <p:spPr>
          <a:xfrm>
            <a:off x="2157249" y="4541309"/>
            <a:ext cx="583392" cy="563563"/>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61" name="Rectangle 60"/>
          <p:cNvSpPr/>
          <p:nvPr/>
        </p:nvSpPr>
        <p:spPr>
          <a:xfrm>
            <a:off x="2760808" y="4541309"/>
            <a:ext cx="583392" cy="563563"/>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64" name="Rectangle 63"/>
          <p:cNvSpPr/>
          <p:nvPr/>
        </p:nvSpPr>
        <p:spPr>
          <a:xfrm>
            <a:off x="970940" y="5213059"/>
            <a:ext cx="583392" cy="563563"/>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65" name="Rectangle 64"/>
          <p:cNvSpPr/>
          <p:nvPr/>
        </p:nvSpPr>
        <p:spPr>
          <a:xfrm>
            <a:off x="367101" y="5213060"/>
            <a:ext cx="583392" cy="563563"/>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66" name="Rectangle 65"/>
          <p:cNvSpPr/>
          <p:nvPr/>
        </p:nvSpPr>
        <p:spPr>
          <a:xfrm>
            <a:off x="1549221" y="5213060"/>
            <a:ext cx="583392" cy="563563"/>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67" name="Rectangle 66"/>
          <p:cNvSpPr/>
          <p:nvPr/>
        </p:nvSpPr>
        <p:spPr>
          <a:xfrm>
            <a:off x="2150205" y="5213060"/>
            <a:ext cx="583392" cy="563563"/>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68" name="Rectangle 67"/>
          <p:cNvSpPr/>
          <p:nvPr/>
        </p:nvSpPr>
        <p:spPr>
          <a:xfrm>
            <a:off x="2755245" y="5213060"/>
            <a:ext cx="583392" cy="563563"/>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69" name="TextBox 68"/>
          <p:cNvSpPr txBox="1"/>
          <p:nvPr/>
        </p:nvSpPr>
        <p:spPr>
          <a:xfrm>
            <a:off x="4014932" y="5841723"/>
            <a:ext cx="4887310" cy="646331"/>
          </a:xfrm>
          <a:prstGeom prst="rect">
            <a:avLst/>
          </a:prstGeom>
          <a:noFill/>
        </p:spPr>
        <p:txBody>
          <a:bodyPr wrap="square" rtlCol="0">
            <a:spAutoFit/>
          </a:bodyPr>
          <a:lstStyle/>
          <a:p>
            <a:r>
              <a:rPr lang="en-US" dirty="0">
                <a:solidFill>
                  <a:schemeClr val="accent1"/>
                </a:solidFill>
              </a:rPr>
              <a:t>So correctly inserting 5 into the list [3,4,6,8] means that [3,4,5,6,8] becomes a sorted list.</a:t>
            </a:r>
          </a:p>
        </p:txBody>
      </p:sp>
      <p:sp>
        <p:nvSpPr>
          <p:cNvPr id="16" name="TextBox 15"/>
          <p:cNvSpPr txBox="1"/>
          <p:nvPr/>
        </p:nvSpPr>
        <p:spPr>
          <a:xfrm>
            <a:off x="7034131" y="6424460"/>
            <a:ext cx="2065283" cy="369332"/>
          </a:xfrm>
          <a:prstGeom prst="rect">
            <a:avLst/>
          </a:prstGeom>
          <a:noFill/>
        </p:spPr>
        <p:txBody>
          <a:bodyPr wrap="square" rtlCol="0">
            <a:spAutoFit/>
          </a:bodyPr>
          <a:lstStyle/>
          <a:p>
            <a:r>
              <a:rPr lang="en-US" b="1" dirty="0">
                <a:solidFill>
                  <a:srgbClr val="FF0000"/>
                </a:solidFill>
              </a:rPr>
              <a:t>YAY WE ARE DONE!</a:t>
            </a:r>
          </a:p>
        </p:txBody>
      </p:sp>
      <p:cxnSp>
        <p:nvCxnSpPr>
          <p:cNvPr id="4" name="Straight Connector 3"/>
          <p:cNvCxnSpPr/>
          <p:nvPr/>
        </p:nvCxnSpPr>
        <p:spPr>
          <a:xfrm>
            <a:off x="-788276" y="2336864"/>
            <a:ext cx="1018452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430925" y="3785737"/>
            <a:ext cx="1018452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446690" y="5166247"/>
            <a:ext cx="1018452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007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2" grpId="0"/>
      <p:bldP spid="53" grpId="0"/>
      <p:bldP spid="54" grpId="0"/>
      <p:bldP spid="55" grpId="0"/>
      <p:bldP spid="62" grpId="0"/>
      <p:bldP spid="63" grpId="0"/>
      <p:bldP spid="57" grpId="0" animBg="1"/>
      <p:bldP spid="58" grpId="0" animBg="1"/>
      <p:bldP spid="59" grpId="0" animBg="1"/>
      <p:bldP spid="60" grpId="0" animBg="1"/>
      <p:bldP spid="61" grpId="0" animBg="1"/>
      <p:bldP spid="64" grpId="0" animBg="1"/>
      <p:bldP spid="65" grpId="0" animBg="1"/>
      <p:bldP spid="66" grpId="0" animBg="1"/>
      <p:bldP spid="67" grpId="0" animBg="1"/>
      <p:bldP spid="68" grpId="0" animBg="1"/>
      <p:bldP spid="69" grpId="0"/>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3A9C-E057-374A-9BC8-E8904683258E}"/>
              </a:ext>
            </a:extLst>
          </p:cNvPr>
          <p:cNvSpPr>
            <a:spLocks noGrp="1"/>
          </p:cNvSpPr>
          <p:nvPr>
            <p:ph type="title"/>
          </p:nvPr>
        </p:nvSpPr>
        <p:spPr/>
        <p:txBody>
          <a:bodyPr/>
          <a:lstStyle/>
          <a:p>
            <a:r>
              <a:rPr lang="en-US" dirty="0"/>
              <a:t>This sounds like a job for…</a:t>
            </a:r>
          </a:p>
        </p:txBody>
      </p:sp>
      <p:sp>
        <p:nvSpPr>
          <p:cNvPr id="3" name="Content Placeholder 2">
            <a:extLst>
              <a:ext uri="{FF2B5EF4-FFF2-40B4-BE49-F238E27FC236}">
                <a16:creationId xmlns:a16="http://schemas.microsoft.com/office/drawing/2014/main" id="{10FBF54B-01DE-8E4B-B0F0-B8D7CD44286A}"/>
              </a:ext>
            </a:extLst>
          </p:cNvPr>
          <p:cNvSpPr>
            <a:spLocks noGrp="1"/>
          </p:cNvSpPr>
          <p:nvPr>
            <p:ph idx="1"/>
          </p:nvPr>
        </p:nvSpPr>
        <p:spPr>
          <a:xfrm>
            <a:off x="628650" y="2085117"/>
            <a:ext cx="7886700" cy="4351338"/>
          </a:xfrm>
        </p:spPr>
        <p:txBody>
          <a:bodyPr>
            <a:normAutofit/>
          </a:bodyPr>
          <a:lstStyle/>
          <a:p>
            <a:pPr marL="0" indent="0" algn="ctr">
              <a:buNone/>
            </a:pPr>
            <a:r>
              <a:rPr lang="en-US" sz="6600" b="1" dirty="0">
                <a:solidFill>
                  <a:schemeClr val="accent4"/>
                </a:solidFill>
              </a:rPr>
              <a:t>Proof By</a:t>
            </a:r>
          </a:p>
          <a:p>
            <a:pPr marL="0" indent="0" algn="ctr">
              <a:buNone/>
            </a:pPr>
            <a:r>
              <a:rPr lang="en-US" sz="6600" b="1" dirty="0">
                <a:solidFill>
                  <a:schemeClr val="accent4"/>
                </a:solidFill>
              </a:rPr>
              <a:t>Induction!</a:t>
            </a:r>
          </a:p>
        </p:txBody>
      </p:sp>
    </p:spTree>
    <p:extLst>
      <p:ext uri="{BB962C8B-B14F-4D97-AF65-F5344CB8AC3E}">
        <p14:creationId xmlns:p14="http://schemas.microsoft.com/office/powerpoint/2010/main" val="671412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41433" y="204352"/>
            <a:ext cx="8073917" cy="1325563"/>
          </a:xfrm>
        </p:spPr>
        <p:txBody>
          <a:bodyPr/>
          <a:lstStyle/>
          <a:p>
            <a:r>
              <a:rPr lang="en-US" dirty="0"/>
              <a:t>Recall: proof </a:t>
            </a:r>
            <a:r>
              <a:rPr lang="en-US"/>
              <a:t>by induction</a:t>
            </a:r>
            <a:endParaRPr lang="en-US" dirty="0"/>
          </a:p>
        </p:txBody>
      </p:sp>
      <p:sp>
        <p:nvSpPr>
          <p:cNvPr id="3" name="Content Placeholder 2"/>
          <p:cNvSpPr>
            <a:spLocks noGrp="1"/>
          </p:cNvSpPr>
          <p:nvPr>
            <p:ph idx="1"/>
          </p:nvPr>
        </p:nvSpPr>
        <p:spPr>
          <a:xfrm>
            <a:off x="628650" y="1699202"/>
            <a:ext cx="7886700" cy="5032673"/>
          </a:xfrm>
        </p:spPr>
        <p:txBody>
          <a:bodyPr>
            <a:normAutofit/>
          </a:bodyPr>
          <a:lstStyle/>
          <a:p>
            <a:r>
              <a:rPr lang="en-US" dirty="0"/>
              <a:t>Maintain a </a:t>
            </a:r>
            <a:r>
              <a:rPr lang="en-US" u="sng" dirty="0">
                <a:solidFill>
                  <a:schemeClr val="accent1"/>
                </a:solidFill>
              </a:rPr>
              <a:t>loop invariant.</a:t>
            </a:r>
          </a:p>
          <a:p>
            <a:r>
              <a:rPr lang="en-US" dirty="0"/>
              <a:t>Proceed by </a:t>
            </a:r>
            <a:r>
              <a:rPr lang="en-US" u="sng" dirty="0">
                <a:solidFill>
                  <a:schemeClr val="accent1"/>
                </a:solidFill>
              </a:rPr>
              <a:t>induction.</a:t>
            </a:r>
          </a:p>
          <a:p>
            <a:endParaRPr lang="en-US" sz="1400" u="sng" dirty="0"/>
          </a:p>
          <a:p>
            <a:r>
              <a:rPr lang="en-US" b="1" dirty="0">
                <a:solidFill>
                  <a:schemeClr val="accent4"/>
                </a:solidFill>
              </a:rPr>
              <a:t>Four steps in the proof by induction:</a:t>
            </a:r>
          </a:p>
          <a:p>
            <a:pPr lvl="1"/>
            <a:r>
              <a:rPr lang="en-US" dirty="0">
                <a:solidFill>
                  <a:schemeClr val="accent4"/>
                </a:solidFill>
              </a:rPr>
              <a:t>Inductive Hypothesis</a:t>
            </a:r>
            <a:r>
              <a:rPr lang="en-US" dirty="0"/>
              <a:t>: The loop invariant holds after the </a:t>
            </a:r>
            <a:r>
              <a:rPr lang="en-US" dirty="0" err="1"/>
              <a:t>i</a:t>
            </a:r>
            <a:r>
              <a:rPr lang="en-US" baseline="30000" dirty="0" err="1"/>
              <a:t>th</a:t>
            </a:r>
            <a:r>
              <a:rPr lang="en-US" baseline="30000" dirty="0"/>
              <a:t>  </a:t>
            </a:r>
            <a:r>
              <a:rPr lang="en-US" dirty="0"/>
              <a:t>iteration.</a:t>
            </a:r>
          </a:p>
          <a:p>
            <a:pPr lvl="1"/>
            <a:r>
              <a:rPr lang="en-US" dirty="0">
                <a:solidFill>
                  <a:schemeClr val="accent4"/>
                </a:solidFill>
              </a:rPr>
              <a:t>Base case</a:t>
            </a:r>
            <a:r>
              <a:rPr lang="en-US" dirty="0"/>
              <a:t>: the loop invariant holds before the 1</a:t>
            </a:r>
            <a:r>
              <a:rPr lang="en-US" baseline="30000" dirty="0"/>
              <a:t>st</a:t>
            </a:r>
            <a:r>
              <a:rPr lang="en-US" dirty="0"/>
              <a:t> iteration.</a:t>
            </a:r>
          </a:p>
          <a:p>
            <a:pPr lvl="1"/>
            <a:r>
              <a:rPr lang="en-US" dirty="0">
                <a:solidFill>
                  <a:schemeClr val="accent4"/>
                </a:solidFill>
              </a:rPr>
              <a:t>Inductive step</a:t>
            </a:r>
            <a:r>
              <a:rPr lang="en-US" dirty="0"/>
              <a:t>: If the loop invariant holds after the </a:t>
            </a:r>
            <a:r>
              <a:rPr lang="en-US" dirty="0" err="1"/>
              <a:t>i</a:t>
            </a:r>
            <a:r>
              <a:rPr lang="en-US" baseline="30000" dirty="0" err="1"/>
              <a:t>th</a:t>
            </a:r>
            <a:r>
              <a:rPr lang="en-US" dirty="0"/>
              <a:t> iteration, then it holds after the (i+1)</a:t>
            </a:r>
            <a:r>
              <a:rPr lang="en-US" baseline="30000" dirty="0" err="1"/>
              <a:t>st</a:t>
            </a:r>
            <a:r>
              <a:rPr lang="en-US" dirty="0"/>
              <a:t> iteration</a:t>
            </a:r>
          </a:p>
          <a:p>
            <a:pPr lvl="1"/>
            <a:r>
              <a:rPr lang="en-US" dirty="0">
                <a:solidFill>
                  <a:schemeClr val="accent4"/>
                </a:solidFill>
              </a:rPr>
              <a:t>Conclusion</a:t>
            </a:r>
            <a:r>
              <a:rPr lang="en-US" dirty="0"/>
              <a:t>: If the loop invariant holds after the last iteration, then we win.</a:t>
            </a:r>
          </a:p>
        </p:txBody>
      </p:sp>
      <p:sp>
        <p:nvSpPr>
          <p:cNvPr id="4" name="TextBox 3"/>
          <p:cNvSpPr txBox="1"/>
          <p:nvPr/>
        </p:nvSpPr>
        <p:spPr>
          <a:xfrm>
            <a:off x="5328746" y="1529915"/>
            <a:ext cx="3389586" cy="646331"/>
          </a:xfrm>
          <a:prstGeom prst="rect">
            <a:avLst/>
          </a:prstGeom>
          <a:noFill/>
        </p:spPr>
        <p:txBody>
          <a:bodyPr wrap="square" rtlCol="0">
            <a:spAutoFit/>
          </a:bodyPr>
          <a:lstStyle/>
          <a:p>
            <a:r>
              <a:rPr lang="en-US" dirty="0">
                <a:solidFill>
                  <a:schemeClr val="accent1"/>
                </a:solidFill>
              </a:rPr>
              <a:t>A loop invariant is something that should be true at every iteration.</a:t>
            </a:r>
          </a:p>
        </p:txBody>
      </p:sp>
      <p:sp>
        <p:nvSpPr>
          <p:cNvPr id="5" name="TextBox 4"/>
          <p:cNvSpPr txBox="1"/>
          <p:nvPr/>
        </p:nvSpPr>
        <p:spPr>
          <a:xfrm>
            <a:off x="6369270" y="126124"/>
            <a:ext cx="2601310" cy="646331"/>
          </a:xfrm>
          <a:prstGeom prst="rect">
            <a:avLst/>
          </a:prstGeom>
          <a:noFill/>
          <a:ln>
            <a:solidFill>
              <a:schemeClr val="accent1"/>
            </a:solidFill>
          </a:ln>
        </p:spPr>
        <p:txBody>
          <a:bodyPr wrap="square" rtlCol="0">
            <a:spAutoFit/>
          </a:bodyPr>
          <a:lstStyle/>
          <a:p>
            <a:r>
              <a:rPr lang="en-US" dirty="0"/>
              <a:t>This slide skipped </a:t>
            </a:r>
            <a:r>
              <a:rPr lang="en-US"/>
              <a:t>in class; for reference only.</a:t>
            </a:r>
          </a:p>
        </p:txBody>
      </p:sp>
    </p:spTree>
    <p:extLst>
      <p:ext uri="{BB962C8B-B14F-4D97-AF65-F5344CB8AC3E}">
        <p14:creationId xmlns:p14="http://schemas.microsoft.com/office/powerpoint/2010/main" val="121070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428" y="-322698"/>
            <a:ext cx="8341929" cy="1325563"/>
          </a:xfrm>
        </p:spPr>
        <p:txBody>
          <a:bodyPr/>
          <a:lstStyle/>
          <a:p>
            <a:r>
              <a:rPr lang="en-US"/>
              <a:t>Formally: induction</a:t>
            </a:r>
            <a:endParaRPr lang="en-US" dirty="0"/>
          </a:p>
        </p:txBody>
      </p:sp>
      <p:sp>
        <p:nvSpPr>
          <p:cNvPr id="3" name="Content Placeholder 2"/>
          <p:cNvSpPr>
            <a:spLocks noGrp="1"/>
          </p:cNvSpPr>
          <p:nvPr>
            <p:ph idx="1"/>
          </p:nvPr>
        </p:nvSpPr>
        <p:spPr>
          <a:xfrm>
            <a:off x="144516" y="891704"/>
            <a:ext cx="8781393" cy="4292456"/>
          </a:xfrm>
        </p:spPr>
        <p:txBody>
          <a:bodyPr>
            <a:normAutofit fontScale="85000" lnSpcReduction="20000"/>
          </a:bodyPr>
          <a:lstStyle/>
          <a:p>
            <a:r>
              <a:rPr lang="en-US" u="sng" dirty="0">
                <a:solidFill>
                  <a:schemeClr val="accent1"/>
                </a:solidFill>
              </a:rPr>
              <a:t>Loop invariant(</a:t>
            </a:r>
            <a:r>
              <a:rPr lang="en-US" u="sng" dirty="0" err="1">
                <a:solidFill>
                  <a:schemeClr val="accent1"/>
                </a:solidFill>
              </a:rPr>
              <a:t>i</a:t>
            </a:r>
            <a:r>
              <a:rPr lang="en-US" u="sng" dirty="0">
                <a:solidFill>
                  <a:schemeClr val="accent1"/>
                </a:solidFill>
              </a:rPr>
              <a:t>)</a:t>
            </a:r>
            <a:r>
              <a:rPr lang="en-US" dirty="0"/>
              <a:t>: </a:t>
            </a:r>
            <a:r>
              <a:rPr lang="en-US" dirty="0">
                <a:solidFill>
                  <a:schemeClr val="accent4"/>
                </a:solidFill>
                <a:latin typeface="Courier" charset="0"/>
                <a:ea typeface="Courier" charset="0"/>
                <a:cs typeface="Courier" charset="0"/>
              </a:rPr>
              <a:t>A[:i+1] </a:t>
            </a:r>
            <a:r>
              <a:rPr lang="en-US" dirty="0"/>
              <a:t>is sorted.</a:t>
            </a:r>
          </a:p>
          <a:p>
            <a:endParaRPr lang="en-US" dirty="0"/>
          </a:p>
          <a:p>
            <a:r>
              <a:rPr lang="en-US" dirty="0">
                <a:solidFill>
                  <a:schemeClr val="accent4"/>
                </a:solidFill>
              </a:rPr>
              <a:t>Inductive Hypothesis:  </a:t>
            </a:r>
          </a:p>
          <a:p>
            <a:pPr lvl="1"/>
            <a:r>
              <a:rPr lang="en-US" dirty="0"/>
              <a:t>The </a:t>
            </a:r>
            <a:r>
              <a:rPr lang="en-US" dirty="0">
                <a:solidFill>
                  <a:schemeClr val="accent1"/>
                </a:solidFill>
              </a:rPr>
              <a:t>loop invariant(</a:t>
            </a:r>
            <a:r>
              <a:rPr lang="en-US" dirty="0" err="1">
                <a:solidFill>
                  <a:schemeClr val="accent1"/>
                </a:solidFill>
              </a:rPr>
              <a:t>i</a:t>
            </a:r>
            <a:r>
              <a:rPr lang="en-US" dirty="0">
                <a:solidFill>
                  <a:schemeClr val="accent1"/>
                </a:solidFill>
              </a:rPr>
              <a:t>)</a:t>
            </a:r>
            <a:r>
              <a:rPr lang="en-US" dirty="0"/>
              <a:t> holds at the end of the </a:t>
            </a:r>
            <a:r>
              <a:rPr lang="en-US" dirty="0" err="1"/>
              <a:t>i</a:t>
            </a:r>
            <a:r>
              <a:rPr lang="en-US" baseline="30000" dirty="0" err="1"/>
              <a:t>th</a:t>
            </a:r>
            <a:r>
              <a:rPr lang="en-US" dirty="0"/>
              <a:t> iteration (of the outer loop).</a:t>
            </a:r>
            <a:endParaRPr lang="en-US" dirty="0">
              <a:solidFill>
                <a:schemeClr val="accent4"/>
              </a:solidFill>
            </a:endParaRPr>
          </a:p>
          <a:p>
            <a:r>
              <a:rPr lang="en-US" dirty="0">
                <a:solidFill>
                  <a:schemeClr val="accent4"/>
                </a:solidFill>
              </a:rPr>
              <a:t>Base case (</a:t>
            </a:r>
            <a:r>
              <a:rPr lang="en-US" dirty="0" err="1">
                <a:solidFill>
                  <a:schemeClr val="accent4"/>
                </a:solidFill>
              </a:rPr>
              <a:t>i</a:t>
            </a:r>
            <a:r>
              <a:rPr lang="en-US" dirty="0">
                <a:solidFill>
                  <a:schemeClr val="accent4"/>
                </a:solidFill>
              </a:rPr>
              <a:t>=0)</a:t>
            </a:r>
            <a:r>
              <a:rPr lang="en-US" dirty="0"/>
              <a:t>:  </a:t>
            </a:r>
          </a:p>
          <a:p>
            <a:pPr lvl="1"/>
            <a:r>
              <a:rPr lang="en-US" dirty="0"/>
              <a:t>Before the algorithm starts, </a:t>
            </a:r>
            <a:r>
              <a:rPr lang="en-US" dirty="0">
                <a:solidFill>
                  <a:schemeClr val="accent4"/>
                </a:solidFill>
                <a:latin typeface="Courier" charset="0"/>
                <a:ea typeface="Courier" charset="0"/>
                <a:cs typeface="Courier" charset="0"/>
              </a:rPr>
              <a:t>A[:1] </a:t>
            </a:r>
            <a:r>
              <a:rPr lang="en-US" dirty="0"/>
              <a:t>is sorted.</a:t>
            </a:r>
            <a:r>
              <a:rPr lang="en-US" dirty="0">
                <a:solidFill>
                  <a:schemeClr val="accent1"/>
                </a:solidFill>
              </a:rPr>
              <a:t> ✓</a:t>
            </a:r>
          </a:p>
          <a:p>
            <a:r>
              <a:rPr lang="en-US" dirty="0">
                <a:solidFill>
                  <a:schemeClr val="accent4"/>
                </a:solidFill>
              </a:rPr>
              <a:t>Inductive step</a:t>
            </a:r>
            <a:r>
              <a:rPr lang="en-US" dirty="0"/>
              <a:t>:  </a:t>
            </a:r>
          </a:p>
          <a:p>
            <a:pPr lvl="1"/>
            <a:r>
              <a:rPr lang="en-US" dirty="0"/>
              <a:t>If the inductive hypothesis holds at step </a:t>
            </a:r>
            <a:r>
              <a:rPr lang="en-US" dirty="0" err="1"/>
              <a:t>i</a:t>
            </a:r>
            <a:r>
              <a:rPr lang="en-US" dirty="0"/>
              <a:t>, it holds at step i+1</a:t>
            </a:r>
          </a:p>
          <a:p>
            <a:pPr lvl="1"/>
            <a:r>
              <a:rPr lang="en-US" dirty="0"/>
              <a:t>Aka, if A[:i+1] is sorted at step </a:t>
            </a:r>
            <a:r>
              <a:rPr lang="en-US" dirty="0" err="1"/>
              <a:t>i</a:t>
            </a:r>
            <a:r>
              <a:rPr lang="en-US" dirty="0"/>
              <a:t>, then A[:i+2] is sorted at step i+1</a:t>
            </a:r>
          </a:p>
          <a:p>
            <a:r>
              <a:rPr lang="en-US" dirty="0">
                <a:solidFill>
                  <a:schemeClr val="accent4"/>
                </a:solidFill>
              </a:rPr>
              <a:t>Conclusion</a:t>
            </a:r>
            <a:r>
              <a:rPr lang="en-US" dirty="0"/>
              <a:t>: </a:t>
            </a:r>
          </a:p>
          <a:p>
            <a:pPr lvl="1"/>
            <a:r>
              <a:rPr lang="en-US" dirty="0"/>
              <a:t>At the end of the </a:t>
            </a:r>
            <a:r>
              <a:rPr lang="en-US" dirty="0">
                <a:solidFill>
                  <a:schemeClr val="accent4"/>
                </a:solidFill>
              </a:rPr>
              <a:t>n-1’st </a:t>
            </a:r>
            <a:r>
              <a:rPr lang="en-US" dirty="0"/>
              <a:t>iteration (aka, at the end of the algorithm), </a:t>
            </a:r>
            <a:r>
              <a:rPr lang="en-US" dirty="0">
                <a:solidFill>
                  <a:schemeClr val="accent4"/>
                </a:solidFill>
                <a:latin typeface="Courier" charset="0"/>
                <a:ea typeface="Courier" charset="0"/>
                <a:cs typeface="Courier" charset="0"/>
              </a:rPr>
              <a:t>A[:n] = A </a:t>
            </a:r>
            <a:r>
              <a:rPr lang="en-US" dirty="0"/>
              <a:t>is sorted.  </a:t>
            </a:r>
          </a:p>
          <a:p>
            <a:pPr lvl="1"/>
            <a:r>
              <a:rPr lang="en-US" dirty="0"/>
              <a:t>That’s what we wanted! </a:t>
            </a:r>
            <a:r>
              <a:rPr lang="en-US" dirty="0">
                <a:solidFill>
                  <a:schemeClr val="accent1"/>
                </a:solidFill>
              </a:rPr>
              <a:t>✓</a:t>
            </a:r>
          </a:p>
          <a:p>
            <a:endParaRPr lang="en-US" dirty="0"/>
          </a:p>
          <a:p>
            <a:endParaRPr lang="en-US" dirty="0"/>
          </a:p>
        </p:txBody>
      </p:sp>
      <p:sp>
        <p:nvSpPr>
          <p:cNvPr id="4" name="TextBox 3"/>
          <p:cNvSpPr txBox="1"/>
          <p:nvPr/>
        </p:nvSpPr>
        <p:spPr>
          <a:xfrm>
            <a:off x="3306358" y="5385709"/>
            <a:ext cx="4461642" cy="646331"/>
          </a:xfrm>
          <a:prstGeom prst="rect">
            <a:avLst/>
          </a:prstGeom>
          <a:noFill/>
        </p:spPr>
        <p:txBody>
          <a:bodyPr wrap="square" rtlCol="0">
            <a:spAutoFit/>
          </a:bodyPr>
          <a:lstStyle/>
          <a:p>
            <a:r>
              <a:rPr lang="en-US" dirty="0"/>
              <a:t>The first two elements, [4,6], make up a sorted list.</a:t>
            </a:r>
          </a:p>
        </p:txBody>
      </p:sp>
      <p:sp>
        <p:nvSpPr>
          <p:cNvPr id="5" name="TextBox 4"/>
          <p:cNvSpPr txBox="1"/>
          <p:nvPr/>
        </p:nvSpPr>
        <p:spPr>
          <a:xfrm>
            <a:off x="3434511" y="5988589"/>
            <a:ext cx="4729655" cy="646331"/>
          </a:xfrm>
          <a:prstGeom prst="rect">
            <a:avLst/>
          </a:prstGeom>
          <a:noFill/>
        </p:spPr>
        <p:txBody>
          <a:bodyPr wrap="square" rtlCol="0">
            <a:spAutoFit/>
          </a:bodyPr>
          <a:lstStyle/>
          <a:p>
            <a:r>
              <a:rPr lang="en-US" dirty="0">
                <a:solidFill>
                  <a:schemeClr val="accent1"/>
                </a:solidFill>
              </a:rPr>
              <a:t>So correctly inserting 3 into the list [4,6] means that [3,4,6] becomes a sorted list.</a:t>
            </a:r>
          </a:p>
        </p:txBody>
      </p:sp>
      <p:grpSp>
        <p:nvGrpSpPr>
          <p:cNvPr id="6" name="Group 5"/>
          <p:cNvGrpSpPr/>
          <p:nvPr/>
        </p:nvGrpSpPr>
        <p:grpSpPr>
          <a:xfrm>
            <a:off x="310311" y="5414253"/>
            <a:ext cx="2971536" cy="563564"/>
            <a:chOff x="1583251" y="3296092"/>
            <a:chExt cx="3591978" cy="705202"/>
          </a:xfrm>
        </p:grpSpPr>
        <p:sp>
          <p:nvSpPr>
            <p:cNvPr id="7" name="Rectangle 6"/>
            <p:cNvSpPr/>
            <p:nvPr/>
          </p:nvSpPr>
          <p:spPr>
            <a:xfrm>
              <a:off x="2313169" y="3296092"/>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8" name="Rectangle 7"/>
            <p:cNvSpPr/>
            <p:nvPr/>
          </p:nvSpPr>
          <p:spPr>
            <a:xfrm>
              <a:off x="1583251" y="3296093"/>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9" name="Rectangle 8"/>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10" name="Rectangle 9"/>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11" name="Rectangle 10"/>
            <p:cNvSpPr/>
            <p:nvPr/>
          </p:nvSpPr>
          <p:spPr>
            <a:xfrm>
              <a:off x="447002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12" name="Group 11"/>
          <p:cNvGrpSpPr/>
          <p:nvPr/>
        </p:nvGrpSpPr>
        <p:grpSpPr>
          <a:xfrm>
            <a:off x="306327" y="6097604"/>
            <a:ext cx="2964184" cy="576164"/>
            <a:chOff x="1592138" y="3280326"/>
            <a:chExt cx="3583091" cy="720968"/>
          </a:xfrm>
        </p:grpSpPr>
        <p:sp>
          <p:nvSpPr>
            <p:cNvPr id="13" name="Rectangle 12"/>
            <p:cNvSpPr/>
            <p:nvPr/>
          </p:nvSpPr>
          <p:spPr>
            <a:xfrm>
              <a:off x="2313169" y="3296092"/>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4" name="Rectangle 13"/>
            <p:cNvSpPr/>
            <p:nvPr/>
          </p:nvSpPr>
          <p:spPr>
            <a:xfrm>
              <a:off x="3018370" y="3296092"/>
              <a:ext cx="705201" cy="705201"/>
            </a:xfrm>
            <a:prstGeom prst="rect">
              <a:avLst/>
            </a:prstGeom>
            <a:solidFill>
              <a:schemeClr val="accent1">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15" name="Rectangle 14"/>
            <p:cNvSpPr/>
            <p:nvPr/>
          </p:nvSpPr>
          <p:spPr>
            <a:xfrm>
              <a:off x="1592138" y="3280326"/>
              <a:ext cx="705201" cy="705201"/>
            </a:xfrm>
            <a:prstGeom prst="rect">
              <a:avLst/>
            </a:prstGeom>
            <a:solidFill>
              <a:srgbClr val="FFFF00"/>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16" name="Rectangle 15"/>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17" name="Rectangle 16"/>
            <p:cNvSpPr/>
            <p:nvPr/>
          </p:nvSpPr>
          <p:spPr>
            <a:xfrm>
              <a:off x="447002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cxnSp>
        <p:nvCxnSpPr>
          <p:cNvPr id="18" name="Straight Connector 17"/>
          <p:cNvCxnSpPr/>
          <p:nvPr/>
        </p:nvCxnSpPr>
        <p:spPr>
          <a:xfrm>
            <a:off x="-914400" y="5316547"/>
            <a:ext cx="1018452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57049" y="6765420"/>
            <a:ext cx="1018452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Freeform 19"/>
          <p:cNvSpPr/>
          <p:nvPr/>
        </p:nvSpPr>
        <p:spPr>
          <a:xfrm>
            <a:off x="2537318" y="3037932"/>
            <a:ext cx="5762090" cy="2599893"/>
          </a:xfrm>
          <a:custGeom>
            <a:avLst/>
            <a:gdLst>
              <a:gd name="connsiteX0" fmla="*/ 0 w 6053392"/>
              <a:gd name="connsiteY0" fmla="*/ 70922 h 2609170"/>
              <a:gd name="connsiteX1" fmla="*/ 2270235 w 6053392"/>
              <a:gd name="connsiteY1" fmla="*/ 23625 h 2609170"/>
              <a:gd name="connsiteX2" fmla="*/ 4824249 w 6053392"/>
              <a:gd name="connsiteY2" fmla="*/ 55156 h 2609170"/>
              <a:gd name="connsiteX3" fmla="*/ 6038193 w 6053392"/>
              <a:gd name="connsiteY3" fmla="*/ 622715 h 2609170"/>
              <a:gd name="connsiteX4" fmla="*/ 5470635 w 6053392"/>
              <a:gd name="connsiteY4" fmla="*/ 1269101 h 2609170"/>
              <a:gd name="connsiteX5" fmla="*/ 4950373 w 6053392"/>
              <a:gd name="connsiteY5" fmla="*/ 1600177 h 2609170"/>
              <a:gd name="connsiteX6" fmla="*/ 4966138 w 6053392"/>
              <a:gd name="connsiteY6" fmla="*/ 2609170 h 260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53392" h="2609170">
                <a:moveTo>
                  <a:pt x="0" y="70922"/>
                </a:moveTo>
                <a:lnTo>
                  <a:pt x="2270235" y="23625"/>
                </a:lnTo>
                <a:cubicBezTo>
                  <a:pt x="3074277" y="20997"/>
                  <a:pt x="4196256" y="-44692"/>
                  <a:pt x="4824249" y="55156"/>
                </a:cubicBezTo>
                <a:cubicBezTo>
                  <a:pt x="5452242" y="155004"/>
                  <a:pt x="5930462" y="420391"/>
                  <a:pt x="6038193" y="622715"/>
                </a:cubicBezTo>
                <a:cubicBezTo>
                  <a:pt x="6145924" y="825039"/>
                  <a:pt x="5651938" y="1106191"/>
                  <a:pt x="5470635" y="1269101"/>
                </a:cubicBezTo>
                <a:cubicBezTo>
                  <a:pt x="5289332" y="1432011"/>
                  <a:pt x="5034456" y="1376832"/>
                  <a:pt x="4950373" y="1600177"/>
                </a:cubicBezTo>
                <a:cubicBezTo>
                  <a:pt x="4866290" y="1823522"/>
                  <a:pt x="4966138" y="2609170"/>
                  <a:pt x="4966138" y="2609170"/>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1" name="TextBox 20"/>
          <p:cNvSpPr txBox="1"/>
          <p:nvPr/>
        </p:nvSpPr>
        <p:spPr>
          <a:xfrm>
            <a:off x="6400801" y="2351386"/>
            <a:ext cx="2459421" cy="646331"/>
          </a:xfrm>
          <a:prstGeom prst="rect">
            <a:avLst/>
          </a:prstGeom>
          <a:noFill/>
        </p:spPr>
        <p:txBody>
          <a:bodyPr wrap="square" rtlCol="0">
            <a:spAutoFit/>
          </a:bodyPr>
          <a:lstStyle/>
          <a:p>
            <a:r>
              <a:rPr lang="en-US" dirty="0">
                <a:solidFill>
                  <a:srgbClr val="FF0000"/>
                </a:solidFill>
              </a:rPr>
              <a:t>This logic (see handout for details)</a:t>
            </a:r>
          </a:p>
        </p:txBody>
      </p:sp>
      <p:sp>
        <p:nvSpPr>
          <p:cNvPr id="22" name="TextBox 21"/>
          <p:cNvSpPr txBox="1"/>
          <p:nvPr/>
        </p:nvSpPr>
        <p:spPr>
          <a:xfrm>
            <a:off x="5927834" y="158324"/>
            <a:ext cx="2998075" cy="1200329"/>
          </a:xfrm>
          <a:prstGeom prst="rect">
            <a:avLst/>
          </a:prstGeom>
          <a:noFill/>
        </p:spPr>
        <p:txBody>
          <a:bodyPr wrap="square" rtlCol="0">
            <a:spAutoFit/>
          </a:bodyPr>
          <a:lstStyle/>
          <a:p>
            <a:pPr algn="ctr"/>
            <a:r>
              <a:rPr lang="en-US" dirty="0">
                <a:solidFill>
                  <a:schemeClr val="accent1"/>
                </a:solidFill>
              </a:rPr>
              <a:t>A “loop invariant” is something that we maintain at every iteration of the algorithm.</a:t>
            </a:r>
          </a:p>
        </p:txBody>
      </p:sp>
      <p:sp>
        <p:nvSpPr>
          <p:cNvPr id="24" name="TextBox 23"/>
          <p:cNvSpPr txBox="1"/>
          <p:nvPr/>
        </p:nvSpPr>
        <p:spPr>
          <a:xfrm>
            <a:off x="7736643" y="6146452"/>
            <a:ext cx="1453054" cy="646331"/>
          </a:xfrm>
          <a:prstGeom prst="rect">
            <a:avLst/>
          </a:prstGeom>
          <a:noFill/>
        </p:spPr>
        <p:txBody>
          <a:bodyPr wrap="square" rtlCol="0">
            <a:spAutoFit/>
          </a:bodyPr>
          <a:lstStyle/>
          <a:p>
            <a:pPr algn="r"/>
            <a:r>
              <a:rPr lang="en-US" dirty="0">
                <a:solidFill>
                  <a:srgbClr val="F26021"/>
                </a:solidFill>
              </a:rPr>
              <a:t>This was iteration </a:t>
            </a:r>
            <a:r>
              <a:rPr lang="en-US" dirty="0" err="1">
                <a:solidFill>
                  <a:srgbClr val="F26021"/>
                </a:solidFill>
              </a:rPr>
              <a:t>i</a:t>
            </a:r>
            <a:r>
              <a:rPr lang="en-US" dirty="0">
                <a:solidFill>
                  <a:srgbClr val="F26021"/>
                </a:solidFill>
              </a:rPr>
              <a:t>=2.</a:t>
            </a:r>
          </a:p>
        </p:txBody>
      </p:sp>
    </p:spTree>
    <p:extLst>
      <p:ext uri="{BB962C8B-B14F-4D97-AF65-F5344CB8AC3E}">
        <p14:creationId xmlns:p14="http://schemas.microsoft.com/office/powerpoint/2010/main" val="39999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0" grpId="0" animBg="1"/>
      <p:bldP spid="21" grpId="0"/>
      <p:bldP spid="2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968AA-0D24-8947-8BF8-5190110B79D4}"/>
              </a:ext>
            </a:extLst>
          </p:cNvPr>
          <p:cNvSpPr>
            <a:spLocks noGrp="1"/>
          </p:cNvSpPr>
          <p:nvPr>
            <p:ph type="title"/>
          </p:nvPr>
        </p:nvSpPr>
        <p:spPr/>
        <p:txBody>
          <a:bodyPr/>
          <a:lstStyle/>
          <a:p>
            <a:r>
              <a:rPr lang="en-US" dirty="0"/>
              <a:t>There is a handout with the details!</a:t>
            </a:r>
          </a:p>
        </p:txBody>
      </p:sp>
      <p:sp>
        <p:nvSpPr>
          <p:cNvPr id="3" name="Content Placeholder 2">
            <a:extLst>
              <a:ext uri="{FF2B5EF4-FFF2-40B4-BE49-F238E27FC236}">
                <a16:creationId xmlns:a16="http://schemas.microsoft.com/office/drawing/2014/main" id="{06710E26-E083-C349-8FF1-ED775164E8A6}"/>
              </a:ext>
            </a:extLst>
          </p:cNvPr>
          <p:cNvSpPr>
            <a:spLocks noGrp="1"/>
          </p:cNvSpPr>
          <p:nvPr>
            <p:ph idx="1"/>
          </p:nvPr>
        </p:nvSpPr>
        <p:spPr/>
        <p:txBody>
          <a:bodyPr/>
          <a:lstStyle/>
          <a:p>
            <a:r>
              <a:rPr lang="en-US" dirty="0"/>
              <a:t>See website!</a:t>
            </a:r>
          </a:p>
        </p:txBody>
      </p:sp>
      <p:pic>
        <p:nvPicPr>
          <p:cNvPr id="4" name="Picture 3">
            <a:extLst>
              <a:ext uri="{FF2B5EF4-FFF2-40B4-BE49-F238E27FC236}">
                <a16:creationId xmlns:a16="http://schemas.microsoft.com/office/drawing/2014/main" id="{CACBA9CE-7877-F543-893E-CE16FEA9413B}"/>
              </a:ext>
            </a:extLst>
          </p:cNvPr>
          <p:cNvPicPr>
            <a:picLocks noChangeAspect="1"/>
          </p:cNvPicPr>
          <p:nvPr/>
        </p:nvPicPr>
        <p:blipFill>
          <a:blip r:embed="rId2"/>
          <a:stretch>
            <a:fillRect/>
          </a:stretch>
        </p:blipFill>
        <p:spPr>
          <a:xfrm>
            <a:off x="666750" y="2355679"/>
            <a:ext cx="7810500" cy="4737100"/>
          </a:xfrm>
          <a:prstGeom prst="rect">
            <a:avLst/>
          </a:prstGeom>
        </p:spPr>
      </p:pic>
    </p:spTree>
    <p:extLst>
      <p:ext uri="{BB962C8B-B14F-4D97-AF65-F5344CB8AC3E}">
        <p14:creationId xmlns:p14="http://schemas.microsoft.com/office/powerpoint/2010/main" val="17051085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Aside: proofs by induction</a:t>
            </a:r>
          </a:p>
        </p:txBody>
      </p:sp>
      <p:sp>
        <p:nvSpPr>
          <p:cNvPr id="3" name="Content Placeholder 2"/>
          <p:cNvSpPr>
            <a:spLocks noGrp="1"/>
          </p:cNvSpPr>
          <p:nvPr>
            <p:ph idx="1"/>
          </p:nvPr>
        </p:nvSpPr>
        <p:spPr>
          <a:xfrm>
            <a:off x="344871" y="1825625"/>
            <a:ext cx="8799129" cy="4351338"/>
          </a:xfrm>
        </p:spPr>
        <p:txBody>
          <a:bodyPr/>
          <a:lstStyle/>
          <a:p>
            <a:r>
              <a:rPr lang="en-US" dirty="0"/>
              <a:t>We’re </a:t>
            </a:r>
            <a:r>
              <a:rPr lang="en-US" dirty="0" err="1"/>
              <a:t>gonna</a:t>
            </a:r>
            <a:r>
              <a:rPr lang="en-US" dirty="0"/>
              <a:t> see/do/skip over a lot of them.</a:t>
            </a:r>
          </a:p>
          <a:p>
            <a:r>
              <a:rPr lang="en-US" dirty="0"/>
              <a:t>I’m assuming you’re comfortable with them from CS103.</a:t>
            </a:r>
          </a:p>
          <a:p>
            <a:pPr lvl="1"/>
            <a:r>
              <a:rPr lang="en-US" dirty="0">
                <a:solidFill>
                  <a:schemeClr val="accent4"/>
                </a:solidFill>
              </a:rPr>
              <a:t>When you assume</a:t>
            </a:r>
            <a:r>
              <a:rPr lang="mr-IN" dirty="0">
                <a:solidFill>
                  <a:schemeClr val="accent4"/>
                </a:solidFill>
              </a:rPr>
              <a:t>…</a:t>
            </a:r>
            <a:endParaRPr lang="en-US" dirty="0">
              <a:solidFill>
                <a:schemeClr val="accent4"/>
              </a:solidFill>
            </a:endParaRPr>
          </a:p>
          <a:p>
            <a:r>
              <a:rPr lang="en-US" dirty="0"/>
              <a:t>If that went by too fast and was confusing:</a:t>
            </a:r>
          </a:p>
          <a:p>
            <a:pPr lvl="1"/>
            <a:r>
              <a:rPr lang="en-US" dirty="0">
                <a:solidFill>
                  <a:schemeClr val="accent4"/>
                </a:solidFill>
              </a:rPr>
              <a:t>Slides [there’s a hidden one with more info about induction]</a:t>
            </a:r>
          </a:p>
          <a:p>
            <a:pPr lvl="1"/>
            <a:r>
              <a:rPr lang="en-US" dirty="0">
                <a:solidFill>
                  <a:schemeClr val="accent4"/>
                </a:solidFill>
              </a:rPr>
              <a:t>Re-watch the lecture video</a:t>
            </a:r>
          </a:p>
          <a:p>
            <a:pPr lvl="1"/>
            <a:r>
              <a:rPr lang="en-US" dirty="0">
                <a:solidFill>
                  <a:schemeClr val="accent4"/>
                </a:solidFill>
              </a:rPr>
              <a:t>Handout</a:t>
            </a:r>
          </a:p>
          <a:p>
            <a:pPr lvl="1"/>
            <a:r>
              <a:rPr lang="en-US" dirty="0">
                <a:solidFill>
                  <a:schemeClr val="accent4"/>
                </a:solidFill>
              </a:rPr>
              <a:t>Book</a:t>
            </a:r>
          </a:p>
          <a:p>
            <a:pPr lvl="1"/>
            <a:r>
              <a:rPr lang="en-US" dirty="0">
                <a:solidFill>
                  <a:schemeClr val="accent4"/>
                </a:solidFill>
              </a:rPr>
              <a:t>Office Hours</a:t>
            </a:r>
          </a:p>
        </p:txBody>
      </p:sp>
      <p:pic>
        <p:nvPicPr>
          <p:cNvPr id="4" name="Picture 3"/>
          <p:cNvPicPr>
            <a:picLocks noChangeAspect="1"/>
          </p:cNvPicPr>
          <p:nvPr/>
        </p:nvPicPr>
        <p:blipFill>
          <a:blip r:embed="rId2"/>
          <a:stretch>
            <a:fillRect/>
          </a:stretch>
        </p:blipFill>
        <p:spPr>
          <a:xfrm>
            <a:off x="7072316" y="4298938"/>
            <a:ext cx="1900234" cy="2012961"/>
          </a:xfrm>
          <a:prstGeom prst="rect">
            <a:avLst/>
          </a:prstGeom>
        </p:spPr>
      </p:pic>
      <p:sp>
        <p:nvSpPr>
          <p:cNvPr id="6" name="TextBox 5"/>
          <p:cNvSpPr txBox="1"/>
          <p:nvPr/>
        </p:nvSpPr>
        <p:spPr>
          <a:xfrm>
            <a:off x="3155337" y="4742238"/>
            <a:ext cx="4168409" cy="1200329"/>
          </a:xfrm>
          <a:prstGeom prst="rect">
            <a:avLst/>
          </a:prstGeom>
          <a:noFill/>
        </p:spPr>
        <p:txBody>
          <a:bodyPr wrap="square" rtlCol="0">
            <a:spAutoFit/>
          </a:bodyPr>
          <a:lstStyle/>
          <a:p>
            <a:pPr algn="ctr"/>
            <a:r>
              <a:rPr lang="en-US" dirty="0">
                <a:solidFill>
                  <a:srgbClr val="7030A0"/>
                </a:solidFill>
              </a:rPr>
              <a:t>Make sure you really understand the argument on the previous slide!  Check out the handout for a formal write-up.</a:t>
            </a:r>
          </a:p>
          <a:p>
            <a:pPr algn="ctr"/>
            <a:endParaRPr lang="en-US" dirty="0">
              <a:solidFill>
                <a:srgbClr val="7030A0"/>
              </a:solidFill>
            </a:endParaRPr>
          </a:p>
        </p:txBody>
      </p:sp>
      <p:sp>
        <p:nvSpPr>
          <p:cNvPr id="7" name="TextBox 6"/>
          <p:cNvSpPr txBox="1"/>
          <p:nvPr/>
        </p:nvSpPr>
        <p:spPr>
          <a:xfrm>
            <a:off x="6544415" y="6237159"/>
            <a:ext cx="2956035" cy="369332"/>
          </a:xfrm>
          <a:prstGeom prst="rect">
            <a:avLst/>
          </a:prstGeom>
          <a:noFill/>
        </p:spPr>
        <p:txBody>
          <a:bodyPr wrap="square" rtlCol="0">
            <a:spAutoFit/>
          </a:bodyPr>
          <a:lstStyle/>
          <a:p>
            <a:r>
              <a:rPr lang="en-US" dirty="0" err="1">
                <a:solidFill>
                  <a:srgbClr val="7030A0"/>
                </a:solidFill>
              </a:rPr>
              <a:t>Siggi</a:t>
            </a:r>
            <a:r>
              <a:rPr lang="en-US" dirty="0">
                <a:solidFill>
                  <a:srgbClr val="7030A0"/>
                </a:solidFill>
              </a:rPr>
              <a:t> the Studious Stork</a:t>
            </a:r>
          </a:p>
        </p:txBody>
      </p:sp>
    </p:spTree>
    <p:extLst>
      <p:ext uri="{BB962C8B-B14F-4D97-AF65-F5344CB8AC3E}">
        <p14:creationId xmlns:p14="http://schemas.microsoft.com/office/powerpoint/2010/main" val="63535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fill="hold"/>
                                        <p:tgtEl>
                                          <p:spTgt spid="6"/>
                                        </p:tgtEl>
                                        <p:attrNameLst>
                                          <p:attrName>ppt_x</p:attrName>
                                        </p:attrNameLst>
                                      </p:cBhvr>
                                      <p:tavLst>
                                        <p:tav tm="0">
                                          <p:val>
                                            <p:strVal val="#ppt_x"/>
                                          </p:val>
                                        </p:tav>
                                        <p:tav tm="100000">
                                          <p:val>
                                            <p:strVal val="#ppt_x"/>
                                          </p:val>
                                        </p:tav>
                                      </p:tavLst>
                                    </p:anim>
                                    <p:anim calcmode="lin" valueType="num">
                                      <p:cBhvr additive="base">
                                        <p:cTn id="4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have we learned?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88686"/>
                <a:ext cx="7886700" cy="1737382"/>
              </a:xfrm>
            </p:spPr>
            <p:txBody>
              <a:bodyPr anchor="ctr">
                <a:normAutofit/>
              </a:bodyPr>
              <a:lstStyle/>
              <a:p>
                <a:pPr marL="0" indent="0" algn="ctr">
                  <a:buNone/>
                </a:pPr>
                <a:r>
                  <a:rPr lang="en-US" sz="3600" dirty="0">
                    <a:solidFill>
                      <a:schemeClr val="accent4"/>
                    </a:solidFill>
                  </a:rPr>
                  <a:t>InsertionSort</a:t>
                </a:r>
                <a:r>
                  <a:rPr lang="en-US" sz="3600" dirty="0">
                    <a:solidFill>
                      <a:schemeClr val="accent1"/>
                    </a:solidFill>
                  </a:rPr>
                  <a:t> </a:t>
                </a:r>
                <a:r>
                  <a:rPr lang="en-US" sz="3600" dirty="0"/>
                  <a:t>is an algorithm that correctly sorts an arbitrary n-element array in time </a:t>
                </a:r>
                <a14:m>
                  <m:oMath xmlns:m="http://schemas.openxmlformats.org/officeDocument/2006/math">
                    <m:r>
                      <a:rPr lang="en-US" sz="3600" b="0" i="1" smtClean="0">
                        <a:latin typeface="Cambria Math" panose="02040503050406030204" pitchFamily="18" charset="0"/>
                      </a:rPr>
                      <m:t>𝑂</m:t>
                    </m:r>
                    <m:d>
                      <m:dPr>
                        <m:ctrlPr>
                          <a:rPr lang="en-US" sz="3600" b="0" i="1" smtClean="0">
                            <a:latin typeface="Cambria Math" panose="02040503050406030204" pitchFamily="18" charset="0"/>
                          </a:rPr>
                        </m:ctrlPr>
                      </m:dPr>
                      <m:e>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𝑛</m:t>
                            </m:r>
                          </m:e>
                          <m:sup>
                            <m:r>
                              <a:rPr lang="en-US" sz="3600" b="0" i="1" smtClean="0">
                                <a:latin typeface="Cambria Math" panose="02040503050406030204" pitchFamily="18" charset="0"/>
                              </a:rPr>
                              <m:t>2</m:t>
                            </m:r>
                          </m:sup>
                        </m:sSup>
                      </m:e>
                    </m:d>
                  </m:oMath>
                </a14:m>
                <a:r>
                  <a:rPr lang="en-US" sz="36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88686"/>
                <a:ext cx="7886700" cy="1737382"/>
              </a:xfrm>
              <a:blipFill>
                <a:blip r:embed="rId2"/>
                <a:stretch>
                  <a:fillRect t="-3623" b="-7246"/>
                </a:stretch>
              </a:blipFill>
            </p:spPr>
            <p:txBody>
              <a:bodyPr/>
              <a:lstStyle/>
              <a:p>
                <a:r>
                  <a:rPr lang="en-US">
                    <a:noFill/>
                  </a:rPr>
                  <a:t> </a:t>
                </a:r>
              </a:p>
            </p:txBody>
          </p:sp>
        </mc:Fallback>
      </mc:AlternateContent>
      <p:sp>
        <p:nvSpPr>
          <p:cNvPr id="4" name="TextBox 3"/>
          <p:cNvSpPr txBox="1"/>
          <p:nvPr/>
        </p:nvSpPr>
        <p:spPr>
          <a:xfrm>
            <a:off x="5092262" y="5785945"/>
            <a:ext cx="4179833" cy="584775"/>
          </a:xfrm>
          <a:prstGeom prst="rect">
            <a:avLst/>
          </a:prstGeom>
          <a:noFill/>
        </p:spPr>
        <p:txBody>
          <a:bodyPr wrap="square" rtlCol="0">
            <a:spAutoFit/>
          </a:bodyPr>
          <a:lstStyle/>
          <a:p>
            <a:r>
              <a:rPr lang="en-US" sz="3200" dirty="0">
                <a:solidFill>
                  <a:srgbClr val="FF0000"/>
                </a:solidFill>
              </a:rPr>
              <a:t>Can we do better?</a:t>
            </a:r>
          </a:p>
        </p:txBody>
      </p:sp>
    </p:spTree>
    <p:extLst>
      <p:ext uri="{BB962C8B-B14F-4D97-AF65-F5344CB8AC3E}">
        <p14:creationId xmlns:p14="http://schemas.microsoft.com/office/powerpoint/2010/main" val="168575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Announcements</a:t>
            </a:r>
          </a:p>
        </p:txBody>
      </p:sp>
      <p:sp>
        <p:nvSpPr>
          <p:cNvPr id="3" name="Content Placeholder 2"/>
          <p:cNvSpPr>
            <a:spLocks noGrp="1"/>
          </p:cNvSpPr>
          <p:nvPr>
            <p:ph idx="1"/>
          </p:nvPr>
        </p:nvSpPr>
        <p:spPr>
          <a:xfrm>
            <a:off x="628650" y="1825625"/>
            <a:ext cx="8515350" cy="4351338"/>
          </a:xfrm>
        </p:spPr>
        <p:txBody>
          <a:bodyPr/>
          <a:lstStyle/>
          <a:p>
            <a:r>
              <a:rPr lang="en-US" dirty="0"/>
              <a:t>Homework!</a:t>
            </a:r>
          </a:p>
          <a:p>
            <a:pPr lvl="1"/>
            <a:r>
              <a:rPr lang="en-US" dirty="0">
                <a:solidFill>
                  <a:schemeClr val="accent4"/>
                </a:solidFill>
              </a:rPr>
              <a:t>HW1 will be released </a:t>
            </a:r>
            <a:r>
              <a:rPr lang="en-US" b="1" dirty="0">
                <a:solidFill>
                  <a:schemeClr val="accent4"/>
                </a:solidFill>
              </a:rPr>
              <a:t>Friday</a:t>
            </a:r>
            <a:r>
              <a:rPr lang="en-US" dirty="0">
                <a:solidFill>
                  <a:schemeClr val="accent4"/>
                </a:solidFill>
              </a:rPr>
              <a:t>.</a:t>
            </a:r>
          </a:p>
          <a:p>
            <a:pPr lvl="1"/>
            <a:r>
              <a:rPr lang="en-US" dirty="0">
                <a:solidFill>
                  <a:schemeClr val="accent4"/>
                </a:solidFill>
              </a:rPr>
              <a:t>It is due the following </a:t>
            </a:r>
            <a:r>
              <a:rPr lang="en-US" b="1" dirty="0">
                <a:solidFill>
                  <a:schemeClr val="accent4"/>
                </a:solidFill>
              </a:rPr>
              <a:t>Friday</a:t>
            </a:r>
            <a:r>
              <a:rPr lang="en-US" dirty="0">
                <a:solidFill>
                  <a:schemeClr val="accent4"/>
                </a:solidFill>
              </a:rPr>
              <a:t>.</a:t>
            </a:r>
            <a:endParaRPr lang="en-US" dirty="0"/>
          </a:p>
          <a:p>
            <a:r>
              <a:rPr lang="en-US" dirty="0"/>
              <a:t>See the website for guidelines on homework:</a:t>
            </a:r>
          </a:p>
          <a:p>
            <a:pPr lvl="1"/>
            <a:r>
              <a:rPr lang="en-US" dirty="0">
                <a:solidFill>
                  <a:schemeClr val="accent4"/>
                </a:solidFill>
              </a:rPr>
              <a:t>Collaboration policy</a:t>
            </a:r>
          </a:p>
          <a:p>
            <a:pPr lvl="1"/>
            <a:r>
              <a:rPr lang="en-US" dirty="0">
                <a:solidFill>
                  <a:schemeClr val="accent4"/>
                </a:solidFill>
              </a:rPr>
              <a:t>Best practices</a:t>
            </a:r>
          </a:p>
          <a:p>
            <a:pPr lvl="1"/>
            <a:r>
              <a:rPr lang="en-US" dirty="0">
                <a:solidFill>
                  <a:schemeClr val="accent4"/>
                </a:solidFill>
              </a:rPr>
              <a:t>Example Homework!!!!</a:t>
            </a:r>
          </a:p>
          <a:p>
            <a:pPr lvl="1"/>
            <a:r>
              <a:rPr lang="en-US" dirty="0" err="1">
                <a:solidFill>
                  <a:schemeClr val="accent4"/>
                </a:solidFill>
                <a:latin typeface="Cambria Math" panose="02040503050406030204" pitchFamily="18" charset="0"/>
                <a:ea typeface="Cambria Math" panose="02040503050406030204" pitchFamily="18" charset="0"/>
              </a:rPr>
              <a:t>LaTeX</a:t>
            </a:r>
            <a:r>
              <a:rPr lang="en-US" dirty="0">
                <a:solidFill>
                  <a:schemeClr val="accent4"/>
                </a:solidFill>
              </a:rPr>
              <a:t> help.</a:t>
            </a:r>
          </a:p>
        </p:txBody>
      </p:sp>
    </p:spTree>
    <p:extLst>
      <p:ext uri="{BB962C8B-B14F-4D97-AF65-F5344CB8AC3E}">
        <p14:creationId xmlns:p14="http://schemas.microsoft.com/office/powerpoint/2010/main" val="3477121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plan</a:t>
            </a:r>
          </a:p>
        </p:txBody>
      </p:sp>
      <p:sp>
        <p:nvSpPr>
          <p:cNvPr id="3" name="Content Placeholder 2"/>
          <p:cNvSpPr>
            <a:spLocks noGrp="1"/>
          </p:cNvSpPr>
          <p:nvPr>
            <p:ph idx="1"/>
          </p:nvPr>
        </p:nvSpPr>
        <p:spPr>
          <a:xfrm>
            <a:off x="360635" y="1690689"/>
            <a:ext cx="8783365" cy="4867766"/>
          </a:xfrm>
        </p:spPr>
        <p:txBody>
          <a:bodyPr>
            <a:normAutofit/>
          </a:bodyPr>
          <a:lstStyle/>
          <a:p>
            <a:r>
              <a:rPr lang="en-US" dirty="0">
                <a:solidFill>
                  <a:schemeClr val="accent4"/>
                </a:solidFill>
              </a:rPr>
              <a:t>Part I: Sorting Algorithms</a:t>
            </a:r>
          </a:p>
          <a:p>
            <a:pPr lvl="1"/>
            <a:r>
              <a:rPr lang="en-US" dirty="0" err="1"/>
              <a:t>InsertionSort</a:t>
            </a:r>
            <a:r>
              <a:rPr lang="en-US" dirty="0"/>
              <a:t>: does it work and is it fast?</a:t>
            </a:r>
          </a:p>
          <a:p>
            <a:pPr lvl="1"/>
            <a:r>
              <a:rPr lang="en-US" dirty="0" err="1"/>
              <a:t>MergeSort</a:t>
            </a:r>
            <a:r>
              <a:rPr lang="en-US" dirty="0"/>
              <a:t>: does it work and is it fast?</a:t>
            </a:r>
          </a:p>
          <a:p>
            <a:pPr lvl="1"/>
            <a:endParaRPr lang="en-US" b="1" u="sng" dirty="0">
              <a:solidFill>
                <a:schemeClr val="accent5"/>
              </a:solidFill>
            </a:endParaRPr>
          </a:p>
          <a:p>
            <a:pPr lvl="1"/>
            <a:r>
              <a:rPr lang="en-US" dirty="0"/>
              <a:t>Skills:</a:t>
            </a:r>
          </a:p>
          <a:p>
            <a:pPr lvl="2"/>
            <a:r>
              <a:rPr lang="en-US" dirty="0">
                <a:solidFill>
                  <a:schemeClr val="tx2"/>
                </a:solidFill>
              </a:rPr>
              <a:t>Analyzing correctness of iterative and recursive algorithms.</a:t>
            </a:r>
          </a:p>
          <a:p>
            <a:pPr lvl="2"/>
            <a:r>
              <a:rPr lang="en-US" dirty="0">
                <a:solidFill>
                  <a:schemeClr val="tx2"/>
                </a:solidFill>
              </a:rPr>
              <a:t>Analyzing running time of recursive algorithms (part A)</a:t>
            </a:r>
          </a:p>
          <a:p>
            <a:endParaRPr lang="en-US" dirty="0">
              <a:solidFill>
                <a:schemeClr val="accent4"/>
              </a:solidFill>
            </a:endParaRPr>
          </a:p>
          <a:p>
            <a:r>
              <a:rPr lang="en-US" dirty="0">
                <a:solidFill>
                  <a:schemeClr val="accent4"/>
                </a:solidFill>
              </a:rPr>
              <a:t>Part II: How do we measure the runtime of an algorithm?</a:t>
            </a:r>
          </a:p>
          <a:p>
            <a:pPr lvl="1"/>
            <a:r>
              <a:rPr lang="en-US" dirty="0">
                <a:solidFill>
                  <a:srgbClr val="50496A"/>
                </a:solidFill>
              </a:rPr>
              <a:t>Worst-case analysis</a:t>
            </a:r>
          </a:p>
          <a:p>
            <a:pPr lvl="1"/>
            <a:r>
              <a:rPr lang="en-US" dirty="0">
                <a:solidFill>
                  <a:srgbClr val="50496A"/>
                </a:solidFill>
              </a:rPr>
              <a:t>Asymptotic Analysis</a:t>
            </a:r>
          </a:p>
        </p:txBody>
      </p:sp>
      <p:sp>
        <p:nvSpPr>
          <p:cNvPr id="4" name="Left Arrow 3"/>
          <p:cNvSpPr/>
          <p:nvPr/>
        </p:nvSpPr>
        <p:spPr>
          <a:xfrm>
            <a:off x="5912070" y="2366691"/>
            <a:ext cx="1182414" cy="64956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0888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839953"/>
          </a:xfrm>
        </p:spPr>
        <p:txBody>
          <a:bodyPr/>
          <a:lstStyle/>
          <a:p>
            <a:r>
              <a:rPr lang="en-US" dirty="0"/>
              <a:t>Can we do better?</a:t>
            </a:r>
          </a:p>
        </p:txBody>
      </p:sp>
      <p:sp>
        <p:nvSpPr>
          <p:cNvPr id="3" name="Content Placeholder 2"/>
          <p:cNvSpPr>
            <a:spLocks noGrp="1"/>
          </p:cNvSpPr>
          <p:nvPr>
            <p:ph idx="1"/>
          </p:nvPr>
        </p:nvSpPr>
        <p:spPr>
          <a:xfrm>
            <a:off x="628649" y="1518496"/>
            <a:ext cx="7886700" cy="1146175"/>
          </a:xfrm>
        </p:spPr>
        <p:txBody>
          <a:bodyPr/>
          <a:lstStyle/>
          <a:p>
            <a:r>
              <a:rPr lang="en-US" dirty="0" err="1"/>
              <a:t>MergeSort</a:t>
            </a:r>
            <a:r>
              <a:rPr lang="en-US" dirty="0"/>
              <a:t>: a </a:t>
            </a:r>
            <a:r>
              <a:rPr lang="en-US" dirty="0">
                <a:solidFill>
                  <a:schemeClr val="accent4"/>
                </a:solidFill>
              </a:rPr>
              <a:t>divide-and-conquer</a:t>
            </a:r>
            <a:r>
              <a:rPr lang="en-US" dirty="0"/>
              <a:t> approach</a:t>
            </a:r>
          </a:p>
          <a:p>
            <a:r>
              <a:rPr lang="en-US" dirty="0"/>
              <a:t>Recall from last time:</a:t>
            </a:r>
          </a:p>
        </p:txBody>
      </p:sp>
      <p:grpSp>
        <p:nvGrpSpPr>
          <p:cNvPr id="18" name="Group 17"/>
          <p:cNvGrpSpPr/>
          <p:nvPr/>
        </p:nvGrpSpPr>
        <p:grpSpPr>
          <a:xfrm>
            <a:off x="406400" y="2771257"/>
            <a:ext cx="8359909" cy="3712671"/>
            <a:chOff x="374070" y="2649874"/>
            <a:chExt cx="8392239" cy="3834056"/>
          </a:xfrm>
        </p:grpSpPr>
        <p:sp>
          <p:nvSpPr>
            <p:cNvPr id="4" name="Oval 3"/>
            <p:cNvSpPr/>
            <p:nvPr/>
          </p:nvSpPr>
          <p:spPr>
            <a:xfrm>
              <a:off x="2808695" y="2649874"/>
              <a:ext cx="3494168" cy="1131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n w="0"/>
                  <a:solidFill>
                    <a:schemeClr val="bg1"/>
                  </a:solidFill>
                  <a:effectLst>
                    <a:outerShdw blurRad="38100" dist="19050" dir="2700000" algn="tl" rotWithShape="0">
                      <a:schemeClr val="dk1">
                        <a:alpha val="40000"/>
                      </a:schemeClr>
                    </a:outerShdw>
                  </a:effectLst>
                </a:rPr>
                <a:t>Big problem</a:t>
              </a:r>
            </a:p>
          </p:txBody>
        </p:sp>
        <p:sp>
          <p:nvSpPr>
            <p:cNvPr id="5" name="Oval 4"/>
            <p:cNvSpPr/>
            <p:nvPr/>
          </p:nvSpPr>
          <p:spPr>
            <a:xfrm>
              <a:off x="5901240" y="4206632"/>
              <a:ext cx="2375742" cy="909231"/>
            </a:xfrm>
            <a:prstGeom prst="ellipse">
              <a:avLst/>
            </a:prstGeom>
            <a:solidFill>
              <a:srgbClr val="2E75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bg1"/>
                  </a:solidFill>
                  <a:effectLst>
                    <a:outerShdw blurRad="38100" dist="19050" dir="2700000" algn="tl" rotWithShape="0">
                      <a:schemeClr val="dk1">
                        <a:alpha val="40000"/>
                      </a:schemeClr>
                    </a:outerShdw>
                  </a:effectLst>
                </a:rPr>
                <a:t>Smaller problem</a:t>
              </a:r>
            </a:p>
          </p:txBody>
        </p:sp>
        <p:sp>
          <p:nvSpPr>
            <p:cNvPr id="6" name="Oval 5"/>
            <p:cNvSpPr/>
            <p:nvPr/>
          </p:nvSpPr>
          <p:spPr>
            <a:xfrm>
              <a:off x="891616" y="4221638"/>
              <a:ext cx="2375742" cy="909231"/>
            </a:xfrm>
            <a:prstGeom prst="ellipse">
              <a:avLst/>
            </a:prstGeom>
            <a:solidFill>
              <a:srgbClr val="2E75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bg1"/>
                  </a:solidFill>
                  <a:effectLst>
                    <a:outerShdw blurRad="38100" dist="19050" dir="2700000" algn="tl" rotWithShape="0">
                      <a:schemeClr val="dk1">
                        <a:alpha val="40000"/>
                      </a:schemeClr>
                    </a:outerShdw>
                  </a:effectLst>
                </a:rPr>
                <a:t>Smaller problem</a:t>
              </a:r>
            </a:p>
          </p:txBody>
        </p:sp>
        <p:sp>
          <p:nvSpPr>
            <p:cNvPr id="7" name="Oval 6"/>
            <p:cNvSpPr/>
            <p:nvPr/>
          </p:nvSpPr>
          <p:spPr>
            <a:xfrm>
              <a:off x="374070" y="5832763"/>
              <a:ext cx="1801093"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Yet smaller problem</a:t>
              </a:r>
            </a:p>
          </p:txBody>
        </p:sp>
        <p:sp>
          <p:nvSpPr>
            <p:cNvPr id="8" name="Oval 7"/>
            <p:cNvSpPr/>
            <p:nvPr/>
          </p:nvSpPr>
          <p:spPr>
            <a:xfrm>
              <a:off x="2272144" y="5832763"/>
              <a:ext cx="1801093"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Yet smaller problem</a:t>
              </a:r>
            </a:p>
          </p:txBody>
        </p:sp>
        <p:sp>
          <p:nvSpPr>
            <p:cNvPr id="9" name="Oval 8"/>
            <p:cNvSpPr/>
            <p:nvPr/>
          </p:nvSpPr>
          <p:spPr>
            <a:xfrm>
              <a:off x="5056908" y="5832763"/>
              <a:ext cx="1801093"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Yet smaller problem</a:t>
              </a:r>
            </a:p>
          </p:txBody>
        </p:sp>
        <p:sp>
          <p:nvSpPr>
            <p:cNvPr id="10" name="Oval 9"/>
            <p:cNvSpPr/>
            <p:nvPr/>
          </p:nvSpPr>
          <p:spPr>
            <a:xfrm>
              <a:off x="6965216" y="5832763"/>
              <a:ext cx="1801093" cy="651167"/>
            </a:xfrm>
            <a:prstGeom prst="ellipse">
              <a:avLst/>
            </a:prstGeom>
            <a:solidFill>
              <a:srgbClr val="555B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bg1"/>
                  </a:solidFill>
                  <a:effectLst>
                    <a:outerShdw blurRad="38100" dist="19050" dir="2700000" algn="tl" rotWithShape="0">
                      <a:schemeClr val="dk1">
                        <a:alpha val="40000"/>
                      </a:schemeClr>
                    </a:outerShdw>
                  </a:effectLst>
                </a:rPr>
                <a:t>Yet smaller problem</a:t>
              </a:r>
            </a:p>
          </p:txBody>
        </p:sp>
        <p:sp>
          <p:nvSpPr>
            <p:cNvPr id="11" name="TextBox 10"/>
            <p:cNvSpPr txBox="1"/>
            <p:nvPr/>
          </p:nvSpPr>
          <p:spPr>
            <a:xfrm>
              <a:off x="2728187" y="5181597"/>
              <a:ext cx="1001439" cy="381407"/>
            </a:xfrm>
            <a:prstGeom prst="rect">
              <a:avLst/>
            </a:prstGeom>
            <a:noFill/>
          </p:spPr>
          <p:txBody>
            <a:bodyPr wrap="none" rtlCol="0">
              <a:spAutoFit/>
            </a:bodyPr>
            <a:lstStyle/>
            <a:p>
              <a:r>
                <a:rPr lang="en-US" dirty="0" err="1">
                  <a:solidFill>
                    <a:srgbClr val="FF0000"/>
                  </a:solidFill>
                </a:rPr>
                <a:t>Recurse</a:t>
              </a:r>
              <a:r>
                <a:rPr lang="en-US" dirty="0">
                  <a:solidFill>
                    <a:srgbClr val="FF0000"/>
                  </a:solidFill>
                </a:rPr>
                <a:t>!</a:t>
              </a:r>
            </a:p>
          </p:txBody>
        </p:sp>
        <p:cxnSp>
          <p:nvCxnSpPr>
            <p:cNvPr id="12" name="Straight Connector 11"/>
            <p:cNvCxnSpPr>
              <a:stCxn id="4" idx="4"/>
              <a:endCxn id="5" idx="0"/>
            </p:cNvCxnSpPr>
            <p:nvPr/>
          </p:nvCxnSpPr>
          <p:spPr>
            <a:xfrm>
              <a:off x="4555779" y="3780974"/>
              <a:ext cx="2533331" cy="42565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4" idx="4"/>
              <a:endCxn id="6" idx="0"/>
            </p:cNvCxnSpPr>
            <p:nvPr/>
          </p:nvCxnSpPr>
          <p:spPr>
            <a:xfrm flipH="1">
              <a:off x="2079487" y="3780974"/>
              <a:ext cx="2476293" cy="440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6" idx="4"/>
              <a:endCxn id="7" idx="0"/>
            </p:cNvCxnSpPr>
            <p:nvPr/>
          </p:nvCxnSpPr>
          <p:spPr>
            <a:xfrm flipH="1">
              <a:off x="1274617" y="5130869"/>
              <a:ext cx="804870" cy="7018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5" idx="4"/>
              <a:endCxn id="9" idx="0"/>
            </p:cNvCxnSpPr>
            <p:nvPr/>
          </p:nvCxnSpPr>
          <p:spPr>
            <a:xfrm flipH="1">
              <a:off x="5957455" y="5115863"/>
              <a:ext cx="1131656" cy="7169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5" idx="4"/>
              <a:endCxn id="10" idx="0"/>
            </p:cNvCxnSpPr>
            <p:nvPr/>
          </p:nvCxnSpPr>
          <p:spPr>
            <a:xfrm>
              <a:off x="7089111" y="5115863"/>
              <a:ext cx="776652" cy="71690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6" idx="4"/>
              <a:endCxn id="8" idx="0"/>
            </p:cNvCxnSpPr>
            <p:nvPr/>
          </p:nvCxnSpPr>
          <p:spPr>
            <a:xfrm>
              <a:off x="2079487" y="5130869"/>
              <a:ext cx="1093204" cy="7018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5" name="TextBox 144"/>
          <p:cNvSpPr txBox="1"/>
          <p:nvPr/>
        </p:nvSpPr>
        <p:spPr>
          <a:xfrm>
            <a:off x="469220" y="2903403"/>
            <a:ext cx="1668513" cy="830997"/>
          </a:xfrm>
          <a:prstGeom prst="rect">
            <a:avLst/>
          </a:prstGeom>
          <a:noFill/>
        </p:spPr>
        <p:txBody>
          <a:bodyPr wrap="square" rtlCol="0">
            <a:spAutoFit/>
          </a:bodyPr>
          <a:lstStyle/>
          <a:p>
            <a:r>
              <a:rPr lang="en-US" sz="2400" dirty="0">
                <a:solidFill>
                  <a:schemeClr val="accent4"/>
                </a:solidFill>
              </a:rPr>
              <a:t>Divide and Conquer:</a:t>
            </a:r>
          </a:p>
        </p:txBody>
      </p:sp>
      <p:sp>
        <p:nvSpPr>
          <p:cNvPr id="146" name="TextBox 145"/>
          <p:cNvSpPr txBox="1"/>
          <p:nvPr/>
        </p:nvSpPr>
        <p:spPr>
          <a:xfrm>
            <a:off x="7602387" y="5222826"/>
            <a:ext cx="997581" cy="369332"/>
          </a:xfrm>
          <a:prstGeom prst="rect">
            <a:avLst/>
          </a:prstGeom>
          <a:noFill/>
        </p:spPr>
        <p:txBody>
          <a:bodyPr wrap="none" rtlCol="0">
            <a:spAutoFit/>
          </a:bodyPr>
          <a:lstStyle/>
          <a:p>
            <a:r>
              <a:rPr lang="en-US" dirty="0" err="1">
                <a:solidFill>
                  <a:srgbClr val="FF0000"/>
                </a:solidFill>
              </a:rPr>
              <a:t>Recurse</a:t>
            </a:r>
            <a:r>
              <a:rPr lang="en-US" dirty="0">
                <a:solidFill>
                  <a:srgbClr val="FF0000"/>
                </a:solidFill>
              </a:rPr>
              <a:t>!</a:t>
            </a:r>
          </a:p>
        </p:txBody>
      </p:sp>
    </p:spTree>
    <p:extLst>
      <p:ext uri="{BB962C8B-B14F-4D97-AF65-F5344CB8AC3E}">
        <p14:creationId xmlns:p14="http://schemas.microsoft.com/office/powerpoint/2010/main" val="696067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5" grpId="0"/>
      <p:bldP spid="14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1641278" y="5011943"/>
            <a:ext cx="5766649" cy="705201"/>
            <a:chOff x="1573619" y="3296093"/>
            <a:chExt cx="5766649" cy="705201"/>
          </a:xfrm>
          <a:solidFill>
            <a:schemeClr val="accent6">
              <a:lumMod val="40000"/>
              <a:lumOff val="60000"/>
            </a:schemeClr>
          </a:solidFill>
        </p:grpSpPr>
        <p:sp>
          <p:nvSpPr>
            <p:cNvPr id="30" name="Rectangle 29"/>
            <p:cNvSpPr/>
            <p:nvPr/>
          </p:nvSpPr>
          <p:spPr>
            <a:xfrm>
              <a:off x="1573619"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1" name="Rectangle 30"/>
            <p:cNvSpPr/>
            <p:nvPr/>
          </p:nvSpPr>
          <p:spPr>
            <a:xfrm>
              <a:off x="2303538"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2" name="Rectangle 31"/>
            <p:cNvSpPr/>
            <p:nvPr/>
          </p:nvSpPr>
          <p:spPr>
            <a:xfrm>
              <a:off x="3012192"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3" name="Rectangle 32"/>
            <p:cNvSpPr/>
            <p:nvPr/>
          </p:nvSpPr>
          <p:spPr>
            <a:xfrm>
              <a:off x="3738658"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4" name="Rectangle 33"/>
            <p:cNvSpPr/>
            <p:nvPr/>
          </p:nvSpPr>
          <p:spPr>
            <a:xfrm>
              <a:off x="4470028"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5" name="Rectangle 34"/>
            <p:cNvSpPr/>
            <p:nvPr/>
          </p:nvSpPr>
          <p:spPr>
            <a:xfrm>
              <a:off x="5178682"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6" name="Rectangle 35"/>
            <p:cNvSpPr/>
            <p:nvPr/>
          </p:nvSpPr>
          <p:spPr>
            <a:xfrm>
              <a:off x="5908601"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7" name="Rectangle 36"/>
            <p:cNvSpPr/>
            <p:nvPr/>
          </p:nvSpPr>
          <p:spPr>
            <a:xfrm>
              <a:off x="6635067"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grpSp>
      <p:sp>
        <p:nvSpPr>
          <p:cNvPr id="39" name="Rectangle 38"/>
          <p:cNvSpPr/>
          <p:nvPr/>
        </p:nvSpPr>
        <p:spPr>
          <a:xfrm>
            <a:off x="1641641"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p>
        </p:txBody>
      </p:sp>
      <p:sp>
        <p:nvSpPr>
          <p:cNvPr id="2" name="Title 1"/>
          <p:cNvSpPr>
            <a:spLocks noGrp="1"/>
          </p:cNvSpPr>
          <p:nvPr>
            <p:ph type="title"/>
          </p:nvPr>
        </p:nvSpPr>
        <p:spPr>
          <a:xfrm>
            <a:off x="215567" y="223878"/>
            <a:ext cx="7886700" cy="735364"/>
          </a:xfrm>
        </p:spPr>
        <p:txBody>
          <a:bodyPr/>
          <a:lstStyle/>
          <a:p>
            <a:r>
              <a:rPr lang="en-US" dirty="0" err="1"/>
              <a:t>MergeSort</a:t>
            </a:r>
            <a:endParaRPr lang="en-US" dirty="0"/>
          </a:p>
        </p:txBody>
      </p:sp>
      <p:grpSp>
        <p:nvGrpSpPr>
          <p:cNvPr id="4" name="Group 3"/>
          <p:cNvGrpSpPr/>
          <p:nvPr/>
        </p:nvGrpSpPr>
        <p:grpSpPr>
          <a:xfrm>
            <a:off x="1688675" y="1201943"/>
            <a:ext cx="5766649" cy="705201"/>
            <a:chOff x="1573619" y="3296093"/>
            <a:chExt cx="5766649" cy="705201"/>
          </a:xfrm>
        </p:grpSpPr>
        <p:sp>
          <p:nvSpPr>
            <p:cNvPr id="5" name="Rectangle 4"/>
            <p:cNvSpPr/>
            <p:nvPr/>
          </p:nvSpPr>
          <p:spPr>
            <a:xfrm>
              <a:off x="1573619"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6" name="Rectangle 5"/>
            <p:cNvSpPr/>
            <p:nvPr/>
          </p:nvSpPr>
          <p:spPr>
            <a:xfrm>
              <a:off x="230353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7" name="Rectangle 6"/>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8" name="Rectangle 7"/>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9" name="Rectangle 8"/>
            <p:cNvSpPr/>
            <p:nvPr/>
          </p:nvSpPr>
          <p:spPr>
            <a:xfrm>
              <a:off x="447002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10" name="Rectangle 9"/>
            <p:cNvSpPr/>
            <p:nvPr/>
          </p:nvSpPr>
          <p:spPr>
            <a:xfrm>
              <a:off x="517868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11" name="Rectangle 10"/>
            <p:cNvSpPr/>
            <p:nvPr/>
          </p:nvSpPr>
          <p:spPr>
            <a:xfrm>
              <a:off x="590860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12" name="Rectangle 11"/>
            <p:cNvSpPr/>
            <p:nvPr/>
          </p:nvSpPr>
          <p:spPr>
            <a:xfrm>
              <a:off x="6635067"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grpSp>
      <p:sp>
        <p:nvSpPr>
          <p:cNvPr id="13" name="Rectangle 12"/>
          <p:cNvSpPr/>
          <p:nvPr/>
        </p:nvSpPr>
        <p:spPr>
          <a:xfrm>
            <a:off x="545675" y="249734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14" name="Rectangle 13"/>
          <p:cNvSpPr/>
          <p:nvPr/>
        </p:nvSpPr>
        <p:spPr>
          <a:xfrm>
            <a:off x="1275594" y="249734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5" name="Rectangle 14"/>
          <p:cNvSpPr/>
          <p:nvPr/>
        </p:nvSpPr>
        <p:spPr>
          <a:xfrm>
            <a:off x="1984248" y="249734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16" name="Rectangle 15"/>
          <p:cNvSpPr/>
          <p:nvPr/>
        </p:nvSpPr>
        <p:spPr>
          <a:xfrm>
            <a:off x="2710714" y="249734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17" name="Rectangle 16"/>
          <p:cNvSpPr/>
          <p:nvPr/>
        </p:nvSpPr>
        <p:spPr>
          <a:xfrm>
            <a:off x="5397884" y="247194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18" name="Rectangle 17"/>
          <p:cNvSpPr/>
          <p:nvPr/>
        </p:nvSpPr>
        <p:spPr>
          <a:xfrm>
            <a:off x="6106538" y="247194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19" name="Rectangle 18"/>
          <p:cNvSpPr/>
          <p:nvPr/>
        </p:nvSpPr>
        <p:spPr>
          <a:xfrm>
            <a:off x="6836457" y="247194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20" name="Rectangle 19"/>
          <p:cNvSpPr/>
          <p:nvPr/>
        </p:nvSpPr>
        <p:spPr>
          <a:xfrm>
            <a:off x="7562923" y="247194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sp>
        <p:nvSpPr>
          <p:cNvPr id="21" name="Rectangle 20"/>
          <p:cNvSpPr/>
          <p:nvPr/>
        </p:nvSpPr>
        <p:spPr>
          <a:xfrm>
            <a:off x="545675" y="35387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22" name="Rectangle 21"/>
          <p:cNvSpPr/>
          <p:nvPr/>
        </p:nvSpPr>
        <p:spPr>
          <a:xfrm>
            <a:off x="1275594" y="35387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23" name="Rectangle 22"/>
          <p:cNvSpPr/>
          <p:nvPr/>
        </p:nvSpPr>
        <p:spPr>
          <a:xfrm>
            <a:off x="1984248" y="35387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24" name="Rectangle 23"/>
          <p:cNvSpPr/>
          <p:nvPr/>
        </p:nvSpPr>
        <p:spPr>
          <a:xfrm>
            <a:off x="2710714" y="35387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25" name="Rectangle 24"/>
          <p:cNvSpPr/>
          <p:nvPr/>
        </p:nvSpPr>
        <p:spPr>
          <a:xfrm>
            <a:off x="5372484" y="35133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26" name="Rectangle 25"/>
          <p:cNvSpPr/>
          <p:nvPr/>
        </p:nvSpPr>
        <p:spPr>
          <a:xfrm>
            <a:off x="6081138" y="35133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27" name="Rectangle 26"/>
          <p:cNvSpPr/>
          <p:nvPr/>
        </p:nvSpPr>
        <p:spPr>
          <a:xfrm>
            <a:off x="6811057" y="35133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28" name="Rectangle 27"/>
          <p:cNvSpPr/>
          <p:nvPr/>
        </p:nvSpPr>
        <p:spPr>
          <a:xfrm>
            <a:off x="7537523" y="35133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sp>
        <p:nvSpPr>
          <p:cNvPr id="40" name="Rectangle 39"/>
          <p:cNvSpPr/>
          <p:nvPr/>
        </p:nvSpPr>
        <p:spPr>
          <a:xfrm>
            <a:off x="2371197"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2</a:t>
            </a:r>
            <a:endParaRPr lang="en-US" sz="3200" dirty="0">
              <a:solidFill>
                <a:schemeClr val="tx1"/>
              </a:solidFill>
            </a:endParaRPr>
          </a:p>
        </p:txBody>
      </p:sp>
      <p:sp>
        <p:nvSpPr>
          <p:cNvPr id="41" name="Rectangle 40"/>
          <p:cNvSpPr/>
          <p:nvPr/>
        </p:nvSpPr>
        <p:spPr>
          <a:xfrm>
            <a:off x="3079851"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p>
        </p:txBody>
      </p:sp>
      <p:sp>
        <p:nvSpPr>
          <p:cNvPr id="42" name="Rectangle 41"/>
          <p:cNvSpPr/>
          <p:nvPr/>
        </p:nvSpPr>
        <p:spPr>
          <a:xfrm>
            <a:off x="3806317"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p>
        </p:txBody>
      </p:sp>
      <p:sp>
        <p:nvSpPr>
          <p:cNvPr id="43" name="Rectangle 42"/>
          <p:cNvSpPr/>
          <p:nvPr/>
        </p:nvSpPr>
        <p:spPr>
          <a:xfrm>
            <a:off x="4537687"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p>
        </p:txBody>
      </p:sp>
      <p:sp>
        <p:nvSpPr>
          <p:cNvPr id="44" name="Rectangle 43"/>
          <p:cNvSpPr/>
          <p:nvPr/>
        </p:nvSpPr>
        <p:spPr>
          <a:xfrm>
            <a:off x="5246341"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p>
        </p:txBody>
      </p:sp>
      <p:sp>
        <p:nvSpPr>
          <p:cNvPr id="45" name="Rectangle 44"/>
          <p:cNvSpPr/>
          <p:nvPr/>
        </p:nvSpPr>
        <p:spPr>
          <a:xfrm>
            <a:off x="5976260"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p>
        </p:txBody>
      </p:sp>
      <p:sp>
        <p:nvSpPr>
          <p:cNvPr id="46" name="Rectangle 45"/>
          <p:cNvSpPr/>
          <p:nvPr/>
        </p:nvSpPr>
        <p:spPr>
          <a:xfrm>
            <a:off x="6702726"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p>
        </p:txBody>
      </p:sp>
      <p:sp>
        <p:nvSpPr>
          <p:cNvPr id="47" name="Triangle 46"/>
          <p:cNvSpPr/>
          <p:nvPr/>
        </p:nvSpPr>
        <p:spPr>
          <a:xfrm>
            <a:off x="755650" y="4286454"/>
            <a:ext cx="269625" cy="279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riangle 47"/>
          <p:cNvSpPr/>
          <p:nvPr/>
        </p:nvSpPr>
        <p:spPr>
          <a:xfrm>
            <a:off x="5632450" y="4286454"/>
            <a:ext cx="269625" cy="279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7362643" y="3144011"/>
            <a:ext cx="1760162" cy="369332"/>
          </a:xfrm>
          <a:prstGeom prst="rect">
            <a:avLst/>
          </a:prstGeom>
          <a:noFill/>
        </p:spPr>
        <p:txBody>
          <a:bodyPr wrap="none" rtlCol="0">
            <a:spAutoFit/>
          </a:bodyPr>
          <a:lstStyle/>
          <a:p>
            <a:r>
              <a:rPr lang="en-US" dirty="0">
                <a:solidFill>
                  <a:schemeClr val="accent1"/>
                </a:solidFill>
              </a:rPr>
              <a:t>Recursive magic!</a:t>
            </a:r>
          </a:p>
        </p:txBody>
      </p:sp>
      <p:sp>
        <p:nvSpPr>
          <p:cNvPr id="50" name="TextBox 49"/>
          <p:cNvSpPr txBox="1"/>
          <p:nvPr/>
        </p:nvSpPr>
        <p:spPr>
          <a:xfrm>
            <a:off x="-27732" y="3194268"/>
            <a:ext cx="1760162" cy="369332"/>
          </a:xfrm>
          <a:prstGeom prst="rect">
            <a:avLst/>
          </a:prstGeom>
          <a:noFill/>
        </p:spPr>
        <p:txBody>
          <a:bodyPr wrap="none" rtlCol="0">
            <a:spAutoFit/>
          </a:bodyPr>
          <a:lstStyle/>
          <a:p>
            <a:r>
              <a:rPr lang="en-US" dirty="0">
                <a:solidFill>
                  <a:schemeClr val="accent1"/>
                </a:solidFill>
              </a:rPr>
              <a:t>Recursive magic!</a:t>
            </a:r>
          </a:p>
        </p:txBody>
      </p:sp>
      <p:sp>
        <p:nvSpPr>
          <p:cNvPr id="3" name="TextBox 2"/>
          <p:cNvSpPr txBox="1"/>
          <p:nvPr/>
        </p:nvSpPr>
        <p:spPr>
          <a:xfrm>
            <a:off x="5442" y="6211669"/>
            <a:ext cx="4153475" cy="646331"/>
          </a:xfrm>
          <a:prstGeom prst="rect">
            <a:avLst/>
          </a:prstGeom>
          <a:noFill/>
        </p:spPr>
        <p:txBody>
          <a:bodyPr wrap="square" rtlCol="0">
            <a:spAutoFit/>
          </a:bodyPr>
          <a:lstStyle/>
          <a:p>
            <a:r>
              <a:rPr lang="en-US" dirty="0"/>
              <a:t>Code for the </a:t>
            </a:r>
            <a:r>
              <a:rPr lang="en-US" dirty="0">
                <a:solidFill>
                  <a:schemeClr val="accent5"/>
                </a:solidFill>
              </a:rPr>
              <a:t>MERGE</a:t>
            </a:r>
            <a:r>
              <a:rPr lang="en-US" dirty="0"/>
              <a:t> step is given in the Lecture2 </a:t>
            </a:r>
            <a:r>
              <a:rPr lang="en-US" dirty="0" err="1"/>
              <a:t>IPython</a:t>
            </a:r>
            <a:r>
              <a:rPr lang="en-US" dirty="0"/>
              <a:t> notebook, or CRLS</a:t>
            </a:r>
          </a:p>
        </p:txBody>
      </p:sp>
      <p:sp>
        <p:nvSpPr>
          <p:cNvPr id="38" name="TextBox 37"/>
          <p:cNvSpPr txBox="1"/>
          <p:nvPr/>
        </p:nvSpPr>
        <p:spPr>
          <a:xfrm>
            <a:off x="158666" y="5133962"/>
            <a:ext cx="1387366" cy="461665"/>
          </a:xfrm>
          <a:prstGeom prst="rect">
            <a:avLst/>
          </a:prstGeom>
          <a:noFill/>
        </p:spPr>
        <p:txBody>
          <a:bodyPr wrap="square" rtlCol="0">
            <a:spAutoFit/>
          </a:bodyPr>
          <a:lstStyle/>
          <a:p>
            <a:r>
              <a:rPr lang="en-US" sz="2400" dirty="0">
                <a:solidFill>
                  <a:schemeClr val="accent5"/>
                </a:solidFill>
              </a:rPr>
              <a:t>MERGE!</a:t>
            </a:r>
            <a:endParaRPr lang="en-US" dirty="0">
              <a:solidFill>
                <a:schemeClr val="accent5"/>
              </a:solidFill>
            </a:endParaRPr>
          </a:p>
        </p:txBody>
      </p:sp>
      <p:sp>
        <p:nvSpPr>
          <p:cNvPr id="51" name="TextBox 50"/>
          <p:cNvSpPr txBox="1"/>
          <p:nvPr/>
        </p:nvSpPr>
        <p:spPr>
          <a:xfrm>
            <a:off x="7780635" y="4776574"/>
            <a:ext cx="1363365" cy="923330"/>
          </a:xfrm>
          <a:prstGeom prst="rect">
            <a:avLst/>
          </a:prstGeom>
          <a:noFill/>
        </p:spPr>
        <p:txBody>
          <a:bodyPr wrap="square" rtlCol="0">
            <a:spAutoFit/>
          </a:bodyPr>
          <a:lstStyle/>
          <a:p>
            <a:pPr algn="r"/>
            <a:r>
              <a:rPr lang="en-US" dirty="0">
                <a:solidFill>
                  <a:srgbClr val="7030A0"/>
                </a:solidFill>
              </a:rPr>
              <a:t>How would you do this in-place?</a:t>
            </a:r>
          </a:p>
        </p:txBody>
      </p:sp>
      <p:pic>
        <p:nvPicPr>
          <p:cNvPr id="52" name="Picture 51"/>
          <p:cNvPicPr>
            <a:picLocks noChangeAspect="1"/>
          </p:cNvPicPr>
          <p:nvPr/>
        </p:nvPicPr>
        <p:blipFill>
          <a:blip r:embed="rId2"/>
          <a:stretch>
            <a:fillRect/>
          </a:stretch>
        </p:blipFill>
        <p:spPr>
          <a:xfrm>
            <a:off x="8083147" y="5669313"/>
            <a:ext cx="864405" cy="1250604"/>
          </a:xfrm>
          <a:prstGeom prst="rect">
            <a:avLst/>
          </a:prstGeom>
        </p:spPr>
      </p:pic>
      <p:sp>
        <p:nvSpPr>
          <p:cNvPr id="53" name="TextBox 52"/>
          <p:cNvSpPr txBox="1"/>
          <p:nvPr/>
        </p:nvSpPr>
        <p:spPr>
          <a:xfrm>
            <a:off x="5372484" y="6433476"/>
            <a:ext cx="3463739" cy="369332"/>
          </a:xfrm>
          <a:prstGeom prst="rect">
            <a:avLst/>
          </a:prstGeom>
          <a:noFill/>
        </p:spPr>
        <p:txBody>
          <a:bodyPr wrap="square" rtlCol="0">
            <a:spAutoFit/>
          </a:bodyPr>
          <a:lstStyle/>
          <a:p>
            <a:r>
              <a:rPr lang="en-US" dirty="0">
                <a:solidFill>
                  <a:srgbClr val="7030A0"/>
                </a:solidFill>
              </a:rPr>
              <a:t>Ollie the over-achieving Ostrich</a:t>
            </a:r>
          </a:p>
        </p:txBody>
      </p:sp>
    </p:spTree>
    <p:extLst>
      <p:ext uri="{BB962C8B-B14F-4D97-AF65-F5344CB8AC3E}">
        <p14:creationId xmlns:p14="http://schemas.microsoft.com/office/powerpoint/2010/main" val="1833001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p:cTn id="25" dur="500" fill="hold"/>
                                        <p:tgtEl>
                                          <p:spTgt spid="21"/>
                                        </p:tgtEl>
                                        <p:attrNameLst>
                                          <p:attrName>ppt_w</p:attrName>
                                        </p:attrNameLst>
                                      </p:cBhvr>
                                      <p:tavLst>
                                        <p:tav tm="0">
                                          <p:val>
                                            <p:fltVal val="0"/>
                                          </p:val>
                                        </p:tav>
                                        <p:tav tm="100000">
                                          <p:val>
                                            <p:strVal val="#ppt_w"/>
                                          </p:val>
                                        </p:tav>
                                      </p:tavLst>
                                    </p:anim>
                                    <p:anim calcmode="lin" valueType="num">
                                      <p:cBhvr>
                                        <p:cTn id="26" dur="500" fill="hold"/>
                                        <p:tgtEl>
                                          <p:spTgt spid="21"/>
                                        </p:tgtEl>
                                        <p:attrNameLst>
                                          <p:attrName>ppt_h</p:attrName>
                                        </p:attrNameLst>
                                      </p:cBhvr>
                                      <p:tavLst>
                                        <p:tav tm="0">
                                          <p:val>
                                            <p:fltVal val="0"/>
                                          </p:val>
                                        </p:tav>
                                        <p:tav tm="100000">
                                          <p:val>
                                            <p:strVal val="#ppt_h"/>
                                          </p:val>
                                        </p:tav>
                                      </p:tavLst>
                                    </p:anim>
                                    <p:animEffect transition="in" filter="fade">
                                      <p:cBhvr>
                                        <p:cTn id="27" dur="500"/>
                                        <p:tgtEl>
                                          <p:spTgt spid="21"/>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p:cTn id="30" dur="500" fill="hold"/>
                                        <p:tgtEl>
                                          <p:spTgt spid="22"/>
                                        </p:tgtEl>
                                        <p:attrNameLst>
                                          <p:attrName>ppt_w</p:attrName>
                                        </p:attrNameLst>
                                      </p:cBhvr>
                                      <p:tavLst>
                                        <p:tav tm="0">
                                          <p:val>
                                            <p:fltVal val="0"/>
                                          </p:val>
                                        </p:tav>
                                        <p:tav tm="100000">
                                          <p:val>
                                            <p:strVal val="#ppt_w"/>
                                          </p:val>
                                        </p:tav>
                                      </p:tavLst>
                                    </p:anim>
                                    <p:anim calcmode="lin" valueType="num">
                                      <p:cBhvr>
                                        <p:cTn id="31" dur="500" fill="hold"/>
                                        <p:tgtEl>
                                          <p:spTgt spid="22"/>
                                        </p:tgtEl>
                                        <p:attrNameLst>
                                          <p:attrName>ppt_h</p:attrName>
                                        </p:attrNameLst>
                                      </p:cBhvr>
                                      <p:tavLst>
                                        <p:tav tm="0">
                                          <p:val>
                                            <p:fltVal val="0"/>
                                          </p:val>
                                        </p:tav>
                                        <p:tav tm="100000">
                                          <p:val>
                                            <p:strVal val="#ppt_h"/>
                                          </p:val>
                                        </p:tav>
                                      </p:tavLst>
                                    </p:anim>
                                    <p:animEffect transition="in" filter="fade">
                                      <p:cBhvr>
                                        <p:cTn id="32" dur="500"/>
                                        <p:tgtEl>
                                          <p:spTgt spid="22"/>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p:cTn id="35" dur="500" fill="hold"/>
                                        <p:tgtEl>
                                          <p:spTgt spid="23"/>
                                        </p:tgtEl>
                                        <p:attrNameLst>
                                          <p:attrName>ppt_w</p:attrName>
                                        </p:attrNameLst>
                                      </p:cBhvr>
                                      <p:tavLst>
                                        <p:tav tm="0">
                                          <p:val>
                                            <p:fltVal val="0"/>
                                          </p:val>
                                        </p:tav>
                                        <p:tav tm="100000">
                                          <p:val>
                                            <p:strVal val="#ppt_w"/>
                                          </p:val>
                                        </p:tav>
                                      </p:tavLst>
                                    </p:anim>
                                    <p:anim calcmode="lin" valueType="num">
                                      <p:cBhvr>
                                        <p:cTn id="36" dur="500" fill="hold"/>
                                        <p:tgtEl>
                                          <p:spTgt spid="23"/>
                                        </p:tgtEl>
                                        <p:attrNameLst>
                                          <p:attrName>ppt_h</p:attrName>
                                        </p:attrNameLst>
                                      </p:cBhvr>
                                      <p:tavLst>
                                        <p:tav tm="0">
                                          <p:val>
                                            <p:fltVal val="0"/>
                                          </p:val>
                                        </p:tav>
                                        <p:tav tm="100000">
                                          <p:val>
                                            <p:strVal val="#ppt_h"/>
                                          </p:val>
                                        </p:tav>
                                      </p:tavLst>
                                    </p:anim>
                                    <p:animEffect transition="in" filter="fade">
                                      <p:cBhvr>
                                        <p:cTn id="37" dur="500"/>
                                        <p:tgtEl>
                                          <p:spTgt spid="23"/>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 calcmode="lin" valueType="num">
                                      <p:cBhvr>
                                        <p:cTn id="40" dur="500" fill="hold"/>
                                        <p:tgtEl>
                                          <p:spTgt spid="24"/>
                                        </p:tgtEl>
                                        <p:attrNameLst>
                                          <p:attrName>ppt_w</p:attrName>
                                        </p:attrNameLst>
                                      </p:cBhvr>
                                      <p:tavLst>
                                        <p:tav tm="0">
                                          <p:val>
                                            <p:fltVal val="0"/>
                                          </p:val>
                                        </p:tav>
                                        <p:tav tm="100000">
                                          <p:val>
                                            <p:strVal val="#ppt_w"/>
                                          </p:val>
                                        </p:tav>
                                      </p:tavLst>
                                    </p:anim>
                                    <p:anim calcmode="lin" valueType="num">
                                      <p:cBhvr>
                                        <p:cTn id="41" dur="500" fill="hold"/>
                                        <p:tgtEl>
                                          <p:spTgt spid="24"/>
                                        </p:tgtEl>
                                        <p:attrNameLst>
                                          <p:attrName>ppt_h</p:attrName>
                                        </p:attrNameLst>
                                      </p:cBhvr>
                                      <p:tavLst>
                                        <p:tav tm="0">
                                          <p:val>
                                            <p:fltVal val="0"/>
                                          </p:val>
                                        </p:tav>
                                        <p:tav tm="100000">
                                          <p:val>
                                            <p:strVal val="#ppt_h"/>
                                          </p:val>
                                        </p:tav>
                                      </p:tavLst>
                                    </p:anim>
                                    <p:animEffect transition="in" filter="fade">
                                      <p:cBhvr>
                                        <p:cTn id="42" dur="500"/>
                                        <p:tgtEl>
                                          <p:spTgt spid="24"/>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 calcmode="lin" valueType="num">
                                      <p:cBhvr>
                                        <p:cTn id="45" dur="500" fill="hold"/>
                                        <p:tgtEl>
                                          <p:spTgt spid="25"/>
                                        </p:tgtEl>
                                        <p:attrNameLst>
                                          <p:attrName>ppt_w</p:attrName>
                                        </p:attrNameLst>
                                      </p:cBhvr>
                                      <p:tavLst>
                                        <p:tav tm="0">
                                          <p:val>
                                            <p:fltVal val="0"/>
                                          </p:val>
                                        </p:tav>
                                        <p:tav tm="100000">
                                          <p:val>
                                            <p:strVal val="#ppt_w"/>
                                          </p:val>
                                        </p:tav>
                                      </p:tavLst>
                                    </p:anim>
                                    <p:anim calcmode="lin" valueType="num">
                                      <p:cBhvr>
                                        <p:cTn id="46" dur="500" fill="hold"/>
                                        <p:tgtEl>
                                          <p:spTgt spid="25"/>
                                        </p:tgtEl>
                                        <p:attrNameLst>
                                          <p:attrName>ppt_h</p:attrName>
                                        </p:attrNameLst>
                                      </p:cBhvr>
                                      <p:tavLst>
                                        <p:tav tm="0">
                                          <p:val>
                                            <p:fltVal val="0"/>
                                          </p:val>
                                        </p:tav>
                                        <p:tav tm="100000">
                                          <p:val>
                                            <p:strVal val="#ppt_h"/>
                                          </p:val>
                                        </p:tav>
                                      </p:tavLst>
                                    </p:anim>
                                    <p:animEffect transition="in" filter="fade">
                                      <p:cBhvr>
                                        <p:cTn id="47" dur="500"/>
                                        <p:tgtEl>
                                          <p:spTgt spid="25"/>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 calcmode="lin" valueType="num">
                                      <p:cBhvr>
                                        <p:cTn id="50" dur="500" fill="hold"/>
                                        <p:tgtEl>
                                          <p:spTgt spid="26"/>
                                        </p:tgtEl>
                                        <p:attrNameLst>
                                          <p:attrName>ppt_w</p:attrName>
                                        </p:attrNameLst>
                                      </p:cBhvr>
                                      <p:tavLst>
                                        <p:tav tm="0">
                                          <p:val>
                                            <p:fltVal val="0"/>
                                          </p:val>
                                        </p:tav>
                                        <p:tav tm="100000">
                                          <p:val>
                                            <p:strVal val="#ppt_w"/>
                                          </p:val>
                                        </p:tav>
                                      </p:tavLst>
                                    </p:anim>
                                    <p:anim calcmode="lin" valueType="num">
                                      <p:cBhvr>
                                        <p:cTn id="51" dur="500" fill="hold"/>
                                        <p:tgtEl>
                                          <p:spTgt spid="26"/>
                                        </p:tgtEl>
                                        <p:attrNameLst>
                                          <p:attrName>ppt_h</p:attrName>
                                        </p:attrNameLst>
                                      </p:cBhvr>
                                      <p:tavLst>
                                        <p:tav tm="0">
                                          <p:val>
                                            <p:fltVal val="0"/>
                                          </p:val>
                                        </p:tav>
                                        <p:tav tm="100000">
                                          <p:val>
                                            <p:strVal val="#ppt_h"/>
                                          </p:val>
                                        </p:tav>
                                      </p:tavLst>
                                    </p:anim>
                                    <p:animEffect transition="in" filter="fade">
                                      <p:cBhvr>
                                        <p:cTn id="52" dur="500"/>
                                        <p:tgtEl>
                                          <p:spTgt spid="26"/>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 calcmode="lin" valueType="num">
                                      <p:cBhvr>
                                        <p:cTn id="55" dur="500" fill="hold"/>
                                        <p:tgtEl>
                                          <p:spTgt spid="27"/>
                                        </p:tgtEl>
                                        <p:attrNameLst>
                                          <p:attrName>ppt_w</p:attrName>
                                        </p:attrNameLst>
                                      </p:cBhvr>
                                      <p:tavLst>
                                        <p:tav tm="0">
                                          <p:val>
                                            <p:fltVal val="0"/>
                                          </p:val>
                                        </p:tav>
                                        <p:tav tm="100000">
                                          <p:val>
                                            <p:strVal val="#ppt_w"/>
                                          </p:val>
                                        </p:tav>
                                      </p:tavLst>
                                    </p:anim>
                                    <p:anim calcmode="lin" valueType="num">
                                      <p:cBhvr>
                                        <p:cTn id="56" dur="500" fill="hold"/>
                                        <p:tgtEl>
                                          <p:spTgt spid="27"/>
                                        </p:tgtEl>
                                        <p:attrNameLst>
                                          <p:attrName>ppt_h</p:attrName>
                                        </p:attrNameLst>
                                      </p:cBhvr>
                                      <p:tavLst>
                                        <p:tav tm="0">
                                          <p:val>
                                            <p:fltVal val="0"/>
                                          </p:val>
                                        </p:tav>
                                        <p:tav tm="100000">
                                          <p:val>
                                            <p:strVal val="#ppt_h"/>
                                          </p:val>
                                        </p:tav>
                                      </p:tavLst>
                                    </p:anim>
                                    <p:animEffect transition="in" filter="fade">
                                      <p:cBhvr>
                                        <p:cTn id="57" dur="500"/>
                                        <p:tgtEl>
                                          <p:spTgt spid="27"/>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anim calcmode="lin" valueType="num">
                                      <p:cBhvr>
                                        <p:cTn id="60" dur="500" fill="hold"/>
                                        <p:tgtEl>
                                          <p:spTgt spid="28"/>
                                        </p:tgtEl>
                                        <p:attrNameLst>
                                          <p:attrName>ppt_w</p:attrName>
                                        </p:attrNameLst>
                                      </p:cBhvr>
                                      <p:tavLst>
                                        <p:tav tm="0">
                                          <p:val>
                                            <p:fltVal val="0"/>
                                          </p:val>
                                        </p:tav>
                                        <p:tav tm="100000">
                                          <p:val>
                                            <p:strVal val="#ppt_w"/>
                                          </p:val>
                                        </p:tav>
                                      </p:tavLst>
                                    </p:anim>
                                    <p:anim calcmode="lin" valueType="num">
                                      <p:cBhvr>
                                        <p:cTn id="61" dur="500" fill="hold"/>
                                        <p:tgtEl>
                                          <p:spTgt spid="28"/>
                                        </p:tgtEl>
                                        <p:attrNameLst>
                                          <p:attrName>ppt_h</p:attrName>
                                        </p:attrNameLst>
                                      </p:cBhvr>
                                      <p:tavLst>
                                        <p:tav tm="0">
                                          <p:val>
                                            <p:fltVal val="0"/>
                                          </p:val>
                                        </p:tav>
                                        <p:tav tm="100000">
                                          <p:val>
                                            <p:strVal val="#ppt_h"/>
                                          </p:val>
                                        </p:tav>
                                      </p:tavLst>
                                    </p:anim>
                                    <p:animEffect transition="in" filter="fade">
                                      <p:cBhvr>
                                        <p:cTn id="62" dur="500"/>
                                        <p:tgtEl>
                                          <p:spTgt spid="28"/>
                                        </p:tgtEl>
                                      </p:cBhvr>
                                    </p:animEffect>
                                  </p:childTnLst>
                                </p:cTn>
                              </p:par>
                              <p:par>
                                <p:cTn id="63" presetID="1" presetClass="entr" presetSubtype="0"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35" presetClass="emph" presetSubtype="0" repeatCount="3000" fill="hold" grpId="4" nodeType="clickEffect">
                                  <p:stCondLst>
                                    <p:cond delay="0"/>
                                  </p:stCondLst>
                                  <p:childTnLst>
                                    <p:anim calcmode="discrete" valueType="str">
                                      <p:cBhvr>
                                        <p:cTn id="82" dur="500" fill="hold"/>
                                        <p:tgtEl>
                                          <p:spTgt spid="48"/>
                                        </p:tgtEl>
                                        <p:attrNameLst>
                                          <p:attrName>style.visibility</p:attrName>
                                        </p:attrNameLst>
                                      </p:cBhvr>
                                      <p:tavLst>
                                        <p:tav tm="0">
                                          <p:val>
                                            <p:strVal val="hidden"/>
                                          </p:val>
                                        </p:tav>
                                        <p:tav tm="50000">
                                          <p:val>
                                            <p:strVal val="visible"/>
                                          </p:val>
                                        </p:tav>
                                      </p:tavLst>
                                    </p:anim>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9">
                                            <p:bg/>
                                          </p:spTgt>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9">
                                            <p:txEl>
                                              <p:pRg st="0" end="0"/>
                                            </p:txEl>
                                          </p:spTgt>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42" presetClass="path" presetSubtype="0" accel="50000" decel="50000" fill="hold" grpId="1" nodeType="clickEffect">
                                  <p:stCondLst>
                                    <p:cond delay="0"/>
                                  </p:stCondLst>
                                  <p:childTnLst>
                                    <p:animMotion origin="layout" path="M 8.33333E-7 -3.7037E-7 L 0.07483 0.00301 " pathEditMode="relative" rAng="0" ptsTypes="AA">
                                      <p:cBhvr>
                                        <p:cTn id="94" dur="1000" fill="hold"/>
                                        <p:tgtEl>
                                          <p:spTgt spid="48"/>
                                        </p:tgtEl>
                                        <p:attrNameLst>
                                          <p:attrName>ppt_x</p:attrName>
                                          <p:attrName>ppt_y</p:attrName>
                                        </p:attrNameLst>
                                      </p:cBhvr>
                                      <p:rCtr x="3733" y="139"/>
                                    </p:animMotion>
                                  </p:childTnLst>
                                </p:cTn>
                              </p:par>
                            </p:childTnLst>
                          </p:cTn>
                        </p:par>
                      </p:childTnLst>
                    </p:cTn>
                  </p:par>
                  <p:par>
                    <p:cTn id="95" fill="hold">
                      <p:stCondLst>
                        <p:cond delay="indefinite"/>
                      </p:stCondLst>
                      <p:childTnLst>
                        <p:par>
                          <p:cTn id="96" fill="hold">
                            <p:stCondLst>
                              <p:cond delay="0"/>
                            </p:stCondLst>
                            <p:childTnLst>
                              <p:par>
                                <p:cTn id="97" presetID="35" presetClass="emph" presetSubtype="0" repeatCount="3000" fill="hold" grpId="5" nodeType="clickEffect">
                                  <p:stCondLst>
                                    <p:cond delay="0"/>
                                  </p:stCondLst>
                                  <p:childTnLst>
                                    <p:anim calcmode="discrete" valueType="str">
                                      <p:cBhvr>
                                        <p:cTn id="98" dur="500" fill="hold"/>
                                        <p:tgtEl>
                                          <p:spTgt spid="48"/>
                                        </p:tgtEl>
                                        <p:attrNameLst>
                                          <p:attrName>style.visibility</p:attrName>
                                        </p:attrNameLst>
                                      </p:cBhvr>
                                      <p:tavLst>
                                        <p:tav tm="0">
                                          <p:val>
                                            <p:strVal val="hidden"/>
                                          </p:val>
                                        </p:tav>
                                        <p:tav tm="50000">
                                          <p:val>
                                            <p:strVal val="visible"/>
                                          </p:val>
                                        </p:tav>
                                      </p:tavLst>
                                    </p:anim>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40"/>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42" presetClass="path" presetSubtype="0" accel="50000" decel="50000" fill="hold" grpId="2" nodeType="clickEffect">
                                  <p:stCondLst>
                                    <p:cond delay="0"/>
                                  </p:stCondLst>
                                  <p:childTnLst>
                                    <p:animMotion origin="layout" path="M 0.07483 0.00301 L 0.14705 0.00301 " pathEditMode="relative" rAng="0" ptsTypes="AA">
                                      <p:cBhvr>
                                        <p:cTn id="106" dur="1000" fill="hold"/>
                                        <p:tgtEl>
                                          <p:spTgt spid="48"/>
                                        </p:tgtEl>
                                        <p:attrNameLst>
                                          <p:attrName>ppt_x</p:attrName>
                                          <p:attrName>ppt_y</p:attrName>
                                        </p:attrNameLst>
                                      </p:cBhvr>
                                      <p:rCtr x="3611" y="0"/>
                                    </p:animMotion>
                                  </p:childTnLst>
                                </p:cTn>
                              </p:par>
                            </p:childTnLst>
                          </p:cTn>
                        </p:par>
                      </p:childTnLst>
                    </p:cTn>
                  </p:par>
                  <p:par>
                    <p:cTn id="107" fill="hold">
                      <p:stCondLst>
                        <p:cond delay="indefinite"/>
                      </p:stCondLst>
                      <p:childTnLst>
                        <p:par>
                          <p:cTn id="108" fill="hold">
                            <p:stCondLst>
                              <p:cond delay="0"/>
                            </p:stCondLst>
                            <p:childTnLst>
                              <p:par>
                                <p:cTn id="109" presetID="35" presetClass="emph" presetSubtype="0" repeatCount="3000" fill="hold" grpId="4" nodeType="clickEffect">
                                  <p:stCondLst>
                                    <p:cond delay="0"/>
                                  </p:stCondLst>
                                  <p:childTnLst>
                                    <p:anim calcmode="discrete" valueType="str">
                                      <p:cBhvr>
                                        <p:cTn id="110" dur="5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41"/>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42" presetClass="path" presetSubtype="0" accel="50000" decel="50000" fill="hold" grpId="1" nodeType="clickEffect">
                                  <p:stCondLst>
                                    <p:cond delay="0"/>
                                  </p:stCondLst>
                                  <p:childTnLst>
                                    <p:animMotion origin="layout" path="M 4.16667E-6 -3.7037E-7 L 0.08211 0.01042 " pathEditMode="relative" rAng="0" ptsTypes="AA">
                                      <p:cBhvr>
                                        <p:cTn id="118" dur="500" fill="hold"/>
                                        <p:tgtEl>
                                          <p:spTgt spid="47"/>
                                        </p:tgtEl>
                                        <p:attrNameLst>
                                          <p:attrName>ppt_x</p:attrName>
                                          <p:attrName>ppt_y</p:attrName>
                                        </p:attrNameLst>
                                      </p:cBhvr>
                                      <p:rCtr x="4097" y="509"/>
                                    </p:animMotion>
                                  </p:childTnLst>
                                </p:cTn>
                              </p:par>
                            </p:childTnLst>
                          </p:cTn>
                        </p:par>
                      </p:childTnLst>
                    </p:cTn>
                  </p:par>
                  <p:par>
                    <p:cTn id="119" fill="hold">
                      <p:stCondLst>
                        <p:cond delay="indefinite"/>
                      </p:stCondLst>
                      <p:childTnLst>
                        <p:par>
                          <p:cTn id="120" fill="hold">
                            <p:stCondLst>
                              <p:cond delay="0"/>
                            </p:stCondLst>
                            <p:childTnLst>
                              <p:par>
                                <p:cTn id="121" presetID="35" presetClass="emph" presetSubtype="0" repeatCount="3000" fill="hold" grpId="5" nodeType="clickEffect">
                                  <p:stCondLst>
                                    <p:cond delay="0"/>
                                  </p:stCondLst>
                                  <p:childTnLst>
                                    <p:anim calcmode="discrete" valueType="str">
                                      <p:cBhvr>
                                        <p:cTn id="122" dur="5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42"/>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42" presetClass="path" presetSubtype="0" accel="50000" decel="50000" fill="hold" grpId="2" nodeType="clickEffect">
                                  <p:stCondLst>
                                    <p:cond delay="0"/>
                                  </p:stCondLst>
                                  <p:childTnLst>
                                    <p:animMotion origin="layout" path="M 0.08211 0.01042 L 0.1592 0.01042 " pathEditMode="relative" rAng="0" ptsTypes="AA">
                                      <p:cBhvr>
                                        <p:cTn id="130" dur="500" fill="hold"/>
                                        <p:tgtEl>
                                          <p:spTgt spid="47"/>
                                        </p:tgtEl>
                                        <p:attrNameLst>
                                          <p:attrName>ppt_x</p:attrName>
                                          <p:attrName>ppt_y</p:attrName>
                                        </p:attrNameLst>
                                      </p:cBhvr>
                                      <p:rCtr x="3854" y="0"/>
                                    </p:animMotion>
                                  </p:childTnLst>
                                </p:cTn>
                              </p:par>
                            </p:childTnLst>
                          </p:cTn>
                        </p:par>
                      </p:childTnLst>
                    </p:cTn>
                  </p:par>
                  <p:par>
                    <p:cTn id="131" fill="hold">
                      <p:stCondLst>
                        <p:cond delay="indefinite"/>
                      </p:stCondLst>
                      <p:childTnLst>
                        <p:par>
                          <p:cTn id="132" fill="hold">
                            <p:stCondLst>
                              <p:cond delay="0"/>
                            </p:stCondLst>
                            <p:childTnLst>
                              <p:par>
                                <p:cTn id="133" presetID="35" presetClass="emph" presetSubtype="0" repeatCount="3000" fill="hold" grpId="6" nodeType="clickEffect">
                                  <p:stCondLst>
                                    <p:cond delay="0"/>
                                  </p:stCondLst>
                                  <p:childTnLst>
                                    <p:anim calcmode="discrete" valueType="str">
                                      <p:cBhvr>
                                        <p:cTn id="134" dur="500" fill="hold"/>
                                        <p:tgtEl>
                                          <p:spTgt spid="48"/>
                                        </p:tgtEl>
                                        <p:attrNameLst>
                                          <p:attrName>style.visibility</p:attrName>
                                        </p:attrNameLst>
                                      </p:cBhvr>
                                      <p:tavLst>
                                        <p:tav tm="0">
                                          <p:val>
                                            <p:strVal val="hidden"/>
                                          </p:val>
                                        </p:tav>
                                        <p:tav tm="50000">
                                          <p:val>
                                            <p:strVal val="visible"/>
                                          </p:val>
                                        </p:tav>
                                      </p:tavLst>
                                    </p:anim>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43"/>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42" presetClass="path" presetSubtype="0" accel="50000" decel="50000" fill="hold" grpId="3" nodeType="clickEffect">
                                  <p:stCondLst>
                                    <p:cond delay="0"/>
                                  </p:stCondLst>
                                  <p:childTnLst>
                                    <p:animMotion origin="layout" path="M 0.14705 0.00301 L 0.2276 0.00301 " pathEditMode="relative" rAng="0" ptsTypes="AA">
                                      <p:cBhvr>
                                        <p:cTn id="142" dur="500" fill="hold"/>
                                        <p:tgtEl>
                                          <p:spTgt spid="48"/>
                                        </p:tgtEl>
                                        <p:attrNameLst>
                                          <p:attrName>ppt_x</p:attrName>
                                          <p:attrName>ppt_y</p:attrName>
                                        </p:attrNameLst>
                                      </p:cBhvr>
                                      <p:rCtr x="4028" y="0"/>
                                    </p:animMotion>
                                  </p:childTnLst>
                                </p:cTn>
                              </p:par>
                            </p:childTnLst>
                          </p:cTn>
                        </p:par>
                      </p:childTnLst>
                    </p:cTn>
                  </p:par>
                  <p:par>
                    <p:cTn id="143" fill="hold">
                      <p:stCondLst>
                        <p:cond delay="indefinite"/>
                      </p:stCondLst>
                      <p:childTnLst>
                        <p:par>
                          <p:cTn id="144" fill="hold">
                            <p:stCondLst>
                              <p:cond delay="0"/>
                            </p:stCondLst>
                            <p:childTnLst>
                              <p:par>
                                <p:cTn id="145" presetID="35" presetClass="emph" presetSubtype="0" repeatCount="3000" fill="hold" grpId="6" nodeType="clickEffect">
                                  <p:stCondLst>
                                    <p:cond delay="0"/>
                                  </p:stCondLst>
                                  <p:childTnLst>
                                    <p:anim calcmode="discrete" valueType="str">
                                      <p:cBhvr>
                                        <p:cTn id="146" dur="5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44"/>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42" presetClass="path" presetSubtype="0" accel="50000" decel="50000" fill="hold" grpId="3" nodeType="clickEffect">
                                  <p:stCondLst>
                                    <p:cond delay="0"/>
                                  </p:stCondLst>
                                  <p:childTnLst>
                                    <p:animMotion origin="layout" path="M 0.1592 0.01042 L 0.23906 0.01042 " pathEditMode="relative" rAng="0" ptsTypes="AA">
                                      <p:cBhvr>
                                        <p:cTn id="154" dur="500" fill="hold"/>
                                        <p:tgtEl>
                                          <p:spTgt spid="47"/>
                                        </p:tgtEl>
                                        <p:attrNameLst>
                                          <p:attrName>ppt_x</p:attrName>
                                          <p:attrName>ppt_y</p:attrName>
                                        </p:attrNameLst>
                                      </p:cBhvr>
                                      <p:rCtr x="3993" y="0"/>
                                    </p:animMotion>
                                  </p:childTnLst>
                                </p:cTn>
                              </p:par>
                            </p:childTnLst>
                          </p:cTn>
                        </p:par>
                      </p:childTnLst>
                    </p:cTn>
                  </p:par>
                  <p:par>
                    <p:cTn id="155" fill="hold">
                      <p:stCondLst>
                        <p:cond delay="indefinite"/>
                      </p:stCondLst>
                      <p:childTnLst>
                        <p:par>
                          <p:cTn id="156" fill="hold">
                            <p:stCondLst>
                              <p:cond delay="0"/>
                            </p:stCondLst>
                            <p:childTnLst>
                              <p:par>
                                <p:cTn id="157" presetID="35" presetClass="emph" presetSubtype="0" repeatCount="3000" fill="hold" grpId="7" nodeType="clickEffect">
                                  <p:stCondLst>
                                    <p:cond delay="0"/>
                                  </p:stCondLst>
                                  <p:childTnLst>
                                    <p:anim calcmode="discrete" valueType="str">
                                      <p:cBhvr>
                                        <p:cTn id="158" dur="500" fill="hold"/>
                                        <p:tgtEl>
                                          <p:spTgt spid="48"/>
                                        </p:tgtEl>
                                        <p:attrNameLst>
                                          <p:attrName>style.visibility</p:attrName>
                                        </p:attrNameLst>
                                      </p:cBhvr>
                                      <p:tavLst>
                                        <p:tav tm="0">
                                          <p:val>
                                            <p:strVal val="hidden"/>
                                          </p:val>
                                        </p:tav>
                                        <p:tav tm="50000">
                                          <p:val>
                                            <p:strVal val="visible"/>
                                          </p:val>
                                        </p:tav>
                                      </p:tavLst>
                                    </p:anim>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45"/>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35" presetClass="emph" presetSubtype="0" repeatCount="3000" fill="hold" grpId="7" nodeType="clickEffect">
                                  <p:stCondLst>
                                    <p:cond delay="0"/>
                                  </p:stCondLst>
                                  <p:childTnLst>
                                    <p:anim calcmode="discrete" valueType="str">
                                      <p:cBhvr>
                                        <p:cTn id="166" dur="5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46"/>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3"/>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2" presetClass="entr" presetSubtype="4" fill="hold" nodeType="clickEffect">
                                  <p:stCondLst>
                                    <p:cond delay="0"/>
                                  </p:stCondLst>
                                  <p:childTnLst>
                                    <p:set>
                                      <p:cBhvr>
                                        <p:cTn id="178" dur="1" fill="hold">
                                          <p:stCondLst>
                                            <p:cond delay="0"/>
                                          </p:stCondLst>
                                        </p:cTn>
                                        <p:tgtEl>
                                          <p:spTgt spid="52"/>
                                        </p:tgtEl>
                                        <p:attrNameLst>
                                          <p:attrName>style.visibility</p:attrName>
                                        </p:attrNameLst>
                                      </p:cBhvr>
                                      <p:to>
                                        <p:strVal val="visible"/>
                                      </p:to>
                                    </p:set>
                                    <p:anim calcmode="lin" valueType="num">
                                      <p:cBhvr additive="base">
                                        <p:cTn id="179" dur="500" fill="hold"/>
                                        <p:tgtEl>
                                          <p:spTgt spid="52"/>
                                        </p:tgtEl>
                                        <p:attrNameLst>
                                          <p:attrName>ppt_x</p:attrName>
                                        </p:attrNameLst>
                                      </p:cBhvr>
                                      <p:tavLst>
                                        <p:tav tm="0">
                                          <p:val>
                                            <p:strVal val="#ppt_x"/>
                                          </p:val>
                                        </p:tav>
                                        <p:tav tm="100000">
                                          <p:val>
                                            <p:strVal val="#ppt_x"/>
                                          </p:val>
                                        </p:tav>
                                      </p:tavLst>
                                    </p:anim>
                                    <p:anim calcmode="lin" valueType="num">
                                      <p:cBhvr additive="base">
                                        <p:cTn id="180" dur="500" fill="hold"/>
                                        <p:tgtEl>
                                          <p:spTgt spid="52"/>
                                        </p:tgtEl>
                                        <p:attrNameLst>
                                          <p:attrName>ppt_y</p:attrName>
                                        </p:attrNameLst>
                                      </p:cBhvr>
                                      <p:tavLst>
                                        <p:tav tm="0">
                                          <p:val>
                                            <p:strVal val="1+#ppt_h/2"/>
                                          </p:val>
                                        </p:tav>
                                        <p:tav tm="100000">
                                          <p:val>
                                            <p:strVal val="#ppt_y"/>
                                          </p:val>
                                        </p:tav>
                                      </p:tavLst>
                                    </p:anim>
                                  </p:childTnLst>
                                </p:cTn>
                              </p:par>
                              <p:par>
                                <p:cTn id="181" presetID="2" presetClass="entr" presetSubtype="4" fill="hold" grpId="1" nodeType="withEffect">
                                  <p:stCondLst>
                                    <p:cond delay="0"/>
                                  </p:stCondLst>
                                  <p:childTnLst>
                                    <p:set>
                                      <p:cBhvr>
                                        <p:cTn id="182" dur="1" fill="hold">
                                          <p:stCondLst>
                                            <p:cond delay="0"/>
                                          </p:stCondLst>
                                        </p:cTn>
                                        <p:tgtEl>
                                          <p:spTgt spid="51"/>
                                        </p:tgtEl>
                                        <p:attrNameLst>
                                          <p:attrName>style.visibility</p:attrName>
                                        </p:attrNameLst>
                                      </p:cBhvr>
                                      <p:to>
                                        <p:strVal val="visible"/>
                                      </p:to>
                                    </p:set>
                                    <p:anim calcmode="lin" valueType="num">
                                      <p:cBhvr additive="base">
                                        <p:cTn id="183" dur="500" fill="hold"/>
                                        <p:tgtEl>
                                          <p:spTgt spid="51"/>
                                        </p:tgtEl>
                                        <p:attrNameLst>
                                          <p:attrName>ppt_x</p:attrName>
                                        </p:attrNameLst>
                                      </p:cBhvr>
                                      <p:tavLst>
                                        <p:tav tm="0">
                                          <p:val>
                                            <p:strVal val="#ppt_x"/>
                                          </p:val>
                                        </p:tav>
                                        <p:tav tm="100000">
                                          <p:val>
                                            <p:strVal val="#ppt_x"/>
                                          </p:val>
                                        </p:tav>
                                      </p:tavLst>
                                    </p:anim>
                                    <p:anim calcmode="lin" valueType="num">
                                      <p:cBhvr additive="base">
                                        <p:cTn id="184" dur="500" fill="hold"/>
                                        <p:tgtEl>
                                          <p:spTgt spid="51"/>
                                        </p:tgtEl>
                                        <p:attrNameLst>
                                          <p:attrName>ppt_y</p:attrName>
                                        </p:attrNameLst>
                                      </p:cBhvr>
                                      <p:tavLst>
                                        <p:tav tm="0">
                                          <p:val>
                                            <p:strVal val="1+#ppt_h/2"/>
                                          </p:val>
                                        </p:tav>
                                        <p:tav tm="100000">
                                          <p:val>
                                            <p:strVal val="#ppt_y"/>
                                          </p:val>
                                        </p:tav>
                                      </p:tavLst>
                                    </p:anim>
                                  </p:childTnLst>
                                </p:cTn>
                              </p:par>
                              <p:par>
                                <p:cTn id="185" presetID="2" presetClass="entr" presetSubtype="4" fill="hold" grpId="0" nodeType="withEffect">
                                  <p:stCondLst>
                                    <p:cond delay="0"/>
                                  </p:stCondLst>
                                  <p:childTnLst>
                                    <p:set>
                                      <p:cBhvr>
                                        <p:cTn id="186" dur="1" fill="hold">
                                          <p:stCondLst>
                                            <p:cond delay="0"/>
                                          </p:stCondLst>
                                        </p:cTn>
                                        <p:tgtEl>
                                          <p:spTgt spid="53"/>
                                        </p:tgtEl>
                                        <p:attrNameLst>
                                          <p:attrName>style.visibility</p:attrName>
                                        </p:attrNameLst>
                                      </p:cBhvr>
                                      <p:to>
                                        <p:strVal val="visible"/>
                                      </p:to>
                                    </p:set>
                                    <p:anim calcmode="lin" valueType="num">
                                      <p:cBhvr additive="base">
                                        <p:cTn id="187" dur="500" fill="hold"/>
                                        <p:tgtEl>
                                          <p:spTgt spid="53"/>
                                        </p:tgtEl>
                                        <p:attrNameLst>
                                          <p:attrName>ppt_x</p:attrName>
                                        </p:attrNameLst>
                                      </p:cBhvr>
                                      <p:tavLst>
                                        <p:tav tm="0">
                                          <p:val>
                                            <p:strVal val="#ppt_x"/>
                                          </p:val>
                                        </p:tav>
                                        <p:tav tm="100000">
                                          <p:val>
                                            <p:strVal val="#ppt_x"/>
                                          </p:val>
                                        </p:tav>
                                      </p:tavLst>
                                    </p:anim>
                                    <p:anim calcmode="lin" valueType="num">
                                      <p:cBhvr additive="base">
                                        <p:cTn id="188"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allAtOnce"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40" grpId="0" animBg="1"/>
      <p:bldP spid="41" grpId="0" animBg="1"/>
      <p:bldP spid="42" grpId="0" animBg="1"/>
      <p:bldP spid="43" grpId="0" animBg="1"/>
      <p:bldP spid="44" grpId="0" animBg="1"/>
      <p:bldP spid="45" grpId="0" animBg="1"/>
      <p:bldP spid="46" grpId="0" animBg="1"/>
      <p:bldP spid="47" grpId="0" animBg="1"/>
      <p:bldP spid="47" grpId="1" animBg="1"/>
      <p:bldP spid="47" grpId="2" animBg="1"/>
      <p:bldP spid="47" grpId="3" animBg="1"/>
      <p:bldP spid="47" grpId="4" animBg="1"/>
      <p:bldP spid="47" grpId="5" animBg="1"/>
      <p:bldP spid="47" grpId="6" animBg="1"/>
      <p:bldP spid="47" grpId="7" animBg="1"/>
      <p:bldP spid="48" grpId="0" animBg="1"/>
      <p:bldP spid="48" grpId="1" animBg="1"/>
      <p:bldP spid="48" grpId="2" animBg="1"/>
      <p:bldP spid="48" grpId="3" animBg="1"/>
      <p:bldP spid="48" grpId="4" animBg="1"/>
      <p:bldP spid="48" grpId="5" animBg="1"/>
      <p:bldP spid="48" grpId="6" animBg="1"/>
      <p:bldP spid="48" grpId="7" animBg="1"/>
      <p:bldP spid="49" grpId="0"/>
      <p:bldP spid="50" grpId="0"/>
      <p:bldP spid="3" grpId="0"/>
      <p:bldP spid="38" grpId="0"/>
      <p:bldP spid="51" grpId="1"/>
      <p:bldP spid="5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MergeSort</a:t>
            </a:r>
            <a:r>
              <a:rPr lang="en-US" dirty="0"/>
              <a:t> Pseudocode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00952" y="2245659"/>
                <a:ext cx="7614397" cy="3931304"/>
              </a:xfrm>
            </p:spPr>
            <p:txBody>
              <a:bodyPr/>
              <a:lstStyle/>
              <a:p>
                <a:r>
                  <a:rPr lang="en-US" dirty="0"/>
                  <a:t>n = length(A)</a:t>
                </a:r>
              </a:p>
              <a:p>
                <a:r>
                  <a:rPr lang="en-US" b="1" dirty="0"/>
                  <a:t>if</a:t>
                </a:r>
                <a:r>
                  <a:rPr lang="en-US" dirty="0"/>
                  <a:t> n </a:t>
                </a:r>
                <a14:m>
                  <m:oMath xmlns:m="http://schemas.openxmlformats.org/officeDocument/2006/math">
                    <m:r>
                      <a:rPr lang="en-US" i="1" smtClean="0">
                        <a:latin typeface="Cambria Math" charset="0"/>
                        <a:ea typeface="Cambria Math" charset="0"/>
                        <a:cs typeface="Cambria Math" charset="0"/>
                      </a:rPr>
                      <m:t>≤</m:t>
                    </m:r>
                  </m:oMath>
                </a14:m>
                <a:r>
                  <a:rPr lang="en-US" dirty="0"/>
                  <a:t> 1:</a:t>
                </a:r>
              </a:p>
              <a:p>
                <a:pPr lvl="1"/>
                <a:r>
                  <a:rPr lang="en-US" b="1" dirty="0"/>
                  <a:t>return</a:t>
                </a:r>
                <a:r>
                  <a:rPr lang="en-US" dirty="0"/>
                  <a:t> A</a:t>
                </a:r>
              </a:p>
              <a:p>
                <a:r>
                  <a:rPr lang="en-US" dirty="0"/>
                  <a:t>L = </a:t>
                </a:r>
                <a:r>
                  <a:rPr lang="en-US" dirty="0">
                    <a:solidFill>
                      <a:schemeClr val="accent4"/>
                    </a:solidFill>
                  </a:rPr>
                  <a:t>MERGESORT</a:t>
                </a:r>
                <a:r>
                  <a:rPr lang="en-US" dirty="0"/>
                  <a:t>(A[ 0 : n/2])</a:t>
                </a:r>
              </a:p>
              <a:p>
                <a:r>
                  <a:rPr lang="en-US" dirty="0"/>
                  <a:t>R = </a:t>
                </a:r>
                <a:r>
                  <a:rPr lang="en-US" dirty="0">
                    <a:solidFill>
                      <a:schemeClr val="accent4"/>
                    </a:solidFill>
                  </a:rPr>
                  <a:t>MERGESORT</a:t>
                </a:r>
                <a:r>
                  <a:rPr lang="en-US" dirty="0"/>
                  <a:t>(A[n/2 : n ])</a:t>
                </a:r>
              </a:p>
              <a:p>
                <a:r>
                  <a:rPr lang="en-US" b="1" dirty="0"/>
                  <a:t>return</a:t>
                </a:r>
                <a:r>
                  <a:rPr lang="en-US" dirty="0"/>
                  <a:t> </a:t>
                </a:r>
                <a:r>
                  <a:rPr lang="en-US" dirty="0">
                    <a:solidFill>
                      <a:schemeClr val="accent5"/>
                    </a:solidFill>
                  </a:rPr>
                  <a:t>MERGE</a:t>
                </a:r>
                <a:r>
                  <a:rPr lang="en-US" dirty="0"/>
                  <a:t>(L,R)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00952" y="2245659"/>
                <a:ext cx="7614397" cy="3931304"/>
              </a:xfrm>
              <a:blipFill rotWithShape="0">
                <a:blip r:embed="rId3"/>
                <a:stretch>
                  <a:fillRect l="-1441" t="-2481"/>
                </a:stretch>
              </a:blipFill>
            </p:spPr>
            <p:txBody>
              <a:bodyPr/>
              <a:lstStyle/>
              <a:p>
                <a:r>
                  <a:rPr lang="en-US">
                    <a:noFill/>
                  </a:rPr>
                  <a:t> </a:t>
                </a:r>
              </a:p>
            </p:txBody>
          </p:sp>
        </mc:Fallback>
      </mc:AlternateContent>
      <p:sp>
        <p:nvSpPr>
          <p:cNvPr id="4" name="TextBox 3"/>
          <p:cNvSpPr txBox="1"/>
          <p:nvPr/>
        </p:nvSpPr>
        <p:spPr>
          <a:xfrm>
            <a:off x="628650" y="1706564"/>
            <a:ext cx="2549096" cy="523220"/>
          </a:xfrm>
          <a:prstGeom prst="rect">
            <a:avLst/>
          </a:prstGeom>
          <a:noFill/>
        </p:spPr>
        <p:txBody>
          <a:bodyPr wrap="none" rtlCol="0">
            <a:spAutoFit/>
          </a:bodyPr>
          <a:lstStyle/>
          <a:p>
            <a:r>
              <a:rPr lang="en-US" sz="2800" dirty="0">
                <a:solidFill>
                  <a:schemeClr val="accent4"/>
                </a:solidFill>
              </a:rPr>
              <a:t>MERGESORT</a:t>
            </a:r>
            <a:r>
              <a:rPr lang="en-US" sz="2800" dirty="0"/>
              <a:t>(A):</a:t>
            </a:r>
          </a:p>
        </p:txBody>
      </p:sp>
      <p:sp>
        <p:nvSpPr>
          <p:cNvPr id="5" name="TextBox 4"/>
          <p:cNvSpPr txBox="1"/>
          <p:nvPr/>
        </p:nvSpPr>
        <p:spPr>
          <a:xfrm>
            <a:off x="3339547" y="2802836"/>
            <a:ext cx="1992340" cy="646331"/>
          </a:xfrm>
          <a:prstGeom prst="rect">
            <a:avLst/>
          </a:prstGeom>
          <a:noFill/>
        </p:spPr>
        <p:txBody>
          <a:bodyPr wrap="none" rtlCol="0">
            <a:spAutoFit/>
          </a:bodyPr>
          <a:lstStyle/>
          <a:p>
            <a:r>
              <a:rPr lang="en-US" dirty="0">
                <a:solidFill>
                  <a:schemeClr val="accent1"/>
                </a:solidFill>
              </a:rPr>
              <a:t>If A has length 1,</a:t>
            </a:r>
          </a:p>
          <a:p>
            <a:r>
              <a:rPr lang="en-US" dirty="0">
                <a:solidFill>
                  <a:schemeClr val="accent1"/>
                </a:solidFill>
              </a:rPr>
              <a:t>It is already sorted!</a:t>
            </a:r>
          </a:p>
        </p:txBody>
      </p:sp>
      <p:sp>
        <p:nvSpPr>
          <p:cNvPr id="6" name="TextBox 5"/>
          <p:cNvSpPr txBox="1"/>
          <p:nvPr/>
        </p:nvSpPr>
        <p:spPr>
          <a:xfrm>
            <a:off x="5848722" y="4096266"/>
            <a:ext cx="2246243" cy="369332"/>
          </a:xfrm>
          <a:prstGeom prst="rect">
            <a:avLst/>
          </a:prstGeom>
          <a:noFill/>
        </p:spPr>
        <p:txBody>
          <a:bodyPr wrap="square" rtlCol="0">
            <a:spAutoFit/>
          </a:bodyPr>
          <a:lstStyle/>
          <a:p>
            <a:r>
              <a:rPr lang="en-US" dirty="0">
                <a:solidFill>
                  <a:schemeClr val="accent1"/>
                </a:solidFill>
              </a:rPr>
              <a:t>Sort the right half</a:t>
            </a:r>
          </a:p>
        </p:txBody>
      </p:sp>
      <p:sp>
        <p:nvSpPr>
          <p:cNvPr id="7" name="TextBox 6"/>
          <p:cNvSpPr txBox="1"/>
          <p:nvPr/>
        </p:nvSpPr>
        <p:spPr>
          <a:xfrm>
            <a:off x="5590304" y="3545768"/>
            <a:ext cx="2246243" cy="369332"/>
          </a:xfrm>
          <a:prstGeom prst="rect">
            <a:avLst/>
          </a:prstGeom>
          <a:noFill/>
        </p:spPr>
        <p:txBody>
          <a:bodyPr wrap="square" rtlCol="0">
            <a:spAutoFit/>
          </a:bodyPr>
          <a:lstStyle/>
          <a:p>
            <a:r>
              <a:rPr lang="en-US" dirty="0">
                <a:solidFill>
                  <a:schemeClr val="accent1"/>
                </a:solidFill>
              </a:rPr>
              <a:t>Sort the left half</a:t>
            </a:r>
          </a:p>
        </p:txBody>
      </p:sp>
      <p:sp>
        <p:nvSpPr>
          <p:cNvPr id="8" name="TextBox 7"/>
          <p:cNvSpPr txBox="1"/>
          <p:nvPr/>
        </p:nvSpPr>
        <p:spPr>
          <a:xfrm>
            <a:off x="4335717" y="4749276"/>
            <a:ext cx="2763078" cy="369332"/>
          </a:xfrm>
          <a:prstGeom prst="rect">
            <a:avLst/>
          </a:prstGeom>
          <a:noFill/>
        </p:spPr>
        <p:txBody>
          <a:bodyPr wrap="square" rtlCol="0">
            <a:spAutoFit/>
          </a:bodyPr>
          <a:lstStyle/>
          <a:p>
            <a:r>
              <a:rPr lang="en-US" dirty="0">
                <a:solidFill>
                  <a:schemeClr val="accent1"/>
                </a:solidFill>
              </a:rPr>
              <a:t>Merge the two halves</a:t>
            </a:r>
          </a:p>
        </p:txBody>
      </p:sp>
      <p:sp>
        <p:nvSpPr>
          <p:cNvPr id="9" name="TextBox 8"/>
          <p:cNvSpPr txBox="1"/>
          <p:nvPr/>
        </p:nvSpPr>
        <p:spPr>
          <a:xfrm>
            <a:off x="3384101" y="-4206"/>
            <a:ext cx="6227379" cy="369332"/>
          </a:xfrm>
          <a:prstGeom prst="rect">
            <a:avLst/>
          </a:prstGeom>
          <a:noFill/>
        </p:spPr>
        <p:txBody>
          <a:bodyPr wrap="square" rtlCol="0">
            <a:spAutoFit/>
          </a:bodyPr>
          <a:lstStyle/>
          <a:p>
            <a:r>
              <a:rPr lang="en-US" dirty="0">
                <a:solidFill>
                  <a:schemeClr val="accent4"/>
                </a:solidFill>
              </a:rPr>
              <a:t>See Lecture 2 </a:t>
            </a:r>
            <a:r>
              <a:rPr lang="en-US" dirty="0" err="1">
                <a:solidFill>
                  <a:schemeClr val="accent4"/>
                </a:solidFill>
              </a:rPr>
              <a:t>IPython</a:t>
            </a:r>
            <a:r>
              <a:rPr lang="en-US" dirty="0">
                <a:solidFill>
                  <a:schemeClr val="accent4"/>
                </a:solidFill>
              </a:rPr>
              <a:t> notebook for </a:t>
            </a:r>
            <a:r>
              <a:rPr lang="en-US" dirty="0" err="1">
                <a:solidFill>
                  <a:schemeClr val="accent4"/>
                </a:solidFill>
              </a:rPr>
              <a:t>MergeSort</a:t>
            </a:r>
            <a:r>
              <a:rPr lang="en-US" dirty="0">
                <a:solidFill>
                  <a:schemeClr val="accent4"/>
                </a:solidFill>
              </a:rPr>
              <a:t> Python Code.</a:t>
            </a:r>
          </a:p>
        </p:txBody>
      </p:sp>
    </p:spTree>
    <p:extLst>
      <p:ext uri="{BB962C8B-B14F-4D97-AF65-F5344CB8AC3E}">
        <p14:creationId xmlns:p14="http://schemas.microsoft.com/office/powerpoint/2010/main" val="33354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964" y="101701"/>
            <a:ext cx="7886700" cy="1325563"/>
          </a:xfrm>
        </p:spPr>
        <p:txBody>
          <a:bodyPr>
            <a:normAutofit fontScale="90000"/>
          </a:bodyPr>
          <a:lstStyle/>
          <a:p>
            <a:r>
              <a:rPr lang="en-US" dirty="0"/>
              <a:t>What actually happens?</a:t>
            </a:r>
            <a:br>
              <a:rPr lang="en-US" sz="2800" dirty="0"/>
            </a:br>
            <a:r>
              <a:rPr lang="en-US" sz="2800" dirty="0"/>
              <a:t>First, recursively break up the array all the way down to the base cases</a:t>
            </a:r>
            <a:endParaRPr lang="en-US" dirty="0"/>
          </a:p>
        </p:txBody>
      </p:sp>
      <p:grpSp>
        <p:nvGrpSpPr>
          <p:cNvPr id="4" name="Group 3"/>
          <p:cNvGrpSpPr/>
          <p:nvPr/>
        </p:nvGrpSpPr>
        <p:grpSpPr>
          <a:xfrm>
            <a:off x="1688675" y="1690689"/>
            <a:ext cx="5766649" cy="705201"/>
            <a:chOff x="1573619" y="3296093"/>
            <a:chExt cx="5766649" cy="705201"/>
          </a:xfrm>
        </p:grpSpPr>
        <p:sp>
          <p:nvSpPr>
            <p:cNvPr id="5" name="Rectangle 4"/>
            <p:cNvSpPr/>
            <p:nvPr/>
          </p:nvSpPr>
          <p:spPr>
            <a:xfrm>
              <a:off x="1573619"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6" name="Rectangle 5"/>
            <p:cNvSpPr/>
            <p:nvPr/>
          </p:nvSpPr>
          <p:spPr>
            <a:xfrm>
              <a:off x="230353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7" name="Rectangle 6"/>
            <p:cNvSpPr/>
            <p:nvPr/>
          </p:nvSpPr>
          <p:spPr>
            <a:xfrm>
              <a:off x="301219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8" name="Rectangle 7"/>
            <p:cNvSpPr/>
            <p:nvPr/>
          </p:nvSpPr>
          <p:spPr>
            <a:xfrm>
              <a:off x="373865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9" name="Rectangle 8"/>
            <p:cNvSpPr/>
            <p:nvPr/>
          </p:nvSpPr>
          <p:spPr>
            <a:xfrm>
              <a:off x="447002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10" name="Rectangle 9"/>
            <p:cNvSpPr/>
            <p:nvPr/>
          </p:nvSpPr>
          <p:spPr>
            <a:xfrm>
              <a:off x="517868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11" name="Rectangle 10"/>
            <p:cNvSpPr/>
            <p:nvPr/>
          </p:nvSpPr>
          <p:spPr>
            <a:xfrm>
              <a:off x="590860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12" name="Rectangle 11"/>
            <p:cNvSpPr/>
            <p:nvPr/>
          </p:nvSpPr>
          <p:spPr>
            <a:xfrm>
              <a:off x="6635067"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grpSp>
      <p:grpSp>
        <p:nvGrpSpPr>
          <p:cNvPr id="13" name="Group 12"/>
          <p:cNvGrpSpPr/>
          <p:nvPr/>
        </p:nvGrpSpPr>
        <p:grpSpPr>
          <a:xfrm>
            <a:off x="878618" y="2833449"/>
            <a:ext cx="7159338" cy="705201"/>
            <a:chOff x="180930" y="3296093"/>
            <a:chExt cx="7159338" cy="705201"/>
          </a:xfrm>
        </p:grpSpPr>
        <p:sp>
          <p:nvSpPr>
            <p:cNvPr id="14" name="Rectangle 13"/>
            <p:cNvSpPr/>
            <p:nvPr/>
          </p:nvSpPr>
          <p:spPr>
            <a:xfrm>
              <a:off x="180930"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15" name="Rectangle 14"/>
            <p:cNvSpPr/>
            <p:nvPr/>
          </p:nvSpPr>
          <p:spPr>
            <a:xfrm>
              <a:off x="910849"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16" name="Rectangle 15"/>
            <p:cNvSpPr/>
            <p:nvPr/>
          </p:nvSpPr>
          <p:spPr>
            <a:xfrm>
              <a:off x="1619503"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17" name="Rectangle 16"/>
            <p:cNvSpPr/>
            <p:nvPr/>
          </p:nvSpPr>
          <p:spPr>
            <a:xfrm>
              <a:off x="2345969"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18" name="Rectangle 17"/>
            <p:cNvSpPr/>
            <p:nvPr/>
          </p:nvSpPr>
          <p:spPr>
            <a:xfrm>
              <a:off x="4470028"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19" name="Rectangle 18"/>
            <p:cNvSpPr/>
            <p:nvPr/>
          </p:nvSpPr>
          <p:spPr>
            <a:xfrm>
              <a:off x="5178682"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20" name="Rectangle 19"/>
            <p:cNvSpPr/>
            <p:nvPr/>
          </p:nvSpPr>
          <p:spPr>
            <a:xfrm>
              <a:off x="5908601"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21" name="Rectangle 20"/>
            <p:cNvSpPr/>
            <p:nvPr/>
          </p:nvSpPr>
          <p:spPr>
            <a:xfrm>
              <a:off x="6635067" y="329609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grpSp>
      <p:grpSp>
        <p:nvGrpSpPr>
          <p:cNvPr id="22" name="Group 21"/>
          <p:cNvGrpSpPr/>
          <p:nvPr/>
        </p:nvGrpSpPr>
        <p:grpSpPr>
          <a:xfrm>
            <a:off x="615565" y="3984878"/>
            <a:ext cx="7577544" cy="713871"/>
            <a:chOff x="-64368" y="3317365"/>
            <a:chExt cx="7577544" cy="713871"/>
          </a:xfrm>
        </p:grpSpPr>
        <p:sp>
          <p:nvSpPr>
            <p:cNvPr id="23" name="Rectangle 22"/>
            <p:cNvSpPr/>
            <p:nvPr/>
          </p:nvSpPr>
          <p:spPr>
            <a:xfrm>
              <a:off x="-64368" y="3318947"/>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24" name="Rectangle 23"/>
            <p:cNvSpPr/>
            <p:nvPr/>
          </p:nvSpPr>
          <p:spPr>
            <a:xfrm>
              <a:off x="665551" y="3318947"/>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25" name="Rectangle 24"/>
            <p:cNvSpPr/>
            <p:nvPr/>
          </p:nvSpPr>
          <p:spPr>
            <a:xfrm>
              <a:off x="1972103" y="332603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26" name="Rectangle 25"/>
            <p:cNvSpPr/>
            <p:nvPr/>
          </p:nvSpPr>
          <p:spPr>
            <a:xfrm>
              <a:off x="2698569" y="332603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27" name="Rectangle 26"/>
            <p:cNvSpPr/>
            <p:nvPr/>
          </p:nvSpPr>
          <p:spPr>
            <a:xfrm>
              <a:off x="4113974" y="332603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28" name="Rectangle 27"/>
            <p:cNvSpPr/>
            <p:nvPr/>
          </p:nvSpPr>
          <p:spPr>
            <a:xfrm>
              <a:off x="4822628" y="332603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29" name="Rectangle 28"/>
            <p:cNvSpPr/>
            <p:nvPr/>
          </p:nvSpPr>
          <p:spPr>
            <a:xfrm>
              <a:off x="6081509" y="331736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30" name="Rectangle 29"/>
            <p:cNvSpPr/>
            <p:nvPr/>
          </p:nvSpPr>
          <p:spPr>
            <a:xfrm>
              <a:off x="6807975" y="331736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grpSp>
      <p:grpSp>
        <p:nvGrpSpPr>
          <p:cNvPr id="31" name="Group 30"/>
          <p:cNvGrpSpPr/>
          <p:nvPr/>
        </p:nvGrpSpPr>
        <p:grpSpPr>
          <a:xfrm>
            <a:off x="394841" y="5153647"/>
            <a:ext cx="8018991" cy="713871"/>
            <a:chOff x="-285092" y="3317365"/>
            <a:chExt cx="8018991" cy="713871"/>
          </a:xfrm>
        </p:grpSpPr>
        <p:sp>
          <p:nvSpPr>
            <p:cNvPr id="32" name="Rectangle 31"/>
            <p:cNvSpPr/>
            <p:nvPr/>
          </p:nvSpPr>
          <p:spPr>
            <a:xfrm>
              <a:off x="-285092" y="3318947"/>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33" name="Rectangle 32"/>
            <p:cNvSpPr/>
            <p:nvPr/>
          </p:nvSpPr>
          <p:spPr>
            <a:xfrm>
              <a:off x="665551" y="3318947"/>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34" name="Rectangle 33"/>
            <p:cNvSpPr/>
            <p:nvPr/>
          </p:nvSpPr>
          <p:spPr>
            <a:xfrm>
              <a:off x="1845975" y="332603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35" name="Rectangle 34"/>
            <p:cNvSpPr/>
            <p:nvPr/>
          </p:nvSpPr>
          <p:spPr>
            <a:xfrm>
              <a:off x="2793165" y="332603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36" name="Rectangle 35"/>
            <p:cNvSpPr/>
            <p:nvPr/>
          </p:nvSpPr>
          <p:spPr>
            <a:xfrm>
              <a:off x="4050910" y="332603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37" name="Rectangle 36"/>
            <p:cNvSpPr/>
            <p:nvPr/>
          </p:nvSpPr>
          <p:spPr>
            <a:xfrm>
              <a:off x="5059113" y="332603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38" name="Rectangle 37"/>
            <p:cNvSpPr/>
            <p:nvPr/>
          </p:nvSpPr>
          <p:spPr>
            <a:xfrm>
              <a:off x="6081509" y="331736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39" name="Rectangle 38"/>
            <p:cNvSpPr/>
            <p:nvPr/>
          </p:nvSpPr>
          <p:spPr>
            <a:xfrm>
              <a:off x="7028698" y="331736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grpSp>
      <p:cxnSp>
        <p:nvCxnSpPr>
          <p:cNvPr id="40" name="Straight Arrow Connector 39"/>
          <p:cNvCxnSpPr>
            <a:stCxn id="9" idx="2"/>
          </p:cNvCxnSpPr>
          <p:nvPr/>
        </p:nvCxnSpPr>
        <p:spPr>
          <a:xfrm>
            <a:off x="4937685" y="2395890"/>
            <a:ext cx="1668604" cy="437559"/>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43" name="Straight Arrow Connector 42"/>
          <p:cNvCxnSpPr>
            <a:stCxn id="7" idx="2"/>
          </p:cNvCxnSpPr>
          <p:nvPr/>
        </p:nvCxnSpPr>
        <p:spPr>
          <a:xfrm flipH="1">
            <a:off x="2050685" y="2395890"/>
            <a:ext cx="1429164" cy="437559"/>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46" name="Straight Arrow Connector 45"/>
          <p:cNvCxnSpPr/>
          <p:nvPr/>
        </p:nvCxnSpPr>
        <p:spPr>
          <a:xfrm flipH="1">
            <a:off x="1128364" y="3522892"/>
            <a:ext cx="560311" cy="479326"/>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49" name="Straight Arrow Connector 48"/>
          <p:cNvCxnSpPr>
            <a:stCxn id="23" idx="2"/>
            <a:endCxn id="32" idx="0"/>
          </p:cNvCxnSpPr>
          <p:nvPr/>
        </p:nvCxnSpPr>
        <p:spPr>
          <a:xfrm flipH="1">
            <a:off x="747442" y="4691661"/>
            <a:ext cx="220724" cy="463568"/>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54" name="Straight Arrow Connector 53"/>
          <p:cNvCxnSpPr/>
          <p:nvPr/>
        </p:nvCxnSpPr>
        <p:spPr>
          <a:xfrm flipH="1">
            <a:off x="5436044" y="3529980"/>
            <a:ext cx="560311" cy="479326"/>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55" name="Straight Arrow Connector 54"/>
          <p:cNvCxnSpPr/>
          <p:nvPr/>
        </p:nvCxnSpPr>
        <p:spPr>
          <a:xfrm flipH="1">
            <a:off x="2809056" y="4698749"/>
            <a:ext cx="220724" cy="463568"/>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56" name="Straight Arrow Connector 55"/>
          <p:cNvCxnSpPr/>
          <p:nvPr/>
        </p:nvCxnSpPr>
        <p:spPr>
          <a:xfrm flipH="1">
            <a:off x="5012878" y="4751480"/>
            <a:ext cx="220724" cy="463568"/>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57" name="Straight Arrow Connector 56"/>
          <p:cNvCxnSpPr/>
          <p:nvPr/>
        </p:nvCxnSpPr>
        <p:spPr>
          <a:xfrm flipH="1">
            <a:off x="6958217" y="4698749"/>
            <a:ext cx="220724" cy="463568"/>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58" name="Straight Arrow Connector 57"/>
          <p:cNvCxnSpPr>
            <a:stCxn id="30" idx="2"/>
            <a:endCxn id="39" idx="0"/>
          </p:cNvCxnSpPr>
          <p:nvPr/>
        </p:nvCxnSpPr>
        <p:spPr>
          <a:xfrm>
            <a:off x="7840509" y="4690079"/>
            <a:ext cx="220723" cy="463568"/>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61" name="Straight Arrow Connector 60"/>
          <p:cNvCxnSpPr/>
          <p:nvPr/>
        </p:nvCxnSpPr>
        <p:spPr>
          <a:xfrm>
            <a:off x="5895170" y="4705837"/>
            <a:ext cx="220723" cy="463568"/>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62" name="Straight Arrow Connector 61"/>
          <p:cNvCxnSpPr/>
          <p:nvPr/>
        </p:nvCxnSpPr>
        <p:spPr>
          <a:xfrm>
            <a:off x="3626762" y="4698749"/>
            <a:ext cx="220723" cy="463568"/>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63" name="Straight Arrow Connector 62"/>
          <p:cNvCxnSpPr/>
          <p:nvPr/>
        </p:nvCxnSpPr>
        <p:spPr>
          <a:xfrm>
            <a:off x="1608537" y="4698749"/>
            <a:ext cx="220723" cy="463568"/>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65" name="Straight Arrow Connector 64"/>
          <p:cNvCxnSpPr>
            <a:stCxn id="20" idx="2"/>
          </p:cNvCxnSpPr>
          <p:nvPr/>
        </p:nvCxnSpPr>
        <p:spPr>
          <a:xfrm>
            <a:off x="6958890" y="3538650"/>
            <a:ext cx="601213" cy="507393"/>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68" name="Straight Arrow Connector 67"/>
          <p:cNvCxnSpPr/>
          <p:nvPr/>
        </p:nvCxnSpPr>
        <p:spPr>
          <a:xfrm>
            <a:off x="2775562" y="3517251"/>
            <a:ext cx="601213" cy="507393"/>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sp>
        <p:nvSpPr>
          <p:cNvPr id="69" name="TextBox 68"/>
          <p:cNvSpPr txBox="1"/>
          <p:nvPr/>
        </p:nvSpPr>
        <p:spPr>
          <a:xfrm>
            <a:off x="7708631" y="5867518"/>
            <a:ext cx="1546786" cy="923330"/>
          </a:xfrm>
          <a:prstGeom prst="rect">
            <a:avLst/>
          </a:prstGeom>
          <a:noFill/>
        </p:spPr>
        <p:txBody>
          <a:bodyPr wrap="square" rtlCol="0">
            <a:spAutoFit/>
          </a:bodyPr>
          <a:lstStyle/>
          <a:p>
            <a:r>
              <a:rPr lang="en-US" dirty="0">
                <a:solidFill>
                  <a:srgbClr val="FF0000"/>
                </a:solidFill>
              </a:rPr>
              <a:t>This array of length 1 is sorted!</a:t>
            </a:r>
          </a:p>
        </p:txBody>
      </p:sp>
    </p:spTree>
    <p:extLst>
      <p:ext uri="{BB962C8B-B14F-4D97-AF65-F5344CB8AC3E}">
        <p14:creationId xmlns:p14="http://schemas.microsoft.com/office/powerpoint/2010/main" val="17918158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285" y="66414"/>
            <a:ext cx="7886700" cy="847448"/>
          </a:xfrm>
        </p:spPr>
        <p:txBody>
          <a:bodyPr/>
          <a:lstStyle/>
          <a:p>
            <a:r>
              <a:rPr lang="en-US"/>
              <a:t>Then, merge them all back up!</a:t>
            </a:r>
            <a:endParaRPr lang="en-US" dirty="0"/>
          </a:p>
        </p:txBody>
      </p:sp>
      <p:grpSp>
        <p:nvGrpSpPr>
          <p:cNvPr id="95" name="Group 94"/>
          <p:cNvGrpSpPr/>
          <p:nvPr/>
        </p:nvGrpSpPr>
        <p:grpSpPr>
          <a:xfrm>
            <a:off x="779114" y="4076075"/>
            <a:ext cx="7544910" cy="725081"/>
            <a:chOff x="779114" y="4076075"/>
            <a:chExt cx="7544910" cy="725081"/>
          </a:xfrm>
        </p:grpSpPr>
        <p:grpSp>
          <p:nvGrpSpPr>
            <p:cNvPr id="22" name="Group 21"/>
            <p:cNvGrpSpPr/>
            <p:nvPr/>
          </p:nvGrpSpPr>
          <p:grpSpPr>
            <a:xfrm>
              <a:off x="779114" y="4091783"/>
              <a:ext cx="1410402" cy="709373"/>
              <a:chOff x="779114" y="3893003"/>
              <a:chExt cx="1410402" cy="709373"/>
            </a:xfrm>
          </p:grpSpPr>
          <p:sp>
            <p:nvSpPr>
              <p:cNvPr id="5" name="Rectangle 4"/>
              <p:cNvSpPr/>
              <p:nvPr/>
            </p:nvSpPr>
            <p:spPr>
              <a:xfrm>
                <a:off x="1484315" y="389717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14" name="Rectangle 13"/>
              <p:cNvSpPr/>
              <p:nvPr/>
            </p:nvSpPr>
            <p:spPr>
              <a:xfrm>
                <a:off x="779114" y="389300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grpSp>
        <p:grpSp>
          <p:nvGrpSpPr>
            <p:cNvPr id="23" name="Group 22"/>
            <p:cNvGrpSpPr/>
            <p:nvPr/>
          </p:nvGrpSpPr>
          <p:grpSpPr>
            <a:xfrm>
              <a:off x="2621337" y="4076075"/>
              <a:ext cx="1410402" cy="705202"/>
              <a:chOff x="2621337" y="3877295"/>
              <a:chExt cx="1410402" cy="705202"/>
            </a:xfrm>
          </p:grpSpPr>
          <p:sp>
            <p:nvSpPr>
              <p:cNvPr id="15" name="Rectangle 14"/>
              <p:cNvSpPr/>
              <p:nvPr/>
            </p:nvSpPr>
            <p:spPr>
              <a:xfrm>
                <a:off x="2621337" y="3877296"/>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17" name="Rectangle 16"/>
              <p:cNvSpPr/>
              <p:nvPr/>
            </p:nvSpPr>
            <p:spPr>
              <a:xfrm>
                <a:off x="3326538" y="3877295"/>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grpSp>
        <p:grpSp>
          <p:nvGrpSpPr>
            <p:cNvPr id="24" name="Group 23"/>
            <p:cNvGrpSpPr/>
            <p:nvPr/>
          </p:nvGrpSpPr>
          <p:grpSpPr>
            <a:xfrm>
              <a:off x="4816160" y="4091783"/>
              <a:ext cx="1406102" cy="705201"/>
              <a:chOff x="4816160" y="3893003"/>
              <a:chExt cx="1406102" cy="705201"/>
            </a:xfrm>
          </p:grpSpPr>
          <p:sp>
            <p:nvSpPr>
              <p:cNvPr id="18" name="Rectangle 17"/>
              <p:cNvSpPr/>
              <p:nvPr/>
            </p:nvSpPr>
            <p:spPr>
              <a:xfrm>
                <a:off x="4816160" y="389300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19" name="Rectangle 18"/>
              <p:cNvSpPr/>
              <p:nvPr/>
            </p:nvSpPr>
            <p:spPr>
              <a:xfrm>
                <a:off x="5517061" y="389300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grpSp>
        <p:grpSp>
          <p:nvGrpSpPr>
            <p:cNvPr id="26" name="Group 25"/>
            <p:cNvGrpSpPr/>
            <p:nvPr/>
          </p:nvGrpSpPr>
          <p:grpSpPr>
            <a:xfrm>
              <a:off x="6878419" y="4091783"/>
              <a:ext cx="1445605" cy="705201"/>
              <a:chOff x="6878419" y="3893003"/>
              <a:chExt cx="1445605" cy="705201"/>
            </a:xfrm>
          </p:grpSpPr>
          <p:sp>
            <p:nvSpPr>
              <p:cNvPr id="20" name="Rectangle 19"/>
              <p:cNvSpPr/>
              <p:nvPr/>
            </p:nvSpPr>
            <p:spPr>
              <a:xfrm>
                <a:off x="6878419" y="389300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21" name="Rectangle 20"/>
              <p:cNvSpPr/>
              <p:nvPr/>
            </p:nvSpPr>
            <p:spPr>
              <a:xfrm>
                <a:off x="7618823" y="3893003"/>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grpSp>
      </p:grpSp>
      <p:grpSp>
        <p:nvGrpSpPr>
          <p:cNvPr id="36" name="Group 35"/>
          <p:cNvGrpSpPr/>
          <p:nvPr/>
        </p:nvGrpSpPr>
        <p:grpSpPr>
          <a:xfrm>
            <a:off x="5189911" y="2688756"/>
            <a:ext cx="2820074" cy="712577"/>
            <a:chOff x="5189911" y="2489976"/>
            <a:chExt cx="2820074" cy="712577"/>
          </a:xfrm>
        </p:grpSpPr>
        <p:sp>
          <p:nvSpPr>
            <p:cNvPr id="27" name="Rectangle 26"/>
            <p:cNvSpPr/>
            <p:nvPr/>
          </p:nvSpPr>
          <p:spPr>
            <a:xfrm>
              <a:off x="5189911" y="249735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28" name="Rectangle 27"/>
            <p:cNvSpPr/>
            <p:nvPr/>
          </p:nvSpPr>
          <p:spPr>
            <a:xfrm>
              <a:off x="5905115" y="2489977"/>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29" name="Rectangle 28"/>
            <p:cNvSpPr/>
            <p:nvPr/>
          </p:nvSpPr>
          <p:spPr>
            <a:xfrm>
              <a:off x="6599583" y="2489976"/>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30" name="Rectangle 29"/>
            <p:cNvSpPr/>
            <p:nvPr/>
          </p:nvSpPr>
          <p:spPr>
            <a:xfrm>
              <a:off x="7304784" y="249735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grpSp>
      <p:grpSp>
        <p:nvGrpSpPr>
          <p:cNvPr id="35" name="Group 34"/>
          <p:cNvGrpSpPr/>
          <p:nvPr/>
        </p:nvGrpSpPr>
        <p:grpSpPr>
          <a:xfrm>
            <a:off x="1175797" y="2696132"/>
            <a:ext cx="2800196" cy="705201"/>
            <a:chOff x="1175797" y="2497352"/>
            <a:chExt cx="2800196" cy="705201"/>
          </a:xfrm>
        </p:grpSpPr>
        <p:sp>
          <p:nvSpPr>
            <p:cNvPr id="31" name="Rectangle 30"/>
            <p:cNvSpPr/>
            <p:nvPr/>
          </p:nvSpPr>
          <p:spPr>
            <a:xfrm>
              <a:off x="1175797" y="249735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32" name="Rectangle 31"/>
            <p:cNvSpPr/>
            <p:nvPr/>
          </p:nvSpPr>
          <p:spPr>
            <a:xfrm>
              <a:off x="1893051" y="249735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33" name="Rectangle 32"/>
            <p:cNvSpPr/>
            <p:nvPr/>
          </p:nvSpPr>
          <p:spPr>
            <a:xfrm>
              <a:off x="2575466" y="249735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34" name="Rectangle 33"/>
            <p:cNvSpPr/>
            <p:nvPr/>
          </p:nvSpPr>
          <p:spPr>
            <a:xfrm>
              <a:off x="3270792" y="2497352"/>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grpSp>
      <p:grpSp>
        <p:nvGrpSpPr>
          <p:cNvPr id="54" name="Group 53"/>
          <p:cNvGrpSpPr/>
          <p:nvPr/>
        </p:nvGrpSpPr>
        <p:grpSpPr>
          <a:xfrm>
            <a:off x="1553712" y="1419768"/>
            <a:ext cx="5766649" cy="705201"/>
            <a:chOff x="1553712" y="1220988"/>
            <a:chExt cx="5766649" cy="705201"/>
          </a:xfrm>
        </p:grpSpPr>
        <p:grpSp>
          <p:nvGrpSpPr>
            <p:cNvPr id="37" name="Group 36"/>
            <p:cNvGrpSpPr/>
            <p:nvPr/>
          </p:nvGrpSpPr>
          <p:grpSpPr>
            <a:xfrm>
              <a:off x="1553712" y="1220988"/>
              <a:ext cx="5766649" cy="705201"/>
              <a:chOff x="1573619" y="3296093"/>
              <a:chExt cx="5766649" cy="705201"/>
            </a:xfrm>
            <a:solidFill>
              <a:schemeClr val="accent4">
                <a:lumMod val="20000"/>
                <a:lumOff val="80000"/>
              </a:schemeClr>
            </a:solidFill>
          </p:grpSpPr>
          <p:sp>
            <p:nvSpPr>
              <p:cNvPr id="38" name="Rectangle 37"/>
              <p:cNvSpPr/>
              <p:nvPr/>
            </p:nvSpPr>
            <p:spPr>
              <a:xfrm>
                <a:off x="1573619"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9" name="Rectangle 38"/>
              <p:cNvSpPr/>
              <p:nvPr/>
            </p:nvSpPr>
            <p:spPr>
              <a:xfrm>
                <a:off x="2303538"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40" name="Rectangle 39"/>
              <p:cNvSpPr/>
              <p:nvPr/>
            </p:nvSpPr>
            <p:spPr>
              <a:xfrm>
                <a:off x="3012192"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41" name="Rectangle 40"/>
              <p:cNvSpPr/>
              <p:nvPr/>
            </p:nvSpPr>
            <p:spPr>
              <a:xfrm>
                <a:off x="3738658"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42" name="Rectangle 41"/>
              <p:cNvSpPr/>
              <p:nvPr/>
            </p:nvSpPr>
            <p:spPr>
              <a:xfrm>
                <a:off x="4470028"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43" name="Rectangle 42"/>
              <p:cNvSpPr/>
              <p:nvPr/>
            </p:nvSpPr>
            <p:spPr>
              <a:xfrm>
                <a:off x="5178682"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44" name="Rectangle 43"/>
              <p:cNvSpPr/>
              <p:nvPr/>
            </p:nvSpPr>
            <p:spPr>
              <a:xfrm>
                <a:off x="5908601"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45" name="Rectangle 44"/>
              <p:cNvSpPr/>
              <p:nvPr/>
            </p:nvSpPr>
            <p:spPr>
              <a:xfrm>
                <a:off x="6635067" y="3296093"/>
                <a:ext cx="705201" cy="705201"/>
              </a:xfrm>
              <a:prstGeom prst="rect">
                <a:avLst/>
              </a:prstGeom>
              <a:grp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grpSp>
        <p:sp>
          <p:nvSpPr>
            <p:cNvPr id="46" name="Rectangle 45"/>
            <p:cNvSpPr/>
            <p:nvPr/>
          </p:nvSpPr>
          <p:spPr>
            <a:xfrm>
              <a:off x="1554075" y="122098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p>
          </p:txBody>
        </p:sp>
        <p:sp>
          <p:nvSpPr>
            <p:cNvPr id="47" name="Rectangle 46"/>
            <p:cNvSpPr/>
            <p:nvPr/>
          </p:nvSpPr>
          <p:spPr>
            <a:xfrm>
              <a:off x="2283631" y="122098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2</a:t>
              </a:r>
              <a:endParaRPr lang="en-US" sz="3200" dirty="0">
                <a:solidFill>
                  <a:schemeClr val="tx1"/>
                </a:solidFill>
              </a:endParaRPr>
            </a:p>
          </p:txBody>
        </p:sp>
        <p:sp>
          <p:nvSpPr>
            <p:cNvPr id="48" name="Rectangle 47"/>
            <p:cNvSpPr/>
            <p:nvPr/>
          </p:nvSpPr>
          <p:spPr>
            <a:xfrm>
              <a:off x="2992285" y="122098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p>
          </p:txBody>
        </p:sp>
        <p:sp>
          <p:nvSpPr>
            <p:cNvPr id="49" name="Rectangle 48"/>
            <p:cNvSpPr/>
            <p:nvPr/>
          </p:nvSpPr>
          <p:spPr>
            <a:xfrm>
              <a:off x="3718751" y="122098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p>
          </p:txBody>
        </p:sp>
        <p:sp>
          <p:nvSpPr>
            <p:cNvPr id="50" name="Rectangle 49"/>
            <p:cNvSpPr/>
            <p:nvPr/>
          </p:nvSpPr>
          <p:spPr>
            <a:xfrm>
              <a:off x="4450121" y="122098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p>
          </p:txBody>
        </p:sp>
        <p:sp>
          <p:nvSpPr>
            <p:cNvPr id="51" name="Rectangle 50"/>
            <p:cNvSpPr/>
            <p:nvPr/>
          </p:nvSpPr>
          <p:spPr>
            <a:xfrm>
              <a:off x="5158775" y="122098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p>
          </p:txBody>
        </p:sp>
        <p:sp>
          <p:nvSpPr>
            <p:cNvPr id="52" name="Rectangle 51"/>
            <p:cNvSpPr/>
            <p:nvPr/>
          </p:nvSpPr>
          <p:spPr>
            <a:xfrm>
              <a:off x="5888694" y="122098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p>
          </p:txBody>
        </p:sp>
        <p:sp>
          <p:nvSpPr>
            <p:cNvPr id="53" name="Rectangle 52"/>
            <p:cNvSpPr/>
            <p:nvPr/>
          </p:nvSpPr>
          <p:spPr>
            <a:xfrm>
              <a:off x="6615160" y="122098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p>
          </p:txBody>
        </p:sp>
      </p:grpSp>
      <p:cxnSp>
        <p:nvCxnSpPr>
          <p:cNvPr id="62" name="Straight Arrow Connector 61"/>
          <p:cNvCxnSpPr>
            <a:endCxn id="29" idx="2"/>
          </p:cNvCxnSpPr>
          <p:nvPr/>
        </p:nvCxnSpPr>
        <p:spPr>
          <a:xfrm flipH="1" flipV="1">
            <a:off x="6952184" y="3393957"/>
            <a:ext cx="666639" cy="714150"/>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63" name="Straight Arrow Connector 62"/>
          <p:cNvCxnSpPr/>
          <p:nvPr/>
        </p:nvCxnSpPr>
        <p:spPr>
          <a:xfrm flipH="1" flipV="1">
            <a:off x="2952796" y="3369919"/>
            <a:ext cx="373742" cy="696591"/>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64" name="Straight Arrow Connector 63"/>
          <p:cNvCxnSpPr/>
          <p:nvPr/>
        </p:nvCxnSpPr>
        <p:spPr>
          <a:xfrm flipH="1" flipV="1">
            <a:off x="5189911" y="2140677"/>
            <a:ext cx="1073989" cy="497893"/>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69" name="Straight Arrow Connector 68"/>
          <p:cNvCxnSpPr/>
          <p:nvPr/>
        </p:nvCxnSpPr>
        <p:spPr>
          <a:xfrm flipV="1">
            <a:off x="2575466" y="2156386"/>
            <a:ext cx="1047926" cy="530180"/>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72" name="Straight Arrow Connector 71"/>
          <p:cNvCxnSpPr/>
          <p:nvPr/>
        </p:nvCxnSpPr>
        <p:spPr>
          <a:xfrm flipV="1">
            <a:off x="1484315" y="3401333"/>
            <a:ext cx="530432" cy="659034"/>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82" name="Straight Arrow Connector 81"/>
          <p:cNvCxnSpPr>
            <a:endCxn id="28" idx="2"/>
          </p:cNvCxnSpPr>
          <p:nvPr/>
        </p:nvCxnSpPr>
        <p:spPr>
          <a:xfrm flipV="1">
            <a:off x="5536398" y="3393958"/>
            <a:ext cx="721318" cy="705679"/>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grpSp>
        <p:nvGrpSpPr>
          <p:cNvPr id="94" name="Group 93"/>
          <p:cNvGrpSpPr/>
          <p:nvPr/>
        </p:nvGrpSpPr>
        <p:grpSpPr>
          <a:xfrm>
            <a:off x="801684" y="4765568"/>
            <a:ext cx="7539565" cy="721866"/>
            <a:chOff x="801684" y="4765568"/>
            <a:chExt cx="7539565" cy="721866"/>
          </a:xfrm>
        </p:grpSpPr>
        <p:cxnSp>
          <p:nvCxnSpPr>
            <p:cNvPr id="56" name="Straight Arrow Connector 55"/>
            <p:cNvCxnSpPr>
              <a:stCxn id="12" idx="0"/>
              <a:endCxn id="21" idx="2"/>
            </p:cNvCxnSpPr>
            <p:nvPr/>
          </p:nvCxnSpPr>
          <p:spPr>
            <a:xfrm flipH="1" flipV="1">
              <a:off x="7971424" y="4796984"/>
              <a:ext cx="284240" cy="690450"/>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58" name="Straight Arrow Connector 57"/>
            <p:cNvCxnSpPr/>
            <p:nvPr/>
          </p:nvCxnSpPr>
          <p:spPr>
            <a:xfrm flipH="1" flipV="1">
              <a:off x="5876291" y="4781276"/>
              <a:ext cx="284240" cy="690450"/>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59" name="Straight Arrow Connector 58"/>
            <p:cNvCxnSpPr/>
            <p:nvPr/>
          </p:nvCxnSpPr>
          <p:spPr>
            <a:xfrm flipH="1" flipV="1">
              <a:off x="3712397" y="4765568"/>
              <a:ext cx="284240" cy="690450"/>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60" name="Straight Arrow Connector 59"/>
            <p:cNvCxnSpPr/>
            <p:nvPr/>
          </p:nvCxnSpPr>
          <p:spPr>
            <a:xfrm flipH="1" flipV="1">
              <a:off x="1670273" y="4805328"/>
              <a:ext cx="197973" cy="650690"/>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75" name="Straight Arrow Connector 74"/>
            <p:cNvCxnSpPr>
              <a:endCxn id="14" idx="2"/>
            </p:cNvCxnSpPr>
            <p:nvPr/>
          </p:nvCxnSpPr>
          <p:spPr>
            <a:xfrm flipV="1">
              <a:off x="801684" y="4796984"/>
              <a:ext cx="330031" cy="690450"/>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77" name="Straight Arrow Connector 76"/>
            <p:cNvCxnSpPr/>
            <p:nvPr/>
          </p:nvCxnSpPr>
          <p:spPr>
            <a:xfrm flipV="1">
              <a:off x="2920092" y="4789130"/>
              <a:ext cx="330031" cy="690450"/>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78" name="Straight Arrow Connector 77"/>
            <p:cNvCxnSpPr>
              <a:endCxn id="18" idx="2"/>
            </p:cNvCxnSpPr>
            <p:nvPr/>
          </p:nvCxnSpPr>
          <p:spPr>
            <a:xfrm flipV="1">
              <a:off x="5128430" y="4796984"/>
              <a:ext cx="40331" cy="682596"/>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cxnSp>
          <p:nvCxnSpPr>
            <p:cNvPr id="80" name="Straight Arrow Connector 79"/>
            <p:cNvCxnSpPr/>
            <p:nvPr/>
          </p:nvCxnSpPr>
          <p:spPr>
            <a:xfrm flipV="1">
              <a:off x="7210853" y="4813308"/>
              <a:ext cx="211504" cy="638783"/>
            </a:xfrm>
            <a:prstGeom prst="straightConnector1">
              <a:avLst/>
            </a:prstGeom>
            <a:ln w="25400">
              <a:tailEnd type="stealth" w="lg" len="lg"/>
            </a:ln>
          </p:spPr>
          <p:style>
            <a:lnRef idx="3">
              <a:schemeClr val="dk1"/>
            </a:lnRef>
            <a:fillRef idx="0">
              <a:schemeClr val="dk1"/>
            </a:fillRef>
            <a:effectRef idx="2">
              <a:schemeClr val="dk1"/>
            </a:effectRef>
            <a:fontRef idx="minor">
              <a:schemeClr val="tx1"/>
            </a:fontRef>
          </p:style>
        </p:cxnSp>
        <p:sp>
          <p:nvSpPr>
            <p:cNvPr id="84" name="TextBox 83"/>
            <p:cNvSpPr txBox="1"/>
            <p:nvPr/>
          </p:nvSpPr>
          <p:spPr>
            <a:xfrm>
              <a:off x="7316605" y="4970235"/>
              <a:ext cx="1024644" cy="369332"/>
            </a:xfrm>
            <a:prstGeom prst="rect">
              <a:avLst/>
            </a:prstGeom>
            <a:noFill/>
          </p:spPr>
          <p:txBody>
            <a:bodyPr wrap="square" rtlCol="0">
              <a:spAutoFit/>
            </a:bodyPr>
            <a:lstStyle/>
            <a:p>
              <a:r>
                <a:rPr lang="en-US" dirty="0">
                  <a:solidFill>
                    <a:schemeClr val="accent1"/>
                  </a:solidFill>
                </a:rPr>
                <a:t>Merge!</a:t>
              </a:r>
            </a:p>
          </p:txBody>
        </p:sp>
        <p:sp>
          <p:nvSpPr>
            <p:cNvPr id="85" name="TextBox 84"/>
            <p:cNvSpPr txBox="1"/>
            <p:nvPr/>
          </p:nvSpPr>
          <p:spPr>
            <a:xfrm>
              <a:off x="5104637" y="4989350"/>
              <a:ext cx="1024644" cy="369332"/>
            </a:xfrm>
            <a:prstGeom prst="rect">
              <a:avLst/>
            </a:prstGeom>
            <a:noFill/>
          </p:spPr>
          <p:txBody>
            <a:bodyPr wrap="square" rtlCol="0">
              <a:spAutoFit/>
            </a:bodyPr>
            <a:lstStyle/>
            <a:p>
              <a:r>
                <a:rPr lang="en-US" dirty="0">
                  <a:solidFill>
                    <a:schemeClr val="accent1"/>
                  </a:solidFill>
                </a:rPr>
                <a:t>Merge!</a:t>
              </a:r>
            </a:p>
          </p:txBody>
        </p:sp>
        <p:sp>
          <p:nvSpPr>
            <p:cNvPr id="86" name="TextBox 85"/>
            <p:cNvSpPr txBox="1"/>
            <p:nvPr/>
          </p:nvSpPr>
          <p:spPr>
            <a:xfrm>
              <a:off x="3080140" y="5004158"/>
              <a:ext cx="1024644" cy="369332"/>
            </a:xfrm>
            <a:prstGeom prst="rect">
              <a:avLst/>
            </a:prstGeom>
            <a:noFill/>
          </p:spPr>
          <p:txBody>
            <a:bodyPr wrap="square" rtlCol="0">
              <a:spAutoFit/>
            </a:bodyPr>
            <a:lstStyle/>
            <a:p>
              <a:r>
                <a:rPr lang="en-US" dirty="0">
                  <a:solidFill>
                    <a:schemeClr val="accent1"/>
                  </a:solidFill>
                </a:rPr>
                <a:t>Merge!</a:t>
              </a:r>
            </a:p>
          </p:txBody>
        </p:sp>
        <p:sp>
          <p:nvSpPr>
            <p:cNvPr id="87" name="TextBox 86"/>
            <p:cNvSpPr txBox="1"/>
            <p:nvPr/>
          </p:nvSpPr>
          <p:spPr>
            <a:xfrm>
              <a:off x="926837" y="5004158"/>
              <a:ext cx="1024644" cy="369332"/>
            </a:xfrm>
            <a:prstGeom prst="rect">
              <a:avLst/>
            </a:prstGeom>
            <a:noFill/>
          </p:spPr>
          <p:txBody>
            <a:bodyPr wrap="square" rtlCol="0">
              <a:spAutoFit/>
            </a:bodyPr>
            <a:lstStyle/>
            <a:p>
              <a:r>
                <a:rPr lang="en-US" dirty="0">
                  <a:solidFill>
                    <a:schemeClr val="accent1"/>
                  </a:solidFill>
                </a:rPr>
                <a:t>Merge!</a:t>
              </a:r>
            </a:p>
          </p:txBody>
        </p:sp>
      </p:grpSp>
      <p:sp>
        <p:nvSpPr>
          <p:cNvPr id="88" name="TextBox 87"/>
          <p:cNvSpPr txBox="1"/>
          <p:nvPr/>
        </p:nvSpPr>
        <p:spPr>
          <a:xfrm>
            <a:off x="2055496" y="3565557"/>
            <a:ext cx="1024644" cy="369332"/>
          </a:xfrm>
          <a:prstGeom prst="rect">
            <a:avLst/>
          </a:prstGeom>
          <a:noFill/>
        </p:spPr>
        <p:txBody>
          <a:bodyPr wrap="square" rtlCol="0">
            <a:spAutoFit/>
          </a:bodyPr>
          <a:lstStyle/>
          <a:p>
            <a:r>
              <a:rPr lang="en-US" dirty="0">
                <a:solidFill>
                  <a:schemeClr val="accent1"/>
                </a:solidFill>
              </a:rPr>
              <a:t>Merge!</a:t>
            </a:r>
          </a:p>
        </p:txBody>
      </p:sp>
      <p:sp>
        <p:nvSpPr>
          <p:cNvPr id="89" name="TextBox 88"/>
          <p:cNvSpPr txBox="1"/>
          <p:nvPr/>
        </p:nvSpPr>
        <p:spPr>
          <a:xfrm>
            <a:off x="6097994" y="3557964"/>
            <a:ext cx="1024644" cy="369332"/>
          </a:xfrm>
          <a:prstGeom prst="rect">
            <a:avLst/>
          </a:prstGeom>
          <a:noFill/>
        </p:spPr>
        <p:txBody>
          <a:bodyPr wrap="square" rtlCol="0">
            <a:spAutoFit/>
          </a:bodyPr>
          <a:lstStyle/>
          <a:p>
            <a:r>
              <a:rPr lang="en-US" dirty="0">
                <a:solidFill>
                  <a:schemeClr val="accent1"/>
                </a:solidFill>
              </a:rPr>
              <a:t>Merge!</a:t>
            </a:r>
          </a:p>
        </p:txBody>
      </p:sp>
      <p:sp>
        <p:nvSpPr>
          <p:cNvPr id="90" name="TextBox 89"/>
          <p:cNvSpPr txBox="1"/>
          <p:nvPr/>
        </p:nvSpPr>
        <p:spPr>
          <a:xfrm>
            <a:off x="3953425" y="2200606"/>
            <a:ext cx="1024644" cy="369332"/>
          </a:xfrm>
          <a:prstGeom prst="rect">
            <a:avLst/>
          </a:prstGeom>
          <a:noFill/>
        </p:spPr>
        <p:txBody>
          <a:bodyPr wrap="square" rtlCol="0">
            <a:spAutoFit/>
          </a:bodyPr>
          <a:lstStyle/>
          <a:p>
            <a:r>
              <a:rPr lang="en-US" dirty="0">
                <a:solidFill>
                  <a:schemeClr val="accent1"/>
                </a:solidFill>
              </a:rPr>
              <a:t>Merge!</a:t>
            </a:r>
          </a:p>
        </p:txBody>
      </p:sp>
      <p:grpSp>
        <p:nvGrpSpPr>
          <p:cNvPr id="93" name="Group 92"/>
          <p:cNvGrpSpPr/>
          <p:nvPr/>
        </p:nvGrpSpPr>
        <p:grpSpPr>
          <a:xfrm>
            <a:off x="459672" y="5487434"/>
            <a:ext cx="8148592" cy="1173546"/>
            <a:chOff x="459672" y="5487434"/>
            <a:chExt cx="8148592" cy="1173546"/>
          </a:xfrm>
        </p:grpSpPr>
        <p:sp>
          <p:nvSpPr>
            <p:cNvPr id="6" name="Rectangle 5"/>
            <p:cNvSpPr/>
            <p:nvPr/>
          </p:nvSpPr>
          <p:spPr>
            <a:xfrm>
              <a:off x="1484315" y="5487434"/>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7" name="Rectangle 6"/>
            <p:cNvSpPr/>
            <p:nvPr/>
          </p:nvSpPr>
          <p:spPr>
            <a:xfrm>
              <a:off x="2610413" y="5487434"/>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8" name="Rectangle 7"/>
            <p:cNvSpPr/>
            <p:nvPr/>
          </p:nvSpPr>
          <p:spPr>
            <a:xfrm>
              <a:off x="3674812" y="5487434"/>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9" name="Rectangle 8"/>
            <p:cNvSpPr/>
            <p:nvPr/>
          </p:nvSpPr>
          <p:spPr>
            <a:xfrm>
              <a:off x="4783866" y="5487434"/>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10" name="Rectangle 9"/>
            <p:cNvSpPr/>
            <p:nvPr/>
          </p:nvSpPr>
          <p:spPr>
            <a:xfrm>
              <a:off x="5830446" y="5487434"/>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11" name="Rectangle 10"/>
            <p:cNvSpPr/>
            <p:nvPr/>
          </p:nvSpPr>
          <p:spPr>
            <a:xfrm>
              <a:off x="6878420" y="5487434"/>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12" name="Rectangle 11"/>
            <p:cNvSpPr/>
            <p:nvPr/>
          </p:nvSpPr>
          <p:spPr>
            <a:xfrm>
              <a:off x="7903063" y="5487434"/>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sp>
          <p:nvSpPr>
            <p:cNvPr id="13" name="Rectangle 12"/>
            <p:cNvSpPr/>
            <p:nvPr/>
          </p:nvSpPr>
          <p:spPr>
            <a:xfrm>
              <a:off x="459672" y="5487434"/>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91" name="TextBox 90"/>
            <p:cNvSpPr txBox="1"/>
            <p:nvPr/>
          </p:nvSpPr>
          <p:spPr>
            <a:xfrm>
              <a:off x="1175797" y="6291648"/>
              <a:ext cx="7337893" cy="369332"/>
            </a:xfrm>
            <a:prstGeom prst="rect">
              <a:avLst/>
            </a:prstGeom>
            <a:noFill/>
          </p:spPr>
          <p:txBody>
            <a:bodyPr wrap="square" rtlCol="0">
              <a:spAutoFit/>
            </a:bodyPr>
            <a:lstStyle/>
            <a:p>
              <a:r>
                <a:rPr lang="en-US" dirty="0">
                  <a:solidFill>
                    <a:srgbClr val="FF0000"/>
                  </a:solidFill>
                </a:rPr>
                <a:t>A bunch of sorted lists of length 1 (in the order of the original sequence).</a:t>
              </a:r>
            </a:p>
          </p:txBody>
        </p:sp>
      </p:grpSp>
      <p:sp>
        <p:nvSpPr>
          <p:cNvPr id="92" name="TextBox 91"/>
          <p:cNvSpPr txBox="1"/>
          <p:nvPr/>
        </p:nvSpPr>
        <p:spPr>
          <a:xfrm>
            <a:off x="3546822" y="988313"/>
            <a:ext cx="1964553" cy="369332"/>
          </a:xfrm>
          <a:prstGeom prst="rect">
            <a:avLst/>
          </a:prstGeom>
          <a:noFill/>
        </p:spPr>
        <p:txBody>
          <a:bodyPr wrap="square" rtlCol="0">
            <a:spAutoFit/>
          </a:bodyPr>
          <a:lstStyle/>
          <a:p>
            <a:r>
              <a:rPr lang="en-US" dirty="0">
                <a:solidFill>
                  <a:srgbClr val="FF0000"/>
                </a:solidFill>
              </a:rPr>
              <a:t>Sorted sequence!</a:t>
            </a:r>
          </a:p>
        </p:txBody>
      </p:sp>
    </p:spTree>
    <p:extLst>
      <p:ext uri="{BB962C8B-B14F-4D97-AF65-F5344CB8AC3E}">
        <p14:creationId xmlns:p14="http://schemas.microsoft.com/office/powerpoint/2010/main" val="97925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down)">
                                      <p:cBhvr>
                                        <p:cTn id="7" dur="500"/>
                                        <p:tgtEl>
                                          <p:spTgt spid="94"/>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wipe(down)">
                                      <p:cBhvr>
                                        <p:cTn id="15" dur="500"/>
                                        <p:tgtEl>
                                          <p:spTgt spid="6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89"/>
                                        </p:tgtEl>
                                        <p:attrNameLst>
                                          <p:attrName>style.visibility</p:attrName>
                                        </p:attrNameLst>
                                      </p:cBhvr>
                                      <p:to>
                                        <p:strVal val="visible"/>
                                      </p:to>
                                    </p:set>
                                    <p:animEffect transition="in" filter="wipe(down)">
                                      <p:cBhvr>
                                        <p:cTn id="18" dur="500"/>
                                        <p:tgtEl>
                                          <p:spTgt spid="89"/>
                                        </p:tgtEl>
                                      </p:cBhvr>
                                    </p:animEffect>
                                  </p:childTnLst>
                                </p:cTn>
                              </p:par>
                              <p:par>
                                <p:cTn id="19" presetID="22" presetClass="entr" presetSubtype="4" fill="hold" nodeType="withEffect">
                                  <p:stCondLst>
                                    <p:cond delay="0"/>
                                  </p:stCondLst>
                                  <p:childTnLst>
                                    <p:set>
                                      <p:cBhvr>
                                        <p:cTn id="20" dur="1" fill="hold">
                                          <p:stCondLst>
                                            <p:cond delay="0"/>
                                          </p:stCondLst>
                                        </p:cTn>
                                        <p:tgtEl>
                                          <p:spTgt spid="82"/>
                                        </p:tgtEl>
                                        <p:attrNameLst>
                                          <p:attrName>style.visibility</p:attrName>
                                        </p:attrNameLst>
                                      </p:cBhvr>
                                      <p:to>
                                        <p:strVal val="visible"/>
                                      </p:to>
                                    </p:set>
                                    <p:animEffect transition="in" filter="wipe(down)">
                                      <p:cBhvr>
                                        <p:cTn id="21" dur="500"/>
                                        <p:tgtEl>
                                          <p:spTgt spid="82"/>
                                        </p:tgtEl>
                                      </p:cBhvr>
                                    </p:animEffect>
                                  </p:childTnLst>
                                </p:cTn>
                              </p:par>
                              <p:par>
                                <p:cTn id="22" presetID="22" presetClass="entr" presetSubtype="4" fill="hold" nodeType="with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wipe(down)">
                                      <p:cBhvr>
                                        <p:cTn id="24" dur="500"/>
                                        <p:tgtEl>
                                          <p:spTgt spid="63"/>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88"/>
                                        </p:tgtEl>
                                        <p:attrNameLst>
                                          <p:attrName>style.visibility</p:attrName>
                                        </p:attrNameLst>
                                      </p:cBhvr>
                                      <p:to>
                                        <p:strVal val="visible"/>
                                      </p:to>
                                    </p:set>
                                    <p:animEffect transition="in" filter="wipe(down)">
                                      <p:cBhvr>
                                        <p:cTn id="27" dur="500"/>
                                        <p:tgtEl>
                                          <p:spTgt spid="88"/>
                                        </p:tgtEl>
                                      </p:cBhvr>
                                    </p:animEffect>
                                  </p:childTnLst>
                                </p:cTn>
                              </p:par>
                              <p:par>
                                <p:cTn id="28" presetID="22" presetClass="entr" presetSubtype="4" fill="hold" nodeType="with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wipe(down)">
                                      <p:cBhvr>
                                        <p:cTn id="30" dur="500"/>
                                        <p:tgtEl>
                                          <p:spTgt spid="72"/>
                                        </p:tgtEl>
                                      </p:cBhvr>
                                    </p:animEffect>
                                  </p:childTnLst>
                                </p:cTn>
                              </p:par>
                            </p:childTnLst>
                          </p:cTn>
                        </p:par>
                        <p:par>
                          <p:cTn id="31" fill="hold">
                            <p:stCondLst>
                              <p:cond delay="500"/>
                            </p:stCondLst>
                            <p:childTnLst>
                              <p:par>
                                <p:cTn id="32" presetID="1" presetClass="entr" presetSubtype="0" fill="hold" nodeType="afterEffect">
                                  <p:stCondLst>
                                    <p:cond delay="0"/>
                                  </p:stCondLst>
                                  <p:childTnLst>
                                    <p:set>
                                      <p:cBhvr>
                                        <p:cTn id="33" dur="1" fill="hold">
                                          <p:stCondLst>
                                            <p:cond delay="0"/>
                                          </p:stCondLst>
                                        </p:cTn>
                                        <p:tgtEl>
                                          <p:spTgt spid="36"/>
                                        </p:tgtEl>
                                        <p:attrNameLst>
                                          <p:attrName>style.visibility</p:attrName>
                                        </p:attrNameLst>
                                      </p:cBhvr>
                                      <p:to>
                                        <p:strVal val="visible"/>
                                      </p:to>
                                    </p:set>
                                  </p:childTnLst>
                                </p:cTn>
                              </p:par>
                            </p:childTnLst>
                          </p:cTn>
                        </p:par>
                        <p:par>
                          <p:cTn id="34" fill="hold">
                            <p:stCondLst>
                              <p:cond delay="500"/>
                            </p:stCondLst>
                            <p:childTnLst>
                              <p:par>
                                <p:cTn id="35" presetID="1" presetClass="entr" presetSubtype="0" fill="hold" nodeType="after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wipe(down)">
                                      <p:cBhvr>
                                        <p:cTn id="41" dur="500"/>
                                        <p:tgtEl>
                                          <p:spTgt spid="64"/>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90"/>
                                        </p:tgtEl>
                                        <p:attrNameLst>
                                          <p:attrName>style.visibility</p:attrName>
                                        </p:attrNameLst>
                                      </p:cBhvr>
                                      <p:to>
                                        <p:strVal val="visible"/>
                                      </p:to>
                                    </p:set>
                                    <p:animEffect transition="in" filter="wipe(down)">
                                      <p:cBhvr>
                                        <p:cTn id="44" dur="500"/>
                                        <p:tgtEl>
                                          <p:spTgt spid="90"/>
                                        </p:tgtEl>
                                      </p:cBhvr>
                                    </p:animEffect>
                                  </p:childTnLst>
                                </p:cTn>
                              </p:par>
                              <p:par>
                                <p:cTn id="45" presetID="22" presetClass="entr" presetSubtype="4"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wipe(down)">
                                      <p:cBhvr>
                                        <p:cTn id="47" dur="500"/>
                                        <p:tgtEl>
                                          <p:spTgt spid="69"/>
                                        </p:tgtEl>
                                      </p:cBhvr>
                                    </p:animEffect>
                                  </p:childTnLst>
                                </p:cTn>
                              </p:par>
                            </p:childTnLst>
                          </p:cTn>
                        </p:par>
                        <p:par>
                          <p:cTn id="48" fill="hold">
                            <p:stCondLst>
                              <p:cond delay="500"/>
                            </p:stCondLst>
                            <p:childTnLst>
                              <p:par>
                                <p:cTn id="49" presetID="1" presetClass="entr" presetSubtype="0" fill="hold" nodeType="after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par>
                          <p:cTn id="51" fill="hold">
                            <p:stCondLst>
                              <p:cond delay="500"/>
                            </p:stCondLst>
                            <p:childTnLst>
                              <p:par>
                                <p:cTn id="52" presetID="1" presetClass="entr" presetSubtype="0" fill="hold" grpId="0" nodeType="afterEffect">
                                  <p:stCondLst>
                                    <p:cond delay="0"/>
                                  </p:stCondLst>
                                  <p:childTnLst>
                                    <p:set>
                                      <p:cBhvr>
                                        <p:cTn id="53"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89" grpId="0"/>
      <p:bldP spid="90" grpId="0"/>
      <p:bldP spid="9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questions</a:t>
            </a:r>
          </a:p>
        </p:txBody>
      </p:sp>
      <p:sp>
        <p:nvSpPr>
          <p:cNvPr id="3" name="Content Placeholder 2"/>
          <p:cNvSpPr>
            <a:spLocks noGrp="1"/>
          </p:cNvSpPr>
          <p:nvPr>
            <p:ph idx="1"/>
          </p:nvPr>
        </p:nvSpPr>
        <p:spPr>
          <a:xfrm>
            <a:off x="628650" y="1939103"/>
            <a:ext cx="3391557" cy="1639669"/>
          </a:xfrm>
        </p:spPr>
        <p:txBody>
          <a:bodyPr>
            <a:normAutofit/>
          </a:bodyPr>
          <a:lstStyle/>
          <a:p>
            <a:pPr marL="514350" indent="-514350">
              <a:buFont typeface="+mj-lt"/>
              <a:buAutoNum type="arabicPeriod"/>
            </a:pPr>
            <a:r>
              <a:rPr lang="en-US" sz="3200" dirty="0"/>
              <a:t>Does this work?</a:t>
            </a:r>
          </a:p>
          <a:p>
            <a:pPr marL="514350" indent="-514350">
              <a:buFont typeface="+mj-lt"/>
              <a:buAutoNum type="arabicPeriod"/>
            </a:pPr>
            <a:r>
              <a:rPr lang="en-US" sz="3200" dirty="0"/>
              <a:t>Is it fast?</a:t>
            </a:r>
          </a:p>
        </p:txBody>
      </p:sp>
      <p:sp>
        <p:nvSpPr>
          <p:cNvPr id="5" name="TextBox 4"/>
          <p:cNvSpPr txBox="1"/>
          <p:nvPr/>
        </p:nvSpPr>
        <p:spPr>
          <a:xfrm>
            <a:off x="628650" y="4883901"/>
            <a:ext cx="2692546" cy="1261884"/>
          </a:xfrm>
          <a:prstGeom prst="rect">
            <a:avLst/>
          </a:prstGeom>
          <a:noFill/>
        </p:spPr>
        <p:txBody>
          <a:bodyPr wrap="square" rtlCol="0">
            <a:spAutoFit/>
          </a:bodyPr>
          <a:lstStyle/>
          <a:p>
            <a:r>
              <a:rPr lang="en-US" sz="2800" dirty="0"/>
              <a:t>Empirically: </a:t>
            </a:r>
          </a:p>
          <a:p>
            <a:pPr marL="457200" indent="-457200">
              <a:buFont typeface="+mj-lt"/>
              <a:buAutoNum type="arabicPeriod"/>
            </a:pPr>
            <a:r>
              <a:rPr lang="en-US" sz="2400" dirty="0"/>
              <a:t>Seems to work. </a:t>
            </a:r>
          </a:p>
          <a:p>
            <a:pPr marL="457200" indent="-457200">
              <a:buFont typeface="+mj-lt"/>
              <a:buAutoNum type="arabicPeriod"/>
            </a:pPr>
            <a:r>
              <a:rPr lang="en-US" sz="2400" dirty="0"/>
              <a:t>Seems fast.</a:t>
            </a:r>
          </a:p>
        </p:txBody>
      </p:sp>
      <p:sp>
        <p:nvSpPr>
          <p:cNvPr id="4" name="TextBox 3"/>
          <p:cNvSpPr txBox="1"/>
          <p:nvPr/>
        </p:nvSpPr>
        <p:spPr>
          <a:xfrm>
            <a:off x="4715861" y="2297272"/>
            <a:ext cx="3799489" cy="461665"/>
          </a:xfrm>
          <a:prstGeom prst="rect">
            <a:avLst/>
          </a:prstGeom>
          <a:noFill/>
        </p:spPr>
        <p:txBody>
          <a:bodyPr wrap="square" rtlCol="0">
            <a:spAutoFit/>
          </a:bodyPr>
          <a:lstStyle/>
          <a:p>
            <a:r>
              <a:rPr lang="en-US" sz="2400" dirty="0" err="1">
                <a:solidFill>
                  <a:schemeClr val="accent4"/>
                </a:solidFill>
              </a:rPr>
              <a:t>IPython</a:t>
            </a:r>
            <a:r>
              <a:rPr lang="en-US" sz="2400" dirty="0">
                <a:solidFill>
                  <a:schemeClr val="accent4"/>
                </a:solidFill>
              </a:rPr>
              <a:t> notebook says</a:t>
            </a:r>
            <a:r>
              <a:rPr lang="mr-IN" sz="2400" dirty="0">
                <a:solidFill>
                  <a:schemeClr val="accent4"/>
                </a:solidFill>
              </a:rPr>
              <a:t>…</a:t>
            </a:r>
            <a:endParaRPr lang="en-US" sz="2400" dirty="0">
              <a:solidFill>
                <a:schemeClr val="accent4"/>
              </a:solidFill>
            </a:endParaRPr>
          </a:p>
        </p:txBody>
      </p:sp>
      <p:pic>
        <p:nvPicPr>
          <p:cNvPr id="6" name="Picture 5">
            <a:extLst>
              <a:ext uri="{FF2B5EF4-FFF2-40B4-BE49-F238E27FC236}">
                <a16:creationId xmlns:a16="http://schemas.microsoft.com/office/drawing/2014/main" id="{944AF76C-83AA-654A-B3E9-5DA60D6A036B}"/>
              </a:ext>
            </a:extLst>
          </p:cNvPr>
          <p:cNvPicPr>
            <a:picLocks noChangeAspect="1"/>
          </p:cNvPicPr>
          <p:nvPr/>
        </p:nvPicPr>
        <p:blipFill>
          <a:blip r:embed="rId2"/>
          <a:stretch>
            <a:fillRect/>
          </a:stretch>
        </p:blipFill>
        <p:spPr>
          <a:xfrm>
            <a:off x="3534032" y="2672987"/>
            <a:ext cx="5361459" cy="4021095"/>
          </a:xfrm>
          <a:prstGeom prst="rect">
            <a:avLst/>
          </a:prstGeom>
        </p:spPr>
      </p:pic>
    </p:spTree>
    <p:extLst>
      <p:ext uri="{BB962C8B-B14F-4D97-AF65-F5344CB8AC3E}">
        <p14:creationId xmlns:p14="http://schemas.microsoft.com/office/powerpoint/2010/main" val="196186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6708"/>
            <a:ext cx="7886700" cy="907083"/>
          </a:xfrm>
        </p:spPr>
        <p:txBody>
          <a:bodyPr/>
          <a:lstStyle/>
          <a:p>
            <a:r>
              <a:rPr lang="en-US" dirty="0"/>
              <a:t>It works</a:t>
            </a:r>
            <a:endParaRPr lang="en-US" dirty="0">
              <a:solidFill>
                <a:schemeClr val="accent5"/>
              </a:solidFill>
            </a:endParaRPr>
          </a:p>
        </p:txBody>
      </p:sp>
      <p:sp>
        <p:nvSpPr>
          <p:cNvPr id="3" name="Content Placeholder 2"/>
          <p:cNvSpPr>
            <a:spLocks noGrp="1"/>
          </p:cNvSpPr>
          <p:nvPr>
            <p:ph idx="1"/>
          </p:nvPr>
        </p:nvSpPr>
        <p:spPr>
          <a:xfrm>
            <a:off x="628650" y="954635"/>
            <a:ext cx="7069609" cy="1568222"/>
          </a:xfrm>
        </p:spPr>
        <p:txBody>
          <a:bodyPr>
            <a:normAutofit/>
          </a:bodyPr>
          <a:lstStyle/>
          <a:p>
            <a:r>
              <a:rPr lang="en-US" sz="2400" b="1" dirty="0">
                <a:solidFill>
                  <a:schemeClr val="accent4"/>
                </a:solidFill>
              </a:rPr>
              <a:t>Inductive hypothesis: </a:t>
            </a:r>
          </a:p>
          <a:p>
            <a:pPr marL="0" indent="0" algn="ctr">
              <a:buNone/>
            </a:pPr>
            <a:r>
              <a:rPr lang="en-US" sz="2400" dirty="0"/>
              <a:t>“In every the recursive call on an array of length at most </a:t>
            </a:r>
            <a:r>
              <a:rPr lang="en-US" sz="2400" dirty="0" err="1"/>
              <a:t>i</a:t>
            </a:r>
            <a:r>
              <a:rPr lang="en-US" sz="2400" dirty="0"/>
              <a:t>, MERGESORT returns a sorted array.”</a:t>
            </a:r>
          </a:p>
          <a:p>
            <a:pPr marL="0" indent="0" algn="ctr">
              <a:buNone/>
            </a:pPr>
            <a:endParaRPr lang="en-US" sz="1800" dirty="0">
              <a:solidFill>
                <a:schemeClr val="accent1"/>
              </a:solidFill>
            </a:endParaRPr>
          </a:p>
        </p:txBody>
      </p:sp>
      <mc:AlternateContent xmlns:mc="http://schemas.openxmlformats.org/markup-compatibility/2006" xmlns:a14="http://schemas.microsoft.com/office/drawing/2010/main">
        <mc:Choice Requires="a14">
          <p:sp>
            <p:nvSpPr>
              <p:cNvPr id="4" name="Content Placeholder 2"/>
              <p:cNvSpPr txBox="1">
                <a:spLocks/>
              </p:cNvSpPr>
              <p:nvPr/>
            </p:nvSpPr>
            <p:spPr>
              <a:xfrm>
                <a:off x="5375189" y="2522857"/>
                <a:ext cx="3808090" cy="2755443"/>
              </a:xfrm>
              <a:prstGeom prst="rect">
                <a:avLst/>
              </a:prstGeom>
              <a:solidFill>
                <a:schemeClr val="accent2">
                  <a:lumMod val="20000"/>
                  <a:lumOff val="80000"/>
                </a:schemeClr>
              </a:solidFill>
              <a:ln>
                <a:solidFill>
                  <a:schemeClr val="accent2">
                    <a:lumMod val="50000"/>
                  </a:schemeClr>
                </a:solidFill>
              </a:ln>
            </p:spPr>
            <p:style>
              <a:lnRef idx="1">
                <a:schemeClr val="accent6"/>
              </a:lnRef>
              <a:fillRef idx="2">
                <a:schemeClr val="accent6"/>
              </a:fillRef>
              <a:effectRef idx="1">
                <a:schemeClr val="accent6"/>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500" dirty="0"/>
              </a:p>
              <a:p>
                <a:r>
                  <a:rPr lang="en-US" sz="1800" dirty="0">
                    <a:solidFill>
                      <a:schemeClr val="accent4"/>
                    </a:solidFill>
                  </a:rPr>
                  <a:t>MERGESORT</a:t>
                </a:r>
                <a:r>
                  <a:rPr lang="en-US" sz="1800" dirty="0"/>
                  <a:t>(A):</a:t>
                </a:r>
              </a:p>
              <a:p>
                <a:pPr lvl="1"/>
                <a:r>
                  <a:rPr lang="en-US" sz="1800" dirty="0"/>
                  <a:t>n = length(A)</a:t>
                </a:r>
              </a:p>
              <a:p>
                <a:pPr lvl="1"/>
                <a:r>
                  <a:rPr lang="en-US" sz="1800" b="1" dirty="0"/>
                  <a:t>if</a:t>
                </a:r>
                <a:r>
                  <a:rPr lang="en-US" sz="1800" dirty="0"/>
                  <a:t> n </a:t>
                </a:r>
                <a14:m>
                  <m:oMath xmlns:m="http://schemas.openxmlformats.org/officeDocument/2006/math">
                    <m:r>
                      <a:rPr lang="en-US" sz="1800" i="1" smtClean="0">
                        <a:latin typeface="Cambria Math" charset="0"/>
                        <a:ea typeface="Cambria Math" charset="0"/>
                        <a:cs typeface="Cambria Math" charset="0"/>
                      </a:rPr>
                      <m:t>≤</m:t>
                    </m:r>
                  </m:oMath>
                </a14:m>
                <a:r>
                  <a:rPr lang="en-US" sz="1800" dirty="0"/>
                  <a:t> 1:</a:t>
                </a:r>
              </a:p>
              <a:p>
                <a:pPr lvl="2"/>
                <a:r>
                  <a:rPr lang="en-US" sz="1800" b="1" dirty="0"/>
                  <a:t>return</a:t>
                </a:r>
                <a:r>
                  <a:rPr lang="en-US" sz="1800" dirty="0"/>
                  <a:t> A</a:t>
                </a:r>
              </a:p>
              <a:p>
                <a:pPr lvl="1"/>
                <a:r>
                  <a:rPr lang="en-US" sz="1800" dirty="0"/>
                  <a:t>L = </a:t>
                </a:r>
                <a:r>
                  <a:rPr lang="en-US" sz="1800" dirty="0">
                    <a:solidFill>
                      <a:schemeClr val="accent4"/>
                    </a:solidFill>
                  </a:rPr>
                  <a:t>MERGESORT</a:t>
                </a:r>
                <a:r>
                  <a:rPr lang="en-US" sz="1800" dirty="0"/>
                  <a:t>(A[1 : n/2])</a:t>
                </a:r>
              </a:p>
              <a:p>
                <a:pPr lvl="1"/>
                <a:r>
                  <a:rPr lang="en-US" sz="1800" dirty="0"/>
                  <a:t>R = </a:t>
                </a:r>
                <a:r>
                  <a:rPr lang="en-US" sz="1800" dirty="0">
                    <a:solidFill>
                      <a:schemeClr val="accent4"/>
                    </a:solidFill>
                  </a:rPr>
                  <a:t>MERGESORT</a:t>
                </a:r>
                <a:r>
                  <a:rPr lang="en-US" sz="1800" dirty="0"/>
                  <a:t>(A[n/2+1 : n])</a:t>
                </a:r>
              </a:p>
              <a:p>
                <a:pPr lvl="1"/>
                <a:r>
                  <a:rPr lang="en-US" sz="1800" b="1" dirty="0"/>
                  <a:t>return</a:t>
                </a:r>
                <a:r>
                  <a:rPr lang="en-US" sz="1800" dirty="0"/>
                  <a:t> </a:t>
                </a:r>
                <a:r>
                  <a:rPr lang="en-US" sz="1800" dirty="0">
                    <a:solidFill>
                      <a:schemeClr val="accent5"/>
                    </a:solidFill>
                  </a:rPr>
                  <a:t>MERGE</a:t>
                </a:r>
                <a:r>
                  <a:rPr lang="en-US" sz="1800" dirty="0"/>
                  <a:t>(L,R)</a:t>
                </a:r>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5375189" y="2522857"/>
                <a:ext cx="3808090" cy="2755443"/>
              </a:xfrm>
              <a:prstGeom prst="rect">
                <a:avLst/>
              </a:prstGeom>
              <a:blipFill>
                <a:blip r:embed="rId2"/>
                <a:stretch>
                  <a:fillRect l="-662"/>
                </a:stretch>
              </a:blipFill>
              <a:ln>
                <a:solidFill>
                  <a:schemeClr val="accent2">
                    <a:lumMod val="50000"/>
                  </a:schemeClr>
                </a:solidFill>
              </a:ln>
            </p:spPr>
            <p:txBody>
              <a:bodyPr/>
              <a:lstStyle/>
              <a:p>
                <a:r>
                  <a:rPr lang="en-US">
                    <a:noFill/>
                  </a:rPr>
                  <a:t> </a:t>
                </a:r>
              </a:p>
            </p:txBody>
          </p:sp>
        </mc:Fallback>
      </mc:AlternateContent>
      <p:sp>
        <p:nvSpPr>
          <p:cNvPr id="5" name="TextBox 4"/>
          <p:cNvSpPr txBox="1"/>
          <p:nvPr/>
        </p:nvSpPr>
        <p:spPr>
          <a:xfrm>
            <a:off x="110633" y="2174440"/>
            <a:ext cx="4881497" cy="3770263"/>
          </a:xfrm>
          <a:prstGeom prst="rect">
            <a:avLst/>
          </a:prstGeom>
          <a:noFill/>
        </p:spPr>
        <p:txBody>
          <a:bodyPr wrap="square" rtlCol="0">
            <a:spAutoFit/>
          </a:bodyPr>
          <a:lstStyle/>
          <a:p>
            <a:pPr marL="800100" lvl="1" indent="-342900">
              <a:buFont typeface="Arial" charset="0"/>
              <a:buChar char="•"/>
            </a:pPr>
            <a:r>
              <a:rPr lang="en-US" sz="2400" b="1" dirty="0">
                <a:solidFill>
                  <a:schemeClr val="accent4"/>
                </a:solidFill>
              </a:rPr>
              <a:t>Base case (</a:t>
            </a:r>
            <a:r>
              <a:rPr lang="en-US" sz="2400" b="1" dirty="0" err="1">
                <a:solidFill>
                  <a:schemeClr val="accent4"/>
                </a:solidFill>
              </a:rPr>
              <a:t>i</a:t>
            </a:r>
            <a:r>
              <a:rPr lang="en-US" sz="2400" b="1" dirty="0">
                <a:solidFill>
                  <a:schemeClr val="accent4"/>
                </a:solidFill>
              </a:rPr>
              <a:t>=1): </a:t>
            </a:r>
            <a:r>
              <a:rPr lang="en-US" sz="2400" dirty="0"/>
              <a:t>a 1-element array is always sorted.</a:t>
            </a:r>
          </a:p>
          <a:p>
            <a:pPr marL="800100" lvl="1" indent="-342900">
              <a:buFont typeface="Arial" charset="0"/>
              <a:buChar char="•"/>
            </a:pPr>
            <a:endParaRPr lang="en-US" sz="1200" dirty="0"/>
          </a:p>
          <a:p>
            <a:pPr marL="800100" lvl="1" indent="-342900">
              <a:buFont typeface="Arial" charset="0"/>
              <a:buChar char="•"/>
            </a:pPr>
            <a:r>
              <a:rPr lang="en-US" sz="2400" b="1" dirty="0">
                <a:solidFill>
                  <a:schemeClr val="accent4"/>
                </a:solidFill>
              </a:rPr>
              <a:t>Inductive step: </a:t>
            </a:r>
            <a:r>
              <a:rPr lang="en-US" sz="2400" dirty="0"/>
              <a:t>Need to show: If L and R are sorted, then MERGE(L,R) is sorted.</a:t>
            </a:r>
          </a:p>
          <a:p>
            <a:pPr marL="800100" lvl="1" indent="-342900">
              <a:buFont typeface="Arial" charset="0"/>
              <a:buChar char="•"/>
            </a:pPr>
            <a:endParaRPr lang="en-US" sz="1100" dirty="0"/>
          </a:p>
          <a:p>
            <a:pPr marL="800100" lvl="1" indent="-342900">
              <a:buFont typeface="Arial" charset="0"/>
              <a:buChar char="•"/>
            </a:pPr>
            <a:r>
              <a:rPr lang="en-US" sz="2400" b="1" dirty="0">
                <a:solidFill>
                  <a:schemeClr val="accent4"/>
                </a:solidFill>
              </a:rPr>
              <a:t>Conclusion: </a:t>
            </a:r>
            <a:r>
              <a:rPr lang="en-US" sz="2400" dirty="0"/>
              <a:t>In the top recursive call, MERGESORT returns a sorted array.</a:t>
            </a:r>
            <a:endParaRPr lang="en-US" sz="2400" dirty="0">
              <a:solidFill>
                <a:schemeClr val="accent4"/>
              </a:solidFill>
            </a:endParaRPr>
          </a:p>
          <a:p>
            <a:pPr marL="342900" indent="-342900">
              <a:buFont typeface="Arial" charset="0"/>
              <a:buChar char="•"/>
            </a:pPr>
            <a:endParaRPr lang="en-US" sz="2400" dirty="0"/>
          </a:p>
        </p:txBody>
      </p:sp>
      <p:sp>
        <p:nvSpPr>
          <p:cNvPr id="7" name="TextBox 6"/>
          <p:cNvSpPr txBox="1"/>
          <p:nvPr/>
        </p:nvSpPr>
        <p:spPr>
          <a:xfrm>
            <a:off x="1092924" y="5990869"/>
            <a:ext cx="4077384" cy="646331"/>
          </a:xfrm>
          <a:prstGeom prst="rect">
            <a:avLst/>
          </a:prstGeom>
          <a:noFill/>
        </p:spPr>
        <p:txBody>
          <a:bodyPr wrap="square" rtlCol="0">
            <a:spAutoFit/>
          </a:bodyPr>
          <a:lstStyle/>
          <a:p>
            <a:r>
              <a:rPr lang="en-US" dirty="0">
                <a:solidFill>
                  <a:srgbClr val="7030A0"/>
                </a:solidFill>
              </a:rPr>
              <a:t>Fill in the inductive step!  (Either do it yourself or read it in CLRS Section 2.3.1!)</a:t>
            </a:r>
          </a:p>
        </p:txBody>
      </p:sp>
      <p:pic>
        <p:nvPicPr>
          <p:cNvPr id="8" name="Picture 7"/>
          <p:cNvPicPr>
            <a:picLocks noChangeAspect="1"/>
          </p:cNvPicPr>
          <p:nvPr/>
        </p:nvPicPr>
        <p:blipFill>
          <a:blip r:embed="rId3"/>
          <a:stretch>
            <a:fillRect/>
          </a:stretch>
        </p:blipFill>
        <p:spPr>
          <a:xfrm flipH="1">
            <a:off x="164376" y="5771031"/>
            <a:ext cx="928548" cy="1090419"/>
          </a:xfrm>
          <a:prstGeom prst="rect">
            <a:avLst/>
          </a:prstGeom>
        </p:spPr>
      </p:pic>
      <p:sp>
        <p:nvSpPr>
          <p:cNvPr id="6" name="Rectangle 5">
            <a:extLst>
              <a:ext uri="{FF2B5EF4-FFF2-40B4-BE49-F238E27FC236}">
                <a16:creationId xmlns:a16="http://schemas.microsoft.com/office/drawing/2014/main" id="{0E6CFDE1-2691-554C-A219-05037558ED34}"/>
              </a:ext>
            </a:extLst>
          </p:cNvPr>
          <p:cNvSpPr/>
          <p:nvPr/>
        </p:nvSpPr>
        <p:spPr>
          <a:xfrm>
            <a:off x="5894172" y="106708"/>
            <a:ext cx="3151783" cy="646331"/>
          </a:xfrm>
          <a:prstGeom prst="rect">
            <a:avLst/>
          </a:prstGeom>
        </p:spPr>
        <p:txBody>
          <a:bodyPr wrap="square">
            <a:spAutoFit/>
          </a:bodyPr>
          <a:lstStyle/>
          <a:p>
            <a:pPr algn="r"/>
            <a:r>
              <a:rPr lang="en-US" dirty="0">
                <a:solidFill>
                  <a:srgbClr val="FF0000"/>
                </a:solidFill>
              </a:rPr>
              <a:t>Assume that n is a power of 2 for convenience.</a:t>
            </a:r>
          </a:p>
        </p:txBody>
      </p:sp>
    </p:spTree>
    <p:extLst>
      <p:ext uri="{BB962C8B-B14F-4D97-AF65-F5344CB8AC3E}">
        <p14:creationId xmlns:p14="http://schemas.microsoft.com/office/powerpoint/2010/main" val="1054219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uiExpand="1" build="p"/>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5977"/>
            <a:ext cx="7886700" cy="1066109"/>
          </a:xfrm>
        </p:spPr>
        <p:txBody>
          <a:bodyPr/>
          <a:lstStyle/>
          <a:p>
            <a:r>
              <a:rPr lang="en-US" dirty="0"/>
              <a:t>It’s fast</a:t>
            </a:r>
          </a:p>
        </p:txBody>
      </p:sp>
      <p:sp>
        <p:nvSpPr>
          <p:cNvPr id="3" name="Content Placeholder 2"/>
          <p:cNvSpPr>
            <a:spLocks noGrp="1"/>
          </p:cNvSpPr>
          <p:nvPr>
            <p:ph idx="1"/>
          </p:nvPr>
        </p:nvSpPr>
        <p:spPr>
          <a:xfrm>
            <a:off x="628650" y="1570384"/>
            <a:ext cx="7886700" cy="1667086"/>
          </a:xfrm>
        </p:spPr>
        <p:style>
          <a:lnRef idx="2">
            <a:schemeClr val="accent4"/>
          </a:lnRef>
          <a:fillRef idx="1">
            <a:schemeClr val="lt1"/>
          </a:fillRef>
          <a:effectRef idx="0">
            <a:schemeClr val="accent4"/>
          </a:effectRef>
          <a:fontRef idx="minor">
            <a:schemeClr val="dk1"/>
          </a:fontRef>
        </p:style>
        <p:txBody>
          <a:bodyPr anchor="t">
            <a:normAutofit/>
          </a:bodyPr>
          <a:lstStyle/>
          <a:p>
            <a:pPr marL="0" indent="0">
              <a:buNone/>
            </a:pPr>
            <a:r>
              <a:rPr lang="en-US" dirty="0">
                <a:solidFill>
                  <a:schemeClr val="accent4"/>
                </a:solidFill>
              </a:rPr>
              <a:t>CLAIM:</a:t>
            </a:r>
            <a:endParaRPr lang="en-US" dirty="0">
              <a:solidFill>
                <a:schemeClr val="accent1"/>
              </a:solidFill>
            </a:endParaRPr>
          </a:p>
          <a:p>
            <a:pPr marL="0" indent="0" algn="ctr">
              <a:buNone/>
            </a:pPr>
            <a:r>
              <a:rPr lang="en-US" dirty="0" err="1"/>
              <a:t>MergeSort</a:t>
            </a:r>
            <a:r>
              <a:rPr lang="en-US" dirty="0"/>
              <a:t> requires at most </a:t>
            </a:r>
            <a:r>
              <a:rPr lang="en-US" dirty="0">
                <a:solidFill>
                  <a:schemeClr val="accent4"/>
                </a:solidFill>
              </a:rPr>
              <a:t>11n (log(n) + 1)</a:t>
            </a:r>
            <a:r>
              <a:rPr lang="en-US" dirty="0"/>
              <a:t> operations to sort </a:t>
            </a:r>
            <a:r>
              <a:rPr lang="en-US" dirty="0">
                <a:solidFill>
                  <a:schemeClr val="accent4"/>
                </a:solidFill>
              </a:rPr>
              <a:t>n</a:t>
            </a:r>
            <a:r>
              <a:rPr lang="en-US" dirty="0"/>
              <a:t> numbers.</a:t>
            </a:r>
          </a:p>
        </p:txBody>
      </p:sp>
      <mc:AlternateContent xmlns:mc="http://schemas.openxmlformats.org/markup-compatibility/2006" xmlns:a14="http://schemas.microsoft.com/office/drawing/2010/main">
        <mc:Choice Requires="a14">
          <p:sp>
            <p:nvSpPr>
              <p:cNvPr id="6" name="TextBox 5"/>
              <p:cNvSpPr txBox="1"/>
              <p:nvPr/>
            </p:nvSpPr>
            <p:spPr>
              <a:xfrm>
                <a:off x="517936" y="3623316"/>
                <a:ext cx="8972053" cy="1323439"/>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tx1"/>
                    </a:solidFill>
                  </a:rPr>
                  <a:t>Proof coming soon.</a:t>
                </a:r>
              </a:p>
              <a:p>
                <a:pPr marL="457200" indent="-457200">
                  <a:buFont typeface="Arial" panose="020B0604020202020204" pitchFamily="34" charset="0"/>
                  <a:buChar char="•"/>
                </a:pPr>
                <a:r>
                  <a:rPr lang="en-US" sz="2800" dirty="0">
                    <a:solidFill>
                      <a:schemeClr val="tx1"/>
                    </a:solidFill>
                  </a:rPr>
                  <a:t>But first, how does this compare to </a:t>
                </a:r>
                <a:r>
                  <a:rPr lang="en-US" sz="2800" dirty="0" err="1">
                    <a:solidFill>
                      <a:schemeClr val="tx1"/>
                    </a:solidFill>
                  </a:rPr>
                  <a:t>InsertionSort</a:t>
                </a:r>
                <a:r>
                  <a:rPr lang="en-US" sz="2800" dirty="0">
                    <a:solidFill>
                      <a:schemeClr val="tx1"/>
                    </a:solidFill>
                  </a:rPr>
                  <a:t>?</a:t>
                </a:r>
                <a:endParaRPr lang="en-US" sz="2400" dirty="0"/>
              </a:p>
              <a:p>
                <a:pPr marL="800100" lvl="1" indent="-342900">
                  <a:buFont typeface="Arial" panose="020B0604020202020204" pitchFamily="34" charset="0"/>
                  <a:buChar char="•"/>
                </a:pPr>
                <a:r>
                  <a:rPr lang="en-US" sz="2400" dirty="0">
                    <a:solidFill>
                      <a:schemeClr val="tx1"/>
                    </a:solidFill>
                  </a:rPr>
                  <a:t>Recall </a:t>
                </a:r>
                <a:r>
                  <a:rPr lang="en-US" sz="2400" dirty="0" err="1">
                    <a:solidFill>
                      <a:schemeClr val="tx1"/>
                    </a:solidFill>
                  </a:rPr>
                  <a:t>InsertionSort</a:t>
                </a:r>
                <a:r>
                  <a:rPr lang="en-US" sz="2400" dirty="0">
                    <a:solidFill>
                      <a:schemeClr val="tx1"/>
                    </a:solidFill>
                  </a:rPr>
                  <a:t> used on the order of </a:t>
                </a:r>
                <a14:m>
                  <m:oMath xmlns:m="http://schemas.openxmlformats.org/officeDocument/2006/math">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𝑛</m:t>
                        </m:r>
                      </m:e>
                      <m:sup>
                        <m:r>
                          <a:rPr lang="en-US" sz="2400" b="0" i="1" smtClean="0">
                            <a:solidFill>
                              <a:schemeClr val="tx1"/>
                            </a:solidFill>
                            <a:latin typeface="Cambria Math" panose="02040503050406030204" pitchFamily="18" charset="0"/>
                          </a:rPr>
                          <m:t>2</m:t>
                        </m:r>
                      </m:sup>
                    </m:sSup>
                  </m:oMath>
                </a14:m>
                <a:r>
                  <a:rPr lang="en-US" sz="2400" dirty="0">
                    <a:solidFill>
                      <a:schemeClr val="tx1"/>
                    </a:solidFill>
                  </a:rPr>
                  <a:t> operations.</a:t>
                </a:r>
                <a:endParaRPr lang="en-US" sz="2400" dirty="0">
                  <a:solidFill>
                    <a:schemeClr val="accent4"/>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17936" y="3623316"/>
                <a:ext cx="8972053" cy="1323439"/>
              </a:xfrm>
              <a:prstGeom prst="rect">
                <a:avLst/>
              </a:prstGeom>
              <a:blipFill>
                <a:blip r:embed="rId2"/>
                <a:stretch>
                  <a:fillRect l="-1132" t="-3774" b="-8491"/>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7470063" y="5332602"/>
            <a:ext cx="1257286" cy="1300366"/>
          </a:xfrm>
          <a:prstGeom prst="rect">
            <a:avLst/>
          </a:prstGeom>
        </p:spPr>
      </p:pic>
      <p:sp>
        <p:nvSpPr>
          <p:cNvPr id="7" name="TextBox 6"/>
          <p:cNvSpPr txBox="1"/>
          <p:nvPr/>
        </p:nvSpPr>
        <p:spPr>
          <a:xfrm>
            <a:off x="3842952" y="5521120"/>
            <a:ext cx="3840895" cy="923330"/>
          </a:xfrm>
          <a:prstGeom prst="rect">
            <a:avLst/>
          </a:prstGeom>
          <a:noFill/>
        </p:spPr>
        <p:txBody>
          <a:bodyPr wrap="square" rtlCol="0">
            <a:spAutoFit/>
          </a:bodyPr>
          <a:lstStyle/>
          <a:p>
            <a:r>
              <a:rPr lang="en-US" dirty="0">
                <a:solidFill>
                  <a:srgbClr val="7030A0"/>
                </a:solidFill>
              </a:rPr>
              <a:t>What exactly is an “operation” here?  We’re leaving that vague on purpose.  Also the number 11 is sort of made-up.</a:t>
            </a:r>
          </a:p>
        </p:txBody>
      </p:sp>
      <p:sp>
        <p:nvSpPr>
          <p:cNvPr id="8" name="Rectangle 7">
            <a:extLst>
              <a:ext uri="{FF2B5EF4-FFF2-40B4-BE49-F238E27FC236}">
                <a16:creationId xmlns:a16="http://schemas.microsoft.com/office/drawing/2014/main" id="{51F8485C-1BA7-CB42-89A5-077C844D4271}"/>
              </a:ext>
            </a:extLst>
          </p:cNvPr>
          <p:cNvSpPr/>
          <p:nvPr/>
        </p:nvSpPr>
        <p:spPr>
          <a:xfrm>
            <a:off x="5894172" y="106708"/>
            <a:ext cx="3151783" cy="646331"/>
          </a:xfrm>
          <a:prstGeom prst="rect">
            <a:avLst/>
          </a:prstGeom>
        </p:spPr>
        <p:txBody>
          <a:bodyPr wrap="square">
            <a:spAutoFit/>
          </a:bodyPr>
          <a:lstStyle/>
          <a:p>
            <a:pPr algn="r"/>
            <a:r>
              <a:rPr lang="en-US" dirty="0">
                <a:solidFill>
                  <a:srgbClr val="FF0000"/>
                </a:solidFill>
              </a:rPr>
              <a:t>Assume that n is a power of 2 for convenience.</a:t>
            </a:r>
          </a:p>
        </p:txBody>
      </p:sp>
    </p:spTree>
    <p:extLst>
      <p:ext uri="{BB962C8B-B14F-4D97-AF65-F5344CB8AC3E}">
        <p14:creationId xmlns:p14="http://schemas.microsoft.com/office/powerpoint/2010/main" val="716863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a:latin typeface="Cambria Math" panose="02040503050406030204" pitchFamily="18" charset="0"/>
                      </a:rPr>
                      <m:t>𝑛</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𝑛</m:t>
                            </m:r>
                          </m:e>
                        </m:d>
                      </m:e>
                    </m:func>
                  </m:oMath>
                </a14:m>
                <a:r>
                  <a:rPr lang="en-US" dirty="0"/>
                  <a:t> vs.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r>
                  <a:rPr lang="en-US" dirty="0"/>
                  <a:t>?  (Empirically)</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482"/>
                </a:stretch>
              </a:blipFill>
            </p:spPr>
            <p:txBody>
              <a:bodyPr/>
              <a:lstStyle/>
              <a:p>
                <a:r>
                  <a:rPr lang="en-US">
                    <a:noFill/>
                  </a:rPr>
                  <a:t> </a:t>
                </a:r>
              </a:p>
            </p:txBody>
          </p:sp>
        </mc:Fallback>
      </mc:AlternateContent>
      <p:sp>
        <p:nvSpPr>
          <p:cNvPr id="5" name="TextBox 4"/>
          <p:cNvSpPr txBox="1"/>
          <p:nvPr/>
        </p:nvSpPr>
        <p:spPr>
          <a:xfrm>
            <a:off x="4930346" y="92906"/>
            <a:ext cx="4213654" cy="369332"/>
          </a:xfrm>
          <a:prstGeom prst="rect">
            <a:avLst/>
          </a:prstGeom>
          <a:noFill/>
        </p:spPr>
        <p:txBody>
          <a:bodyPr wrap="square" rtlCol="0">
            <a:spAutoFit/>
          </a:bodyPr>
          <a:lstStyle/>
          <a:p>
            <a:r>
              <a:rPr lang="en-US" dirty="0"/>
              <a:t>[See Lecture 2 </a:t>
            </a:r>
            <a:r>
              <a:rPr lang="en-US" dirty="0" err="1"/>
              <a:t>IPython</a:t>
            </a:r>
            <a:r>
              <a:rPr lang="en-US" dirty="0"/>
              <a:t> Notebook for code]</a:t>
            </a:r>
          </a:p>
        </p:txBody>
      </p:sp>
      <p:pic>
        <p:nvPicPr>
          <p:cNvPr id="8" name="Picture 7">
            <a:extLst>
              <a:ext uri="{FF2B5EF4-FFF2-40B4-BE49-F238E27FC236}">
                <a16:creationId xmlns:a16="http://schemas.microsoft.com/office/drawing/2014/main" id="{4815BEAF-46D7-EB46-8169-55D57300167B}"/>
              </a:ext>
            </a:extLst>
          </p:cNvPr>
          <p:cNvPicPr>
            <a:picLocks noChangeAspect="1"/>
          </p:cNvPicPr>
          <p:nvPr/>
        </p:nvPicPr>
        <p:blipFill>
          <a:blip r:embed="rId3"/>
          <a:stretch>
            <a:fillRect/>
          </a:stretch>
        </p:blipFill>
        <p:spPr>
          <a:xfrm>
            <a:off x="117666" y="1309816"/>
            <a:ext cx="7397578" cy="5548184"/>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7037173" y="2717046"/>
                <a:ext cx="2172549" cy="646331"/>
              </a:xfrm>
              <a:prstGeom prst="rect">
                <a:avLst/>
              </a:prstGeom>
              <a:noFill/>
            </p:spPr>
            <p:txBody>
              <a:bodyPr wrap="square" rtlCol="0">
                <a:spAutoFit/>
              </a:bodyPr>
              <a:lstStyle/>
              <a:p>
                <a:pPr algn="ctr"/>
                <a:r>
                  <a:rPr lang="en-US" dirty="0">
                    <a:solidFill>
                      <a:srgbClr val="FF0000"/>
                    </a:solidFill>
                  </a:rPr>
                  <a:t>Use something like </a:t>
                </a:r>
                <a14:m>
                  <m:oMath xmlns:m="http://schemas.openxmlformats.org/officeDocument/2006/math">
                    <m:sSup>
                      <m:sSupPr>
                        <m:ctrlPr>
                          <a:rPr lang="en-US" b="0" i="1" smtClean="0">
                            <a:solidFill>
                              <a:srgbClr val="FF0000"/>
                            </a:solidFill>
                            <a:latin typeface="Cambria Math" panose="02040503050406030204" pitchFamily="18" charset="0"/>
                          </a:rPr>
                        </m:ctrlPr>
                      </m:sSupPr>
                      <m:e>
                        <m:r>
                          <a:rPr lang="en-US" b="0" i="1" smtClean="0">
                            <a:solidFill>
                              <a:srgbClr val="FF0000"/>
                            </a:solidFill>
                            <a:latin typeface="Cambria Math" panose="02040503050406030204" pitchFamily="18" charset="0"/>
                          </a:rPr>
                          <m:t>𝑛</m:t>
                        </m:r>
                      </m:e>
                      <m:sup>
                        <m:r>
                          <a:rPr lang="en-US" b="0" i="1" smtClean="0">
                            <a:solidFill>
                              <a:srgbClr val="FF0000"/>
                            </a:solidFill>
                            <a:latin typeface="Cambria Math" panose="02040503050406030204" pitchFamily="18" charset="0"/>
                          </a:rPr>
                          <m:t>2</m:t>
                        </m:r>
                      </m:sup>
                    </m:sSup>
                  </m:oMath>
                </a14:m>
                <a:r>
                  <a:rPr lang="en-US" dirty="0">
                    <a:solidFill>
                      <a:srgbClr val="FF0000"/>
                    </a:solidFill>
                  </a:rPr>
                  <a:t> operations.</a:t>
                </a:r>
              </a:p>
            </p:txBody>
          </p:sp>
        </mc:Choice>
        <mc:Fallback xmlns="">
          <p:sp>
            <p:nvSpPr>
              <p:cNvPr id="6" name="TextBox 5"/>
              <p:cNvSpPr txBox="1">
                <a:spLocks noRot="1" noChangeAspect="1" noMove="1" noResize="1" noEditPoints="1" noAdjustHandles="1" noChangeArrowheads="1" noChangeShapeType="1" noTextEdit="1"/>
              </p:cNvSpPr>
              <p:nvPr/>
            </p:nvSpPr>
            <p:spPr>
              <a:xfrm>
                <a:off x="7037173" y="2717046"/>
                <a:ext cx="2172549" cy="646331"/>
              </a:xfrm>
              <a:prstGeom prst="rect">
                <a:avLst/>
              </a:prstGeom>
              <a:blipFill>
                <a:blip r:embed="rId4"/>
                <a:stretch>
                  <a:fillRect t="-3846"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99D8910-53E4-BF4A-8828-41DF8C0434E9}"/>
                  </a:ext>
                </a:extLst>
              </p:cNvPr>
              <p:cNvSpPr txBox="1"/>
              <p:nvPr/>
            </p:nvSpPr>
            <p:spPr>
              <a:xfrm>
                <a:off x="6647936" y="5404770"/>
                <a:ext cx="3202736" cy="923330"/>
              </a:xfrm>
              <a:prstGeom prst="rect">
                <a:avLst/>
              </a:prstGeom>
              <a:noFill/>
            </p:spPr>
            <p:txBody>
              <a:bodyPr wrap="square" rtlCol="0">
                <a:spAutoFit/>
              </a:bodyPr>
              <a:lstStyle/>
              <a:p>
                <a:pPr algn="ctr"/>
                <a:r>
                  <a:rPr lang="en-US" dirty="0">
                    <a:solidFill>
                      <a:srgbClr val="FF0000"/>
                    </a:solidFill>
                  </a:rPr>
                  <a:t>Supposedly uses</a:t>
                </a:r>
              </a:p>
              <a:p>
                <a:pPr algn="ctr"/>
                <a:r>
                  <a:rPr lang="en-US" dirty="0">
                    <a:solidFill>
                      <a:srgbClr val="FF0000"/>
                    </a:solidFill>
                  </a:rPr>
                  <a:t> </a:t>
                </a:r>
                <a14:m>
                  <m:oMath xmlns:m="http://schemas.openxmlformats.org/officeDocument/2006/math">
                    <m:r>
                      <a:rPr lang="en-US" b="0" i="1" smtClean="0">
                        <a:solidFill>
                          <a:srgbClr val="FF0000"/>
                        </a:solidFill>
                        <a:latin typeface="Cambria Math" panose="02040503050406030204" pitchFamily="18" charset="0"/>
                      </a:rPr>
                      <m:t>≤11</m:t>
                    </m:r>
                    <m:r>
                      <a:rPr lang="en-US" b="0" i="1" smtClean="0">
                        <a:solidFill>
                          <a:srgbClr val="FF0000"/>
                        </a:solidFill>
                        <a:latin typeface="Cambria Math" panose="02040503050406030204" pitchFamily="18" charset="0"/>
                      </a:rPr>
                      <m:t>𝑛</m:t>
                    </m:r>
                    <m:func>
                      <m:funcPr>
                        <m:ctrlPr>
                          <a:rPr lang="en-US" b="0" i="1" smtClean="0">
                            <a:solidFill>
                              <a:srgbClr val="FF0000"/>
                            </a:solidFill>
                            <a:latin typeface="Cambria Math" panose="02040503050406030204" pitchFamily="18" charset="0"/>
                          </a:rPr>
                        </m:ctrlPr>
                      </m:funcPr>
                      <m:fName>
                        <m:r>
                          <m:rPr>
                            <m:sty m:val="p"/>
                          </m:rPr>
                          <a:rPr lang="en-US" b="0" i="0" smtClean="0">
                            <a:solidFill>
                              <a:srgbClr val="FF0000"/>
                            </a:solidFill>
                            <a:latin typeface="Cambria Math" panose="02040503050406030204" pitchFamily="18" charset="0"/>
                          </a:rPr>
                          <m:t>log</m:t>
                        </m:r>
                      </m:fName>
                      <m:e>
                        <m:d>
                          <m:dPr>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𝑛</m:t>
                            </m:r>
                          </m:e>
                        </m:d>
                      </m:e>
                    </m:func>
                  </m:oMath>
                </a14:m>
                <a:r>
                  <a:rPr lang="en-US" dirty="0">
                    <a:solidFill>
                      <a:srgbClr val="FF0000"/>
                    </a:solidFill>
                  </a:rPr>
                  <a:t> </a:t>
                </a:r>
              </a:p>
              <a:p>
                <a:pPr algn="ctr"/>
                <a:r>
                  <a:rPr lang="en-US" dirty="0">
                    <a:solidFill>
                      <a:srgbClr val="FF0000"/>
                    </a:solidFill>
                  </a:rPr>
                  <a:t>operations</a:t>
                </a:r>
              </a:p>
            </p:txBody>
          </p:sp>
        </mc:Choice>
        <mc:Fallback xmlns="">
          <p:sp>
            <p:nvSpPr>
              <p:cNvPr id="9" name="TextBox 8">
                <a:extLst>
                  <a:ext uri="{FF2B5EF4-FFF2-40B4-BE49-F238E27FC236}">
                    <a16:creationId xmlns:a16="http://schemas.microsoft.com/office/drawing/2014/main" id="{199D8910-53E4-BF4A-8828-41DF8C0434E9}"/>
                  </a:ext>
                </a:extLst>
              </p:cNvPr>
              <p:cNvSpPr txBox="1">
                <a:spLocks noRot="1" noChangeAspect="1" noMove="1" noResize="1" noEditPoints="1" noAdjustHandles="1" noChangeArrowheads="1" noChangeShapeType="1" noTextEdit="1"/>
              </p:cNvSpPr>
              <p:nvPr/>
            </p:nvSpPr>
            <p:spPr>
              <a:xfrm>
                <a:off x="6647936" y="5404770"/>
                <a:ext cx="3202736" cy="923330"/>
              </a:xfrm>
              <a:prstGeom prst="rect">
                <a:avLst/>
              </a:prstGeom>
              <a:blipFill>
                <a:blip r:embed="rId5"/>
                <a:stretch>
                  <a:fillRect t="-2740" b="-9589"/>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6F51E12F-2D2C-C246-A577-D6B2B2DFFA1F}"/>
              </a:ext>
            </a:extLst>
          </p:cNvPr>
          <p:cNvCxnSpPr/>
          <p:nvPr/>
        </p:nvCxnSpPr>
        <p:spPr>
          <a:xfrm flipH="1" flipV="1">
            <a:off x="6314303" y="2538267"/>
            <a:ext cx="840259" cy="3037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3663DAF-605F-3846-AC45-B708310B3A74}"/>
              </a:ext>
            </a:extLst>
          </p:cNvPr>
          <p:cNvCxnSpPr>
            <a:cxnSpLocks/>
          </p:cNvCxnSpPr>
          <p:nvPr/>
        </p:nvCxnSpPr>
        <p:spPr>
          <a:xfrm flipH="1">
            <a:off x="6259727" y="3363377"/>
            <a:ext cx="1339559" cy="13124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867E4B4-B990-B94E-8C6D-852514430306}"/>
              </a:ext>
            </a:extLst>
          </p:cNvPr>
          <p:cNvCxnSpPr>
            <a:cxnSpLocks/>
            <a:endCxn id="9" idx="1"/>
          </p:cNvCxnSpPr>
          <p:nvPr/>
        </p:nvCxnSpPr>
        <p:spPr>
          <a:xfrm flipH="1">
            <a:off x="6647936" y="5758249"/>
            <a:ext cx="753762" cy="1081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9188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1ADB5-3F7B-D340-9D0A-0E8AF9386D2D}"/>
              </a:ext>
            </a:extLst>
          </p:cNvPr>
          <p:cNvSpPr>
            <a:spLocks noGrp="1"/>
          </p:cNvSpPr>
          <p:nvPr>
            <p:ph type="title"/>
          </p:nvPr>
        </p:nvSpPr>
        <p:spPr/>
        <p:txBody>
          <a:bodyPr/>
          <a:lstStyle/>
          <a:p>
            <a:r>
              <a:rPr lang="en-US" dirty="0"/>
              <a:t>How to download </a:t>
            </a:r>
            <a:r>
              <a:rPr lang="en-US" dirty="0" err="1"/>
              <a:t>IPython</a:t>
            </a:r>
            <a:r>
              <a:rPr lang="en-US" dirty="0"/>
              <a:t> notebooks</a:t>
            </a:r>
          </a:p>
        </p:txBody>
      </p:sp>
      <p:sp>
        <p:nvSpPr>
          <p:cNvPr id="3" name="Content Placeholder 2">
            <a:extLst>
              <a:ext uri="{FF2B5EF4-FFF2-40B4-BE49-F238E27FC236}">
                <a16:creationId xmlns:a16="http://schemas.microsoft.com/office/drawing/2014/main" id="{5DBCEC8D-017A-254F-9493-A2E7CB742FE2}"/>
              </a:ext>
            </a:extLst>
          </p:cNvPr>
          <p:cNvSpPr>
            <a:spLocks noGrp="1"/>
          </p:cNvSpPr>
          <p:nvPr>
            <p:ph idx="1"/>
          </p:nvPr>
        </p:nvSpPr>
        <p:spPr/>
        <p:txBody>
          <a:bodyPr/>
          <a:lstStyle/>
          <a:p>
            <a:r>
              <a:rPr lang="en-US" dirty="0"/>
              <a:t>Right-click and “Save link as” (or equivalent):</a:t>
            </a:r>
          </a:p>
        </p:txBody>
      </p:sp>
      <p:pic>
        <p:nvPicPr>
          <p:cNvPr id="4" name="Picture 3">
            <a:extLst>
              <a:ext uri="{FF2B5EF4-FFF2-40B4-BE49-F238E27FC236}">
                <a16:creationId xmlns:a16="http://schemas.microsoft.com/office/drawing/2014/main" id="{5C1A1C9F-70EB-A24A-8234-D75D65CD63A7}"/>
              </a:ext>
            </a:extLst>
          </p:cNvPr>
          <p:cNvPicPr>
            <a:picLocks noChangeAspect="1"/>
          </p:cNvPicPr>
          <p:nvPr/>
        </p:nvPicPr>
        <p:blipFill>
          <a:blip r:embed="rId2"/>
          <a:stretch>
            <a:fillRect/>
          </a:stretch>
        </p:blipFill>
        <p:spPr>
          <a:xfrm>
            <a:off x="463550" y="2463800"/>
            <a:ext cx="8216900" cy="5588000"/>
          </a:xfrm>
          <a:prstGeom prst="rect">
            <a:avLst/>
          </a:prstGeom>
        </p:spPr>
      </p:pic>
    </p:spTree>
    <p:extLst>
      <p:ext uri="{BB962C8B-B14F-4D97-AF65-F5344CB8AC3E}">
        <p14:creationId xmlns:p14="http://schemas.microsoft.com/office/powerpoint/2010/main" val="23920320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77AF72A-55C9-5040-A278-3F4E834D08A5}"/>
                  </a:ext>
                </a:extLst>
              </p:cNvPr>
              <p:cNvSpPr>
                <a:spLocks noGrp="1"/>
              </p:cNvSpPr>
              <p:nvPr>
                <p:ph type="title"/>
              </p:nvPr>
            </p:nvSpPr>
            <p:spPr/>
            <p:txBody>
              <a:bodyPr/>
              <a:lstStyle/>
              <a:p>
                <a14:m>
                  <m:oMath xmlns:m="http://schemas.openxmlformats.org/officeDocument/2006/math">
                    <m:r>
                      <a:rPr lang="en-US" b="0" i="1" smtClean="0">
                        <a:latin typeface="Cambria Math" panose="02040503050406030204" pitchFamily="18" charset="0"/>
                      </a:rPr>
                      <m:t>𝑛</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e>
                    </m:func>
                  </m:oMath>
                </a14:m>
                <a:r>
                  <a:rPr lang="en-US" dirty="0"/>
                  <a:t> vs.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oMath>
                </a14:m>
                <a:r>
                  <a:rPr lang="en-US" dirty="0"/>
                  <a:t>?  (Analytically)</a:t>
                </a:r>
              </a:p>
            </p:txBody>
          </p:sp>
        </mc:Choice>
        <mc:Fallback xmlns="">
          <p:sp>
            <p:nvSpPr>
              <p:cNvPr id="2" name="Title 1">
                <a:extLst>
                  <a:ext uri="{FF2B5EF4-FFF2-40B4-BE49-F238E27FC236}">
                    <a16:creationId xmlns:a16="http://schemas.microsoft.com/office/drawing/2014/main" id="{977AF72A-55C9-5040-A278-3F4E834D08A5}"/>
                  </a:ext>
                </a:extLst>
              </p:cNvPr>
              <p:cNvSpPr>
                <a:spLocks noGrp="1" noRot="1" noChangeAspect="1" noMove="1" noResize="1" noEditPoints="1" noAdjustHandles="1" noChangeArrowheads="1" noChangeShapeType="1" noTextEdit="1"/>
              </p:cNvSpPr>
              <p:nvPr>
                <p:ph type="title"/>
              </p:nvPr>
            </p:nvSpPr>
            <p:spPr>
              <a:blipFill>
                <a:blip r:embed="rId2"/>
                <a:stretch>
                  <a:fillRect l="-482"/>
                </a:stretch>
              </a:blipFill>
            </p:spPr>
            <p:txBody>
              <a:bodyPr/>
              <a:lstStyle/>
              <a:p>
                <a:r>
                  <a:rPr lang="en-US">
                    <a:noFill/>
                  </a:rPr>
                  <a:t> </a:t>
                </a:r>
              </a:p>
            </p:txBody>
          </p:sp>
        </mc:Fallback>
      </mc:AlternateContent>
    </p:spTree>
    <p:extLst>
      <p:ext uri="{BB962C8B-B14F-4D97-AF65-F5344CB8AC3E}">
        <p14:creationId xmlns:p14="http://schemas.microsoft.com/office/powerpoint/2010/main" val="15221052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Quick log refresher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529696"/>
                <a:ext cx="7886700" cy="1273139"/>
              </a:xfrm>
            </p:spPr>
            <p:txBody>
              <a:bodyPr>
                <a:normAutofit fontScale="92500" lnSpcReduction="10000"/>
              </a:bodyPr>
              <a:lstStyle/>
              <a:p>
                <a:r>
                  <a:rPr lang="en-US" dirty="0">
                    <a:solidFill>
                      <a:schemeClr val="accent4"/>
                    </a:solidFill>
                  </a:rPr>
                  <a:t>Def: </a:t>
                </a:r>
                <a:r>
                  <a:rPr lang="en-US" dirty="0">
                    <a:solidFill>
                      <a:schemeClr val="tx1"/>
                    </a:solidFill>
                  </a:rPr>
                  <a:t>log(n) is the number so that </a:t>
                </a:r>
                <a14:m>
                  <m:oMath xmlns:m="http://schemas.openxmlformats.org/officeDocument/2006/math">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log</m:t>
                            </m:r>
                          </m:fName>
                          <m:e>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𝑛</m:t>
                                </m:r>
                              </m:e>
                            </m:d>
                          </m:e>
                        </m:func>
                      </m:sup>
                    </m:s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𝑛</m:t>
                    </m:r>
                  </m:oMath>
                </a14:m>
                <a:r>
                  <a:rPr lang="en-US" dirty="0">
                    <a:solidFill>
                      <a:schemeClr val="tx1"/>
                    </a:solidFill>
                  </a:rPr>
                  <a:t>.</a:t>
                </a:r>
              </a:p>
              <a:p>
                <a:r>
                  <a:rPr lang="en-US" dirty="0">
                    <a:solidFill>
                      <a:schemeClr val="accent4"/>
                    </a:solidFill>
                  </a:rPr>
                  <a:t>Intuition: </a:t>
                </a:r>
                <a:r>
                  <a:rPr lang="en-US" dirty="0"/>
                  <a:t>log(n) is how many times you need to divide n by 2 in order to get down to 1.</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529696"/>
                <a:ext cx="7886700" cy="1273139"/>
              </a:xfrm>
              <a:blipFill>
                <a:blip r:embed="rId2"/>
                <a:stretch>
                  <a:fillRect l="-1286" t="-8911" r="-2090" b="-4950"/>
                </a:stretch>
              </a:blipFill>
            </p:spPr>
            <p:txBody>
              <a:bodyPr/>
              <a:lstStyle/>
              <a:p>
                <a:r>
                  <a:rPr lang="en-US">
                    <a:noFill/>
                  </a:rPr>
                  <a:t> </a:t>
                </a:r>
              </a:p>
            </p:txBody>
          </p:sp>
        </mc:Fallback>
      </mc:AlternateContent>
      <p:sp>
        <p:nvSpPr>
          <p:cNvPr id="4" name="TextBox 3"/>
          <p:cNvSpPr txBox="1"/>
          <p:nvPr/>
        </p:nvSpPr>
        <p:spPr>
          <a:xfrm>
            <a:off x="1747140" y="2995856"/>
            <a:ext cx="2651867" cy="400110"/>
          </a:xfrm>
          <a:prstGeom prst="rect">
            <a:avLst/>
          </a:prstGeom>
          <a:noFill/>
        </p:spPr>
        <p:txBody>
          <a:bodyPr wrap="square" rtlCol="0">
            <a:spAutoFit/>
          </a:bodyPr>
          <a:lstStyle/>
          <a:p>
            <a:r>
              <a:rPr lang="en-US" sz="2000" dirty="0"/>
              <a:t>32, 16, 8, 4, 2, 1</a:t>
            </a:r>
          </a:p>
        </p:txBody>
      </p:sp>
      <p:sp>
        <p:nvSpPr>
          <p:cNvPr id="5" name="TextBox 4"/>
          <p:cNvSpPr txBox="1"/>
          <p:nvPr/>
        </p:nvSpPr>
        <p:spPr>
          <a:xfrm>
            <a:off x="4384410" y="2991234"/>
            <a:ext cx="1709531" cy="461665"/>
          </a:xfrm>
          <a:prstGeom prst="rect">
            <a:avLst/>
          </a:prstGeom>
          <a:noFill/>
        </p:spPr>
        <p:txBody>
          <a:bodyPr wrap="square" rtlCol="0">
            <a:spAutoFit/>
          </a:bodyPr>
          <a:lstStyle/>
          <a:p>
            <a:r>
              <a:rPr lang="en-US" sz="2400" dirty="0">
                <a:solidFill>
                  <a:schemeClr val="accent4"/>
                </a:solidFill>
              </a:rPr>
              <a:t>log(32) = 5</a:t>
            </a:r>
          </a:p>
        </p:txBody>
      </p:sp>
      <p:sp>
        <p:nvSpPr>
          <p:cNvPr id="6" name="TextBox 5"/>
          <p:cNvSpPr txBox="1"/>
          <p:nvPr/>
        </p:nvSpPr>
        <p:spPr>
          <a:xfrm>
            <a:off x="1747140" y="59854"/>
            <a:ext cx="5153819" cy="461665"/>
          </a:xfrm>
          <a:prstGeom prst="rect">
            <a:avLst/>
          </a:prstGeom>
          <a:noFill/>
          <a:ln>
            <a:solidFill>
              <a:srgbClr val="FF0000"/>
            </a:solidFill>
          </a:ln>
        </p:spPr>
        <p:txBody>
          <a:bodyPr wrap="square" rtlCol="0">
            <a:spAutoFit/>
          </a:bodyPr>
          <a:lstStyle/>
          <a:p>
            <a:pPr algn="ctr"/>
            <a:r>
              <a:rPr lang="en-US" sz="2400" b="1" dirty="0">
                <a:solidFill>
                  <a:srgbClr val="FF0000"/>
                </a:solidFill>
              </a:rPr>
              <a:t>All logarithms in this course are base 2</a:t>
            </a:r>
          </a:p>
        </p:txBody>
      </p:sp>
      <p:sp>
        <p:nvSpPr>
          <p:cNvPr id="7" name="TextBox 6"/>
          <p:cNvSpPr txBox="1"/>
          <p:nvPr/>
        </p:nvSpPr>
        <p:spPr>
          <a:xfrm>
            <a:off x="1747140" y="4065152"/>
            <a:ext cx="3042628" cy="400110"/>
          </a:xfrm>
          <a:prstGeom prst="rect">
            <a:avLst/>
          </a:prstGeom>
          <a:noFill/>
        </p:spPr>
        <p:txBody>
          <a:bodyPr wrap="square" rtlCol="0">
            <a:spAutoFit/>
          </a:bodyPr>
          <a:lstStyle/>
          <a:p>
            <a:r>
              <a:rPr lang="en-US" sz="2000" dirty="0"/>
              <a:t>64, 32, 16, 8, 4, 2, 1</a:t>
            </a:r>
          </a:p>
        </p:txBody>
      </p:sp>
      <p:sp>
        <p:nvSpPr>
          <p:cNvPr id="8" name="TextBox 7"/>
          <p:cNvSpPr txBox="1"/>
          <p:nvPr/>
        </p:nvSpPr>
        <p:spPr>
          <a:xfrm>
            <a:off x="4358105" y="4064932"/>
            <a:ext cx="1709531" cy="461665"/>
          </a:xfrm>
          <a:prstGeom prst="rect">
            <a:avLst/>
          </a:prstGeom>
          <a:noFill/>
        </p:spPr>
        <p:txBody>
          <a:bodyPr wrap="square" rtlCol="0">
            <a:spAutoFit/>
          </a:bodyPr>
          <a:lstStyle/>
          <a:p>
            <a:r>
              <a:rPr lang="en-US" sz="2400" dirty="0">
                <a:solidFill>
                  <a:schemeClr val="accent4"/>
                </a:solidFill>
              </a:rPr>
              <a:t>log(64) = 6</a:t>
            </a:r>
          </a:p>
        </p:txBody>
      </p:sp>
      <p:sp>
        <p:nvSpPr>
          <p:cNvPr id="9" name="TextBox 8"/>
          <p:cNvSpPr txBox="1"/>
          <p:nvPr/>
        </p:nvSpPr>
        <p:spPr>
          <a:xfrm>
            <a:off x="4358105" y="4677966"/>
            <a:ext cx="7118578" cy="1938992"/>
          </a:xfrm>
          <a:prstGeom prst="rect">
            <a:avLst/>
          </a:prstGeom>
          <a:noFill/>
        </p:spPr>
        <p:txBody>
          <a:bodyPr wrap="square" rtlCol="0">
            <a:spAutoFit/>
          </a:bodyPr>
          <a:lstStyle/>
          <a:p>
            <a:r>
              <a:rPr lang="en-US" sz="2400" dirty="0">
                <a:solidFill>
                  <a:schemeClr val="accent4"/>
                </a:solidFill>
              </a:rPr>
              <a:t>log(128) = 7</a:t>
            </a:r>
          </a:p>
          <a:p>
            <a:r>
              <a:rPr lang="en-US" sz="2400" dirty="0">
                <a:solidFill>
                  <a:schemeClr val="accent4"/>
                </a:solidFill>
              </a:rPr>
              <a:t>log(256) = 8 </a:t>
            </a:r>
          </a:p>
          <a:p>
            <a:r>
              <a:rPr lang="en-US" sz="2400" dirty="0">
                <a:solidFill>
                  <a:schemeClr val="accent4"/>
                </a:solidFill>
              </a:rPr>
              <a:t>log(512) = 9</a:t>
            </a:r>
          </a:p>
          <a:p>
            <a:r>
              <a:rPr lang="en-US" sz="2400" dirty="0">
                <a:solidFill>
                  <a:schemeClr val="accent4"/>
                </a:solidFill>
              </a:rPr>
              <a:t>….</a:t>
            </a:r>
          </a:p>
          <a:p>
            <a:r>
              <a:rPr lang="en-US" sz="2400" dirty="0">
                <a:solidFill>
                  <a:schemeClr val="accent4"/>
                </a:solidFill>
              </a:rPr>
              <a:t>log(</a:t>
            </a:r>
            <a:r>
              <a:rPr lang="en-US" sz="2400" b="1" dirty="0">
                <a:solidFill>
                  <a:schemeClr val="accent4"/>
                </a:solidFill>
              </a:rPr>
              <a:t># particles in the universe</a:t>
            </a:r>
            <a:r>
              <a:rPr lang="en-US" sz="2400" dirty="0">
                <a:solidFill>
                  <a:schemeClr val="accent4"/>
                </a:solidFill>
              </a:rPr>
              <a:t>) &lt; 280</a:t>
            </a:r>
          </a:p>
        </p:txBody>
      </p:sp>
      <p:sp>
        <p:nvSpPr>
          <p:cNvPr id="11" name="Right Brace 10">
            <a:extLst>
              <a:ext uri="{FF2B5EF4-FFF2-40B4-BE49-F238E27FC236}">
                <a16:creationId xmlns:a16="http://schemas.microsoft.com/office/drawing/2014/main" id="{6FE43DD2-5050-AE48-8F9D-9C797FFAF0B8}"/>
              </a:ext>
            </a:extLst>
          </p:cNvPr>
          <p:cNvSpPr/>
          <p:nvPr/>
        </p:nvSpPr>
        <p:spPr>
          <a:xfrm rot="5400000">
            <a:off x="2594974" y="2814183"/>
            <a:ext cx="457093" cy="129745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e 11">
            <a:extLst>
              <a:ext uri="{FF2B5EF4-FFF2-40B4-BE49-F238E27FC236}">
                <a16:creationId xmlns:a16="http://schemas.microsoft.com/office/drawing/2014/main" id="{2313E16C-3DBA-3649-AF74-453E043CD7DE}"/>
              </a:ext>
            </a:extLst>
          </p:cNvPr>
          <p:cNvSpPr/>
          <p:nvPr/>
        </p:nvSpPr>
        <p:spPr>
          <a:xfrm rot="5400000">
            <a:off x="2798860" y="3736577"/>
            <a:ext cx="457093" cy="1705233"/>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9A8DC7E0-D79B-A44C-840D-198AD04049EC}"/>
              </a:ext>
            </a:extLst>
          </p:cNvPr>
          <p:cNvSpPr txBox="1"/>
          <p:nvPr/>
        </p:nvSpPr>
        <p:spPr>
          <a:xfrm>
            <a:off x="2312498" y="3670226"/>
            <a:ext cx="2086509" cy="338554"/>
          </a:xfrm>
          <a:prstGeom prst="rect">
            <a:avLst/>
          </a:prstGeom>
          <a:noFill/>
        </p:spPr>
        <p:txBody>
          <a:bodyPr wrap="square" rtlCol="0">
            <a:spAutoFit/>
          </a:bodyPr>
          <a:lstStyle/>
          <a:p>
            <a:r>
              <a:rPr lang="en-US" sz="1600" dirty="0">
                <a:solidFill>
                  <a:srgbClr val="FF0000"/>
                </a:solidFill>
              </a:rPr>
              <a:t>Halve 5 times</a:t>
            </a:r>
          </a:p>
        </p:txBody>
      </p:sp>
      <p:sp>
        <p:nvSpPr>
          <p:cNvPr id="14" name="TextBox 13">
            <a:extLst>
              <a:ext uri="{FF2B5EF4-FFF2-40B4-BE49-F238E27FC236}">
                <a16:creationId xmlns:a16="http://schemas.microsoft.com/office/drawing/2014/main" id="{F67E7C23-F995-8E42-A7F1-F83DC4D03177}"/>
              </a:ext>
            </a:extLst>
          </p:cNvPr>
          <p:cNvSpPr txBox="1"/>
          <p:nvPr/>
        </p:nvSpPr>
        <p:spPr>
          <a:xfrm>
            <a:off x="2312497" y="4819979"/>
            <a:ext cx="2086509" cy="338554"/>
          </a:xfrm>
          <a:prstGeom prst="rect">
            <a:avLst/>
          </a:prstGeom>
          <a:noFill/>
        </p:spPr>
        <p:txBody>
          <a:bodyPr wrap="square" rtlCol="0">
            <a:spAutoFit/>
          </a:bodyPr>
          <a:lstStyle/>
          <a:p>
            <a:r>
              <a:rPr lang="en-US" sz="1600" dirty="0">
                <a:solidFill>
                  <a:srgbClr val="FF0000"/>
                </a:solidFill>
              </a:rPr>
              <a:t>Halve 6 times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8428F5F-AEB8-664B-B440-10D48A5A7CCD}"/>
                  </a:ext>
                </a:extLst>
              </p:cNvPr>
              <p:cNvSpPr txBox="1"/>
              <p:nvPr/>
            </p:nvSpPr>
            <p:spPr>
              <a:xfrm>
                <a:off x="3268454" y="3000081"/>
                <a:ext cx="170953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4"/>
                          </a:solidFill>
                          <a:latin typeface="Cambria Math" panose="02040503050406030204" pitchFamily="18" charset="0"/>
                        </a:rPr>
                        <m:t>⇒</m:t>
                      </m:r>
                    </m:oMath>
                  </m:oMathPara>
                </a14:m>
                <a:endParaRPr lang="en-US" sz="2400" dirty="0">
                  <a:solidFill>
                    <a:schemeClr val="accent4"/>
                  </a:solidFill>
                </a:endParaRPr>
              </a:p>
            </p:txBody>
          </p:sp>
        </mc:Choice>
        <mc:Fallback xmlns="">
          <p:sp>
            <p:nvSpPr>
              <p:cNvPr id="15" name="TextBox 14">
                <a:extLst>
                  <a:ext uri="{FF2B5EF4-FFF2-40B4-BE49-F238E27FC236}">
                    <a16:creationId xmlns:a16="http://schemas.microsoft.com/office/drawing/2014/main" id="{D8428F5F-AEB8-664B-B440-10D48A5A7CCD}"/>
                  </a:ext>
                </a:extLst>
              </p:cNvPr>
              <p:cNvSpPr txBox="1">
                <a:spLocks noRot="1" noChangeAspect="1" noMove="1" noResize="1" noEditPoints="1" noAdjustHandles="1" noChangeArrowheads="1" noChangeShapeType="1" noTextEdit="1"/>
              </p:cNvSpPr>
              <p:nvPr/>
            </p:nvSpPr>
            <p:spPr>
              <a:xfrm>
                <a:off x="3268454" y="3000081"/>
                <a:ext cx="1709531"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631A45F-21F9-3444-8BE7-17E1DD0F0CFE}"/>
                  </a:ext>
                </a:extLst>
              </p:cNvPr>
              <p:cNvSpPr txBox="1"/>
              <p:nvPr/>
            </p:nvSpPr>
            <p:spPr>
              <a:xfrm>
                <a:off x="3295845" y="4043408"/>
                <a:ext cx="170953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4"/>
                          </a:solidFill>
                          <a:latin typeface="Cambria Math" panose="02040503050406030204" pitchFamily="18" charset="0"/>
                        </a:rPr>
                        <m:t>⇒</m:t>
                      </m:r>
                    </m:oMath>
                  </m:oMathPara>
                </a14:m>
                <a:endParaRPr lang="en-US" sz="2400" dirty="0">
                  <a:solidFill>
                    <a:schemeClr val="accent4"/>
                  </a:solidFill>
                </a:endParaRPr>
              </a:p>
            </p:txBody>
          </p:sp>
        </mc:Choice>
        <mc:Fallback xmlns="">
          <p:sp>
            <p:nvSpPr>
              <p:cNvPr id="16" name="TextBox 15">
                <a:extLst>
                  <a:ext uri="{FF2B5EF4-FFF2-40B4-BE49-F238E27FC236}">
                    <a16:creationId xmlns:a16="http://schemas.microsoft.com/office/drawing/2014/main" id="{D631A45F-21F9-3444-8BE7-17E1DD0F0CFE}"/>
                  </a:ext>
                </a:extLst>
              </p:cNvPr>
              <p:cNvSpPr txBox="1">
                <a:spLocks noRot="1" noChangeAspect="1" noMove="1" noResize="1" noEditPoints="1" noAdjustHandles="1" noChangeArrowheads="1" noChangeShapeType="1" noTextEdit="1"/>
              </p:cNvSpPr>
              <p:nvPr/>
            </p:nvSpPr>
            <p:spPr>
              <a:xfrm>
                <a:off x="3295845" y="4043408"/>
                <a:ext cx="1709531" cy="461665"/>
              </a:xfrm>
              <a:prstGeom prst="rect">
                <a:avLst/>
              </a:prstGeom>
              <a:blipFill>
                <a:blip r:embed="rId4"/>
                <a:stretch>
                  <a:fillRect/>
                </a:stretch>
              </a:blipFill>
            </p:spPr>
            <p:txBody>
              <a:bodyPr/>
              <a:lstStyle/>
              <a:p>
                <a:r>
                  <a:rPr lang="en-US">
                    <a:noFill/>
                  </a:rPr>
                  <a:t> </a:t>
                </a:r>
              </a:p>
            </p:txBody>
          </p:sp>
        </mc:Fallback>
      </mc:AlternateContent>
      <p:sp>
        <p:nvSpPr>
          <p:cNvPr id="17" name="Content Placeholder 2">
            <a:extLst>
              <a:ext uri="{FF2B5EF4-FFF2-40B4-BE49-F238E27FC236}">
                <a16:creationId xmlns:a16="http://schemas.microsoft.com/office/drawing/2014/main" id="{A4CBE78E-E0F4-F94C-B660-AF539184AA38}"/>
              </a:ext>
            </a:extLst>
          </p:cNvPr>
          <p:cNvSpPr txBox="1">
            <a:spLocks/>
          </p:cNvSpPr>
          <p:nvPr/>
        </p:nvSpPr>
        <p:spPr>
          <a:xfrm>
            <a:off x="509251" y="5473439"/>
            <a:ext cx="2757194" cy="9772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4"/>
                </a:solidFill>
              </a:rPr>
              <a:t>log(n) </a:t>
            </a:r>
            <a:r>
              <a:rPr lang="en-US" dirty="0"/>
              <a:t>grows very slowly!</a:t>
            </a:r>
          </a:p>
        </p:txBody>
      </p:sp>
      <p:sp>
        <p:nvSpPr>
          <p:cNvPr id="18" name="TextBox 17">
            <a:extLst>
              <a:ext uri="{FF2B5EF4-FFF2-40B4-BE49-F238E27FC236}">
                <a16:creationId xmlns:a16="http://schemas.microsoft.com/office/drawing/2014/main" id="{E692E2E7-FEA4-7A48-A220-2AAE0CF0FDBF}"/>
              </a:ext>
            </a:extLst>
          </p:cNvPr>
          <p:cNvSpPr txBox="1"/>
          <p:nvPr/>
        </p:nvSpPr>
        <p:spPr>
          <a:xfrm>
            <a:off x="234778" y="325315"/>
            <a:ext cx="1779373" cy="369332"/>
          </a:xfrm>
          <a:prstGeom prst="rect">
            <a:avLst/>
          </a:prstGeom>
          <a:noFill/>
        </p:spPr>
        <p:txBody>
          <a:bodyPr wrap="square" rtlCol="0">
            <a:spAutoFit/>
          </a:bodyPr>
          <a:lstStyle/>
          <a:p>
            <a:r>
              <a:rPr lang="en-US" dirty="0">
                <a:solidFill>
                  <a:schemeClr val="accent4"/>
                </a:solidFill>
              </a:rPr>
              <a:t>Aside:</a:t>
            </a:r>
          </a:p>
        </p:txBody>
      </p:sp>
      <p:pic>
        <p:nvPicPr>
          <p:cNvPr id="19" name="Picture 18">
            <a:extLst>
              <a:ext uri="{FF2B5EF4-FFF2-40B4-BE49-F238E27FC236}">
                <a16:creationId xmlns:a16="http://schemas.microsoft.com/office/drawing/2014/main" id="{62A45612-4C50-B445-B577-A0A3D835F75E}"/>
              </a:ext>
            </a:extLst>
          </p:cNvPr>
          <p:cNvPicPr>
            <a:picLocks noChangeAspect="1"/>
          </p:cNvPicPr>
          <p:nvPr/>
        </p:nvPicPr>
        <p:blipFill>
          <a:blip r:embed="rId5"/>
          <a:stretch>
            <a:fillRect/>
          </a:stretch>
        </p:blipFill>
        <p:spPr>
          <a:xfrm>
            <a:off x="6486123" y="172918"/>
            <a:ext cx="2421409" cy="1559387"/>
          </a:xfrm>
          <a:prstGeom prst="rect">
            <a:avLst/>
          </a:prstGeom>
        </p:spPr>
      </p:pic>
    </p:spTree>
    <p:extLst>
      <p:ext uri="{BB962C8B-B14F-4D97-AF65-F5344CB8AC3E}">
        <p14:creationId xmlns:p14="http://schemas.microsoft.com/office/powerpoint/2010/main" val="15212031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9">
                                            <p:txEl>
                                              <p:pRg st="3" end="3"/>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1" build="p" bldLvl="5"/>
      <p:bldP spid="5" grpId="0"/>
      <p:bldP spid="7" grpId="1"/>
      <p:bldP spid="8" grpId="0"/>
      <p:bldP spid="9" grpId="0" uiExpand="1" build="p"/>
      <p:bldP spid="11" grpId="0" animBg="1"/>
      <p:bldP spid="12" grpId="0" animBg="1"/>
      <p:bldP spid="13" grpId="0"/>
      <p:bldP spid="14" grpId="0"/>
      <p:bldP spid="15" grpId="0"/>
      <p:bldP spid="16" grpId="0"/>
      <p:bldP spid="1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77AF72A-55C9-5040-A278-3F4E834D08A5}"/>
                  </a:ext>
                </a:extLst>
              </p:cNvPr>
              <p:cNvSpPr>
                <a:spLocks noGrp="1"/>
              </p:cNvSpPr>
              <p:nvPr>
                <p:ph type="title"/>
              </p:nvPr>
            </p:nvSpPr>
            <p:spPr/>
            <p:txBody>
              <a:bodyPr/>
              <a:lstStyle/>
              <a:p>
                <a14:m>
                  <m:oMath xmlns:m="http://schemas.openxmlformats.org/officeDocument/2006/math">
                    <m:r>
                      <a:rPr lang="en-US" b="0" i="1" smtClean="0">
                        <a:latin typeface="Cambria Math" panose="02040503050406030204" pitchFamily="18" charset="0"/>
                      </a:rPr>
                      <m:t>𝑛</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e>
                    </m:func>
                  </m:oMath>
                </a14:m>
                <a:r>
                  <a:rPr lang="en-US" dirty="0"/>
                  <a:t> vs.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oMath>
                </a14:m>
                <a:r>
                  <a:rPr lang="en-US" dirty="0"/>
                  <a:t>?  (Analytically)</a:t>
                </a:r>
              </a:p>
            </p:txBody>
          </p:sp>
        </mc:Choice>
        <mc:Fallback xmlns="">
          <p:sp>
            <p:nvSpPr>
              <p:cNvPr id="2" name="Title 1">
                <a:extLst>
                  <a:ext uri="{FF2B5EF4-FFF2-40B4-BE49-F238E27FC236}">
                    <a16:creationId xmlns:a16="http://schemas.microsoft.com/office/drawing/2014/main" id="{977AF72A-55C9-5040-A278-3F4E834D08A5}"/>
                  </a:ext>
                </a:extLst>
              </p:cNvPr>
              <p:cNvSpPr>
                <a:spLocks noGrp="1" noRot="1" noChangeAspect="1" noMove="1" noResize="1" noEditPoints="1" noAdjustHandles="1" noChangeArrowheads="1" noChangeShapeType="1" noTextEdit="1"/>
              </p:cNvSpPr>
              <p:nvPr>
                <p:ph type="title"/>
              </p:nvPr>
            </p:nvSpPr>
            <p:spPr>
              <a:blipFill>
                <a:blip r:embed="rId3"/>
                <a:stretch>
                  <a:fillRect l="-4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507935-BA78-9F4D-A50E-0E69A638B947}"/>
                  </a:ext>
                </a:extLst>
              </p:cNvPr>
              <p:cNvSpPr>
                <a:spLocks noGrp="1"/>
              </p:cNvSpPr>
              <p:nvPr>
                <p:ph idx="1"/>
              </p:nvPr>
            </p:nvSpPr>
            <p:spPr/>
            <p:txBody>
              <a:bodyPr/>
              <a:lstStyle/>
              <a:p>
                <a14:m>
                  <m:oMath xmlns:m="http://schemas.openxmlformats.org/officeDocument/2006/math">
                    <m:func>
                      <m:funcPr>
                        <m:ctrlPr>
                          <a:rPr lang="en-US" i="1" smtClean="0">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𝑛</m:t>
                            </m:r>
                          </m:e>
                        </m:d>
                      </m:e>
                    </m:func>
                  </m:oMath>
                </a14:m>
                <a:r>
                  <a:rPr lang="en-US" dirty="0"/>
                  <a:t> “grows much more slowly” than </a:t>
                </a:r>
                <a14:m>
                  <m:oMath xmlns:m="http://schemas.openxmlformats.org/officeDocument/2006/math">
                    <m:r>
                      <a:rPr lang="en-US" b="0" i="1" smtClean="0">
                        <a:latin typeface="Cambria Math" panose="02040503050406030204" pitchFamily="18" charset="0"/>
                      </a:rPr>
                      <m:t>𝑛</m:t>
                    </m:r>
                  </m:oMath>
                </a14:m>
                <a:endParaRPr lang="en-US" i="1" dirty="0">
                  <a:latin typeface="Cambria Math" panose="02040503050406030204" pitchFamily="18" charset="0"/>
                </a:endParaRPr>
              </a:p>
              <a:p>
                <a14:m>
                  <m:oMath xmlns:m="http://schemas.openxmlformats.org/officeDocument/2006/math">
                    <m:r>
                      <a:rPr lang="en-US" i="1" smtClean="0">
                        <a:latin typeface="Cambria Math" panose="02040503050406030204" pitchFamily="18" charset="0"/>
                      </a:rPr>
                      <m:t>𝑛</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r>
                              <a:rPr lang="en-US" i="1">
                                <a:latin typeface="Cambria Math" panose="02040503050406030204" pitchFamily="18" charset="0"/>
                              </a:rPr>
                              <m:t>𝑛</m:t>
                            </m:r>
                          </m:e>
                        </m:d>
                      </m:e>
                    </m:func>
                  </m:oMath>
                </a14:m>
                <a:r>
                  <a:rPr lang="en-US" dirty="0"/>
                  <a:t> “grows much more slowly” than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73507935-BA78-9F4D-A50E-0E69A638B947}"/>
                  </a:ext>
                </a:extLst>
              </p:cNvPr>
              <p:cNvSpPr>
                <a:spLocks noGrp="1" noRot="1" noChangeAspect="1" noMove="1" noResize="1" noEditPoints="1" noAdjustHandles="1" noChangeArrowheads="1" noChangeShapeType="1" noTextEdit="1"/>
              </p:cNvSpPr>
              <p:nvPr>
                <p:ph idx="1"/>
              </p:nvPr>
            </p:nvSpPr>
            <p:spPr>
              <a:blipFill>
                <a:blip r:embed="rId4"/>
                <a:stretch>
                  <a:fillRect l="-1447" t="-2632"/>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471EECD-BF2C-C949-84B2-22E714FB7818}"/>
              </a:ext>
            </a:extLst>
          </p:cNvPr>
          <p:cNvPicPr>
            <a:picLocks noChangeAspect="1"/>
          </p:cNvPicPr>
          <p:nvPr/>
        </p:nvPicPr>
        <p:blipFill>
          <a:blip r:embed="rId5"/>
          <a:stretch>
            <a:fillRect/>
          </a:stretch>
        </p:blipFill>
        <p:spPr>
          <a:xfrm>
            <a:off x="7138741" y="4695568"/>
            <a:ext cx="1376609" cy="1828800"/>
          </a:xfrm>
          <a:prstGeom prst="rect">
            <a:avLst/>
          </a:prstGeom>
        </p:spPr>
      </p:pic>
      <p:sp>
        <p:nvSpPr>
          <p:cNvPr id="10" name="TextBox 9">
            <a:extLst>
              <a:ext uri="{FF2B5EF4-FFF2-40B4-BE49-F238E27FC236}">
                <a16:creationId xmlns:a16="http://schemas.microsoft.com/office/drawing/2014/main" id="{A0855864-F64A-8E43-94D3-C5CB838B8000}"/>
              </a:ext>
            </a:extLst>
          </p:cNvPr>
          <p:cNvSpPr txBox="1"/>
          <p:nvPr/>
        </p:nvSpPr>
        <p:spPr>
          <a:xfrm>
            <a:off x="5338120" y="4001294"/>
            <a:ext cx="2916194" cy="923330"/>
          </a:xfrm>
          <a:prstGeom prst="rect">
            <a:avLst/>
          </a:prstGeom>
          <a:noFill/>
        </p:spPr>
        <p:txBody>
          <a:bodyPr wrap="square" rtlCol="0">
            <a:spAutoFit/>
          </a:bodyPr>
          <a:lstStyle/>
          <a:p>
            <a:pPr algn="ctr"/>
            <a:r>
              <a:rPr lang="en-US" dirty="0">
                <a:solidFill>
                  <a:schemeClr val="accent4"/>
                </a:solidFill>
              </a:rPr>
              <a:t>We will be more precise about this in part II of the lecture!</a:t>
            </a:r>
          </a:p>
        </p:txBody>
      </p:sp>
    </p:spTree>
    <p:extLst>
      <p:ext uri="{BB962C8B-B14F-4D97-AF65-F5344CB8AC3E}">
        <p14:creationId xmlns:p14="http://schemas.microsoft.com/office/powerpoint/2010/main" val="42236490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5977"/>
            <a:ext cx="7886700" cy="1066109"/>
          </a:xfrm>
        </p:spPr>
        <p:txBody>
          <a:bodyPr/>
          <a:lstStyle/>
          <a:p>
            <a:r>
              <a:rPr lang="en-US" dirty="0"/>
              <a:t>Now let’s prove the claim</a:t>
            </a:r>
          </a:p>
        </p:txBody>
      </p:sp>
      <p:sp>
        <p:nvSpPr>
          <p:cNvPr id="3" name="Content Placeholder 2"/>
          <p:cNvSpPr>
            <a:spLocks noGrp="1"/>
          </p:cNvSpPr>
          <p:nvPr>
            <p:ph idx="1"/>
          </p:nvPr>
        </p:nvSpPr>
        <p:spPr>
          <a:xfrm>
            <a:off x="628650" y="1570384"/>
            <a:ext cx="7886700" cy="1667086"/>
          </a:xfrm>
        </p:spPr>
        <p:style>
          <a:lnRef idx="2">
            <a:schemeClr val="accent4"/>
          </a:lnRef>
          <a:fillRef idx="1">
            <a:schemeClr val="lt1"/>
          </a:fillRef>
          <a:effectRef idx="0">
            <a:schemeClr val="accent4"/>
          </a:effectRef>
          <a:fontRef idx="minor">
            <a:schemeClr val="dk1"/>
          </a:fontRef>
        </p:style>
        <p:txBody>
          <a:bodyPr anchor="t">
            <a:normAutofit/>
          </a:bodyPr>
          <a:lstStyle/>
          <a:p>
            <a:pPr marL="0" indent="0">
              <a:buNone/>
            </a:pPr>
            <a:r>
              <a:rPr lang="en-US" dirty="0">
                <a:solidFill>
                  <a:schemeClr val="accent4"/>
                </a:solidFill>
              </a:rPr>
              <a:t>CLAIM:</a:t>
            </a:r>
            <a:endParaRPr lang="en-US" dirty="0">
              <a:solidFill>
                <a:schemeClr val="accent1"/>
              </a:solidFill>
            </a:endParaRPr>
          </a:p>
          <a:p>
            <a:pPr marL="0" indent="0" algn="ctr">
              <a:buNone/>
            </a:pPr>
            <a:r>
              <a:rPr lang="en-US" dirty="0" err="1"/>
              <a:t>MergeSort</a:t>
            </a:r>
            <a:r>
              <a:rPr lang="en-US" dirty="0"/>
              <a:t> requires at most </a:t>
            </a:r>
            <a:r>
              <a:rPr lang="en-US" dirty="0">
                <a:solidFill>
                  <a:schemeClr val="accent4"/>
                </a:solidFill>
              </a:rPr>
              <a:t>11n (log(n) + 1)</a:t>
            </a:r>
            <a:r>
              <a:rPr lang="en-US" dirty="0"/>
              <a:t> operations to sort </a:t>
            </a:r>
            <a:r>
              <a:rPr lang="en-US" dirty="0">
                <a:solidFill>
                  <a:schemeClr val="accent4"/>
                </a:solidFill>
              </a:rPr>
              <a:t>n</a:t>
            </a:r>
            <a:r>
              <a:rPr lang="en-US" dirty="0"/>
              <a:t> numbers.</a:t>
            </a:r>
          </a:p>
        </p:txBody>
      </p:sp>
      <p:sp>
        <p:nvSpPr>
          <p:cNvPr id="8" name="Rectangle 7">
            <a:extLst>
              <a:ext uri="{FF2B5EF4-FFF2-40B4-BE49-F238E27FC236}">
                <a16:creationId xmlns:a16="http://schemas.microsoft.com/office/drawing/2014/main" id="{51F8485C-1BA7-CB42-89A5-077C844D4271}"/>
              </a:ext>
            </a:extLst>
          </p:cNvPr>
          <p:cNvSpPr/>
          <p:nvPr/>
        </p:nvSpPr>
        <p:spPr>
          <a:xfrm>
            <a:off x="5894172" y="106708"/>
            <a:ext cx="3151783" cy="646331"/>
          </a:xfrm>
          <a:prstGeom prst="rect">
            <a:avLst/>
          </a:prstGeom>
        </p:spPr>
        <p:txBody>
          <a:bodyPr wrap="square">
            <a:spAutoFit/>
          </a:bodyPr>
          <a:lstStyle/>
          <a:p>
            <a:pPr algn="r"/>
            <a:r>
              <a:rPr lang="en-US" dirty="0">
                <a:solidFill>
                  <a:srgbClr val="FF0000"/>
                </a:solidFill>
              </a:rPr>
              <a:t>Assume that n is a power of 2 for convenience.</a:t>
            </a:r>
          </a:p>
        </p:txBody>
      </p:sp>
    </p:spTree>
    <p:extLst>
      <p:ext uri="{BB962C8B-B14F-4D97-AF65-F5344CB8AC3E}">
        <p14:creationId xmlns:p14="http://schemas.microsoft.com/office/powerpoint/2010/main" val="36540653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226" y="32145"/>
            <a:ext cx="7886700" cy="1325563"/>
          </a:xfrm>
        </p:spPr>
        <p:txBody>
          <a:bodyPr/>
          <a:lstStyle/>
          <a:p>
            <a:r>
              <a:rPr lang="en-US" dirty="0"/>
              <a:t>Let’s prove the claim</a:t>
            </a:r>
          </a:p>
        </p:txBody>
      </p:sp>
      <p:sp>
        <p:nvSpPr>
          <p:cNvPr id="4" name="Oval 3"/>
          <p:cNvSpPr/>
          <p:nvPr/>
        </p:nvSpPr>
        <p:spPr>
          <a:xfrm>
            <a:off x="5287900" y="1119478"/>
            <a:ext cx="1590671" cy="7061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Size n</a:t>
            </a:r>
          </a:p>
        </p:txBody>
      </p:sp>
      <p:sp>
        <p:nvSpPr>
          <p:cNvPr id="5" name="Oval 4"/>
          <p:cNvSpPr/>
          <p:nvPr/>
        </p:nvSpPr>
        <p:spPr>
          <a:xfrm>
            <a:off x="6277652" y="2041032"/>
            <a:ext cx="1249790" cy="494290"/>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endParaRPr lang="en-US" dirty="0"/>
          </a:p>
        </p:txBody>
      </p:sp>
      <p:sp>
        <p:nvSpPr>
          <p:cNvPr id="6" name="Oval 5"/>
          <p:cNvSpPr/>
          <p:nvPr/>
        </p:nvSpPr>
        <p:spPr>
          <a:xfrm>
            <a:off x="4764342" y="2041032"/>
            <a:ext cx="1133899" cy="478086"/>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n/2</a:t>
            </a:r>
          </a:p>
        </p:txBody>
      </p:sp>
      <p:sp>
        <p:nvSpPr>
          <p:cNvPr id="7" name="Oval 6"/>
          <p:cNvSpPr/>
          <p:nvPr/>
        </p:nvSpPr>
        <p:spPr>
          <a:xfrm>
            <a:off x="7222641" y="2795795"/>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8" name="Oval 7"/>
          <p:cNvSpPr/>
          <p:nvPr/>
        </p:nvSpPr>
        <p:spPr>
          <a:xfrm>
            <a:off x="7959647" y="591829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Oval 8"/>
          <p:cNvSpPr/>
          <p:nvPr/>
        </p:nvSpPr>
        <p:spPr>
          <a:xfrm>
            <a:off x="7550942" y="5752259"/>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0" name="Oval 9"/>
          <p:cNvSpPr/>
          <p:nvPr/>
        </p:nvSpPr>
        <p:spPr>
          <a:xfrm>
            <a:off x="7163007" y="59596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1" name="Oval 10"/>
          <p:cNvSpPr/>
          <p:nvPr/>
        </p:nvSpPr>
        <p:spPr>
          <a:xfrm>
            <a:off x="6824321" y="5752259"/>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2" name="Oval 11"/>
          <p:cNvSpPr/>
          <p:nvPr/>
        </p:nvSpPr>
        <p:spPr>
          <a:xfrm>
            <a:off x="6415616" y="59596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3" name="Oval 12"/>
          <p:cNvSpPr/>
          <p:nvPr/>
        </p:nvSpPr>
        <p:spPr>
          <a:xfrm>
            <a:off x="6009077" y="577440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4" name="Oval 13"/>
          <p:cNvSpPr/>
          <p:nvPr/>
        </p:nvSpPr>
        <p:spPr>
          <a:xfrm>
            <a:off x="5593440" y="59596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5" name="Oval 14"/>
          <p:cNvSpPr/>
          <p:nvPr/>
        </p:nvSpPr>
        <p:spPr>
          <a:xfrm>
            <a:off x="5177803" y="577440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6" name="Oval 15"/>
          <p:cNvSpPr/>
          <p:nvPr/>
        </p:nvSpPr>
        <p:spPr>
          <a:xfrm>
            <a:off x="4764342" y="591829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7" name="Oval 16"/>
          <p:cNvSpPr/>
          <p:nvPr/>
        </p:nvSpPr>
        <p:spPr>
          <a:xfrm>
            <a:off x="4377694" y="572433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8" name="Oval 17"/>
          <p:cNvSpPr/>
          <p:nvPr/>
        </p:nvSpPr>
        <p:spPr>
          <a:xfrm>
            <a:off x="4042176" y="5898873"/>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9" name="TextBox 18"/>
          <p:cNvSpPr txBox="1"/>
          <p:nvPr/>
        </p:nvSpPr>
        <p:spPr>
          <a:xfrm>
            <a:off x="4144719" y="6167241"/>
            <a:ext cx="1075551" cy="461665"/>
          </a:xfrm>
          <a:prstGeom prst="rect">
            <a:avLst/>
          </a:prstGeom>
          <a:noFill/>
        </p:spPr>
        <p:txBody>
          <a:bodyPr wrap="none" rtlCol="0">
            <a:spAutoFit/>
          </a:bodyPr>
          <a:lstStyle/>
          <a:p>
            <a:r>
              <a:rPr lang="en-US" sz="2400" dirty="0"/>
              <a:t>(Size 1)</a:t>
            </a:r>
          </a:p>
        </p:txBody>
      </p:sp>
      <p:sp>
        <p:nvSpPr>
          <p:cNvPr id="20" name="TextBox 19"/>
          <p:cNvSpPr txBox="1"/>
          <p:nvPr/>
        </p:nvSpPr>
        <p:spPr>
          <a:xfrm>
            <a:off x="5957876" y="4782826"/>
            <a:ext cx="517375" cy="707886"/>
          </a:xfrm>
          <a:prstGeom prst="rect">
            <a:avLst/>
          </a:prstGeom>
          <a:noFill/>
        </p:spPr>
        <p:txBody>
          <a:bodyPr wrap="square" rtlCol="0">
            <a:spAutoFit/>
          </a:bodyPr>
          <a:lstStyle/>
          <a:p>
            <a:r>
              <a:rPr lang="mr-IN" sz="4000" dirty="0"/>
              <a:t>…</a:t>
            </a:r>
            <a:endParaRPr lang="en-US" sz="4000" dirty="0"/>
          </a:p>
        </p:txBody>
      </p:sp>
      <p:sp>
        <p:nvSpPr>
          <p:cNvPr id="21" name="Oval 20"/>
          <p:cNvSpPr/>
          <p:nvPr/>
        </p:nvSpPr>
        <p:spPr>
          <a:xfrm>
            <a:off x="6156928" y="2828270"/>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22" name="Oval 21"/>
          <p:cNvSpPr/>
          <p:nvPr/>
        </p:nvSpPr>
        <p:spPr>
          <a:xfrm>
            <a:off x="5069143" y="2847294"/>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23" name="Oval 22"/>
          <p:cNvSpPr/>
          <p:nvPr/>
        </p:nvSpPr>
        <p:spPr>
          <a:xfrm>
            <a:off x="4042176" y="2847294"/>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24" name="Oval 23"/>
          <p:cNvSpPr/>
          <p:nvPr/>
        </p:nvSpPr>
        <p:spPr>
          <a:xfrm>
            <a:off x="7813642" y="4323543"/>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25" name="Oval 24"/>
          <p:cNvSpPr/>
          <p:nvPr/>
        </p:nvSpPr>
        <p:spPr>
          <a:xfrm>
            <a:off x="6760173" y="4338253"/>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26" name="Oval 25"/>
          <p:cNvSpPr/>
          <p:nvPr/>
        </p:nvSpPr>
        <p:spPr>
          <a:xfrm>
            <a:off x="5646959" y="4323544"/>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27" name="Oval 26"/>
          <p:cNvSpPr/>
          <p:nvPr/>
        </p:nvSpPr>
        <p:spPr>
          <a:xfrm>
            <a:off x="4525071" y="4341946"/>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28" name="Oval 27"/>
          <p:cNvSpPr/>
          <p:nvPr/>
        </p:nvSpPr>
        <p:spPr>
          <a:xfrm>
            <a:off x="3469743" y="4341586"/>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29" name="Oval 28"/>
          <p:cNvSpPr/>
          <p:nvPr/>
        </p:nvSpPr>
        <p:spPr>
          <a:xfrm>
            <a:off x="2293727" y="4338253"/>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30" name="TextBox 29"/>
          <p:cNvSpPr txBox="1"/>
          <p:nvPr/>
        </p:nvSpPr>
        <p:spPr>
          <a:xfrm>
            <a:off x="5812099" y="3205816"/>
            <a:ext cx="517375" cy="707886"/>
          </a:xfrm>
          <a:prstGeom prst="rect">
            <a:avLst/>
          </a:prstGeom>
          <a:noFill/>
        </p:spPr>
        <p:txBody>
          <a:bodyPr wrap="square" rtlCol="0">
            <a:spAutoFit/>
          </a:bodyPr>
          <a:lstStyle/>
          <a:p>
            <a:r>
              <a:rPr lang="mr-IN" sz="4000" dirty="0"/>
              <a:t>…</a:t>
            </a:r>
            <a:endParaRPr lang="en-US" sz="4000" dirty="0"/>
          </a:p>
        </p:txBody>
      </p:sp>
      <p:sp>
        <p:nvSpPr>
          <p:cNvPr id="34" name="Oval 33"/>
          <p:cNvSpPr/>
          <p:nvPr/>
        </p:nvSpPr>
        <p:spPr>
          <a:xfrm>
            <a:off x="3675897" y="5738620"/>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5" name="Oval 34"/>
          <p:cNvSpPr/>
          <p:nvPr/>
        </p:nvSpPr>
        <p:spPr>
          <a:xfrm>
            <a:off x="3267192" y="5946003"/>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6" name="Oval 35"/>
          <p:cNvSpPr/>
          <p:nvPr/>
        </p:nvSpPr>
        <p:spPr>
          <a:xfrm>
            <a:off x="2860653" y="5760767"/>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7" name="Oval 36"/>
          <p:cNvSpPr/>
          <p:nvPr/>
        </p:nvSpPr>
        <p:spPr>
          <a:xfrm>
            <a:off x="2445016" y="5946003"/>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8" name="Oval 37"/>
          <p:cNvSpPr/>
          <p:nvPr/>
        </p:nvSpPr>
        <p:spPr>
          <a:xfrm>
            <a:off x="2029379" y="5760767"/>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9" name="Oval 38"/>
          <p:cNvSpPr/>
          <p:nvPr/>
        </p:nvSpPr>
        <p:spPr>
          <a:xfrm>
            <a:off x="1615918" y="590465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0" name="Oval 39"/>
          <p:cNvSpPr/>
          <p:nvPr/>
        </p:nvSpPr>
        <p:spPr>
          <a:xfrm>
            <a:off x="1229270" y="571069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1" name="Oval 40"/>
          <p:cNvSpPr/>
          <p:nvPr/>
        </p:nvSpPr>
        <p:spPr>
          <a:xfrm>
            <a:off x="893752" y="5885234"/>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2" name="TextBox 41"/>
          <p:cNvSpPr txBox="1"/>
          <p:nvPr/>
        </p:nvSpPr>
        <p:spPr>
          <a:xfrm>
            <a:off x="112812" y="3567496"/>
            <a:ext cx="2537716" cy="707886"/>
          </a:xfrm>
          <a:prstGeom prst="rect">
            <a:avLst/>
          </a:prstGeom>
          <a:noFill/>
        </p:spPr>
        <p:txBody>
          <a:bodyPr wrap="square" rtlCol="0">
            <a:spAutoFit/>
          </a:bodyPr>
          <a:lstStyle/>
          <a:p>
            <a:pPr algn="ctr"/>
            <a:r>
              <a:rPr lang="en-US" sz="2000" dirty="0">
                <a:solidFill>
                  <a:srgbClr val="FF0000"/>
                </a:solidFill>
              </a:rPr>
              <a:t>Focus on just one of these sub-problems</a:t>
            </a:r>
          </a:p>
        </p:txBody>
      </p:sp>
      <p:cxnSp>
        <p:nvCxnSpPr>
          <p:cNvPr id="44" name="Straight Arrow Connector 43"/>
          <p:cNvCxnSpPr>
            <a:stCxn id="42" idx="3"/>
            <a:endCxn id="27" idx="1"/>
          </p:cNvCxnSpPr>
          <p:nvPr/>
        </p:nvCxnSpPr>
        <p:spPr>
          <a:xfrm>
            <a:off x="2650528" y="3921439"/>
            <a:ext cx="2016706" cy="5033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7301353" y="1183350"/>
            <a:ext cx="1316587" cy="369332"/>
          </a:xfrm>
          <a:prstGeom prst="rect">
            <a:avLst/>
          </a:prstGeom>
          <a:noFill/>
        </p:spPr>
        <p:txBody>
          <a:bodyPr wrap="square" rtlCol="0">
            <a:spAutoFit/>
          </a:bodyPr>
          <a:lstStyle/>
          <a:p>
            <a:r>
              <a:rPr lang="en-US"/>
              <a:t>Level 0</a:t>
            </a:r>
          </a:p>
        </p:txBody>
      </p:sp>
      <p:sp>
        <p:nvSpPr>
          <p:cNvPr id="43" name="TextBox 42"/>
          <p:cNvSpPr txBox="1"/>
          <p:nvPr/>
        </p:nvSpPr>
        <p:spPr>
          <a:xfrm>
            <a:off x="7772701" y="2046309"/>
            <a:ext cx="1316587" cy="369332"/>
          </a:xfrm>
          <a:prstGeom prst="rect">
            <a:avLst/>
          </a:prstGeom>
          <a:noFill/>
        </p:spPr>
        <p:txBody>
          <a:bodyPr wrap="square" rtlCol="0">
            <a:spAutoFit/>
          </a:bodyPr>
          <a:lstStyle/>
          <a:p>
            <a:r>
              <a:rPr lang="en-US"/>
              <a:t>Level 1</a:t>
            </a:r>
          </a:p>
        </p:txBody>
      </p:sp>
      <p:sp>
        <p:nvSpPr>
          <p:cNvPr id="45" name="TextBox 44"/>
          <p:cNvSpPr txBox="1"/>
          <p:nvPr/>
        </p:nvSpPr>
        <p:spPr>
          <a:xfrm>
            <a:off x="8264448" y="3903124"/>
            <a:ext cx="1316587" cy="369332"/>
          </a:xfrm>
          <a:prstGeom prst="rect">
            <a:avLst/>
          </a:prstGeom>
          <a:noFill/>
        </p:spPr>
        <p:txBody>
          <a:bodyPr wrap="square" rtlCol="0">
            <a:spAutoFit/>
          </a:bodyPr>
          <a:lstStyle/>
          <a:p>
            <a:r>
              <a:rPr lang="en-US" dirty="0"/>
              <a:t>Level t</a:t>
            </a:r>
          </a:p>
        </p:txBody>
      </p:sp>
    </p:spTree>
    <p:extLst>
      <p:ext uri="{BB962C8B-B14F-4D97-AF65-F5344CB8AC3E}">
        <p14:creationId xmlns:p14="http://schemas.microsoft.com/office/powerpoint/2010/main" val="84812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 y="117929"/>
            <a:ext cx="8972550" cy="1325563"/>
          </a:xfrm>
        </p:spPr>
        <p:txBody>
          <a:bodyPr/>
          <a:lstStyle/>
          <a:p>
            <a:r>
              <a:rPr lang="en-US" dirty="0"/>
              <a:t>How much work in this sub-problem?</a:t>
            </a:r>
          </a:p>
        </p:txBody>
      </p:sp>
      <p:sp>
        <p:nvSpPr>
          <p:cNvPr id="4" name="Oval 3"/>
          <p:cNvSpPr/>
          <p:nvPr/>
        </p:nvSpPr>
        <p:spPr>
          <a:xfrm>
            <a:off x="1872406" y="2593637"/>
            <a:ext cx="2180087" cy="97472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n/2</a:t>
            </a:r>
            <a:r>
              <a:rPr lang="en-US" sz="2800" baseline="30000" dirty="0"/>
              <a:t>t</a:t>
            </a:r>
            <a:endParaRPr lang="en-US" sz="2800" dirty="0"/>
          </a:p>
        </p:txBody>
      </p:sp>
      <p:sp>
        <p:nvSpPr>
          <p:cNvPr id="5" name="Oval 4"/>
          <p:cNvSpPr/>
          <p:nvPr/>
        </p:nvSpPr>
        <p:spPr>
          <a:xfrm>
            <a:off x="574378" y="4780529"/>
            <a:ext cx="1518745" cy="805822"/>
          </a:xfrm>
          <a:prstGeom prst="ellipse">
            <a:avLst/>
          </a:prstGeom>
          <a:solidFill>
            <a:schemeClr val="accent3">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n/2</a:t>
            </a:r>
            <a:r>
              <a:rPr lang="en-US" sz="2800" baseline="30000" dirty="0"/>
              <a:t>t+1</a:t>
            </a:r>
            <a:endParaRPr lang="en-US" sz="2800" dirty="0"/>
          </a:p>
        </p:txBody>
      </p:sp>
      <p:sp>
        <p:nvSpPr>
          <p:cNvPr id="6" name="Oval 5"/>
          <p:cNvSpPr/>
          <p:nvPr/>
        </p:nvSpPr>
        <p:spPr>
          <a:xfrm>
            <a:off x="3469978" y="4780529"/>
            <a:ext cx="1518745" cy="805822"/>
          </a:xfrm>
          <a:prstGeom prst="ellipse">
            <a:avLst/>
          </a:prstGeom>
          <a:solidFill>
            <a:schemeClr val="accent3">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n/2</a:t>
            </a:r>
            <a:r>
              <a:rPr lang="en-US" sz="2800" baseline="30000" dirty="0"/>
              <a:t>t+1</a:t>
            </a:r>
            <a:endParaRPr lang="en-US" sz="2800" dirty="0"/>
          </a:p>
        </p:txBody>
      </p:sp>
      <p:sp>
        <p:nvSpPr>
          <p:cNvPr id="8" name="TextBox 7"/>
          <p:cNvSpPr txBox="1"/>
          <p:nvPr/>
        </p:nvSpPr>
        <p:spPr>
          <a:xfrm>
            <a:off x="5162144" y="2666372"/>
            <a:ext cx="3216166" cy="830997"/>
          </a:xfrm>
          <a:prstGeom prst="rect">
            <a:avLst/>
          </a:prstGeom>
          <a:noFill/>
        </p:spPr>
        <p:txBody>
          <a:bodyPr wrap="square" rtlCol="0">
            <a:spAutoFit/>
          </a:bodyPr>
          <a:lstStyle/>
          <a:p>
            <a:r>
              <a:rPr lang="en-US" sz="2400" dirty="0">
                <a:solidFill>
                  <a:schemeClr val="accent5"/>
                </a:solidFill>
              </a:rPr>
              <a:t>Time spent MERGE-</a:t>
            </a:r>
            <a:r>
              <a:rPr lang="en-US" sz="2400" dirty="0" err="1">
                <a:solidFill>
                  <a:schemeClr val="accent5"/>
                </a:solidFill>
              </a:rPr>
              <a:t>ing</a:t>
            </a:r>
            <a:r>
              <a:rPr lang="en-US" sz="2400" dirty="0">
                <a:solidFill>
                  <a:schemeClr val="accent5"/>
                </a:solidFill>
              </a:rPr>
              <a:t> the two </a:t>
            </a:r>
            <a:r>
              <a:rPr lang="en-US" sz="2400" dirty="0" err="1">
                <a:solidFill>
                  <a:schemeClr val="accent5"/>
                </a:solidFill>
              </a:rPr>
              <a:t>subproblems</a:t>
            </a:r>
            <a:endParaRPr lang="en-US" sz="2400" dirty="0">
              <a:solidFill>
                <a:schemeClr val="accent5"/>
              </a:solidFill>
            </a:endParaRPr>
          </a:p>
        </p:txBody>
      </p:sp>
      <p:cxnSp>
        <p:nvCxnSpPr>
          <p:cNvPr id="10" name="Straight Connector 9"/>
          <p:cNvCxnSpPr>
            <a:stCxn id="4" idx="4"/>
            <a:endCxn id="6" idx="0"/>
          </p:cNvCxnSpPr>
          <p:nvPr/>
        </p:nvCxnSpPr>
        <p:spPr>
          <a:xfrm>
            <a:off x="2962450" y="3568364"/>
            <a:ext cx="1266901" cy="12121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4" idx="4"/>
            <a:endCxn id="5" idx="0"/>
          </p:cNvCxnSpPr>
          <p:nvPr/>
        </p:nvCxnSpPr>
        <p:spPr>
          <a:xfrm flipH="1">
            <a:off x="1333751" y="3568364"/>
            <a:ext cx="1628699" cy="12121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299184" y="4780529"/>
            <a:ext cx="3216166" cy="830997"/>
          </a:xfrm>
          <a:prstGeom prst="rect">
            <a:avLst/>
          </a:prstGeom>
          <a:noFill/>
        </p:spPr>
        <p:txBody>
          <a:bodyPr wrap="square" rtlCol="0">
            <a:spAutoFit/>
          </a:bodyPr>
          <a:lstStyle/>
          <a:p>
            <a:r>
              <a:rPr lang="en-US" sz="2400" dirty="0">
                <a:solidFill>
                  <a:schemeClr val="accent4"/>
                </a:solidFill>
              </a:rPr>
              <a:t>Time spent within the two sub-problems</a:t>
            </a:r>
          </a:p>
        </p:txBody>
      </p:sp>
      <p:sp>
        <p:nvSpPr>
          <p:cNvPr id="15" name="TextBox 14"/>
          <p:cNvSpPr txBox="1"/>
          <p:nvPr/>
        </p:nvSpPr>
        <p:spPr>
          <a:xfrm>
            <a:off x="6313027" y="3720225"/>
            <a:ext cx="914400" cy="923330"/>
          </a:xfrm>
          <a:prstGeom prst="rect">
            <a:avLst/>
          </a:prstGeom>
          <a:noFill/>
        </p:spPr>
        <p:txBody>
          <a:bodyPr wrap="square" rtlCol="0">
            <a:spAutoFit/>
          </a:bodyPr>
          <a:lstStyle/>
          <a:p>
            <a:r>
              <a:rPr lang="en-US" sz="5400" b="1" dirty="0"/>
              <a:t>+</a:t>
            </a:r>
          </a:p>
        </p:txBody>
      </p:sp>
      <p:sp>
        <p:nvSpPr>
          <p:cNvPr id="16" name="Oval 15"/>
          <p:cNvSpPr/>
          <p:nvPr/>
        </p:nvSpPr>
        <p:spPr>
          <a:xfrm>
            <a:off x="4587766" y="2112579"/>
            <a:ext cx="4130565" cy="184456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908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 y="117929"/>
            <a:ext cx="8972550" cy="1325563"/>
          </a:xfrm>
        </p:spPr>
        <p:txBody>
          <a:bodyPr/>
          <a:lstStyle/>
          <a:p>
            <a:r>
              <a:rPr lang="en-US" dirty="0"/>
              <a:t>How much work in this sub-problem?</a:t>
            </a:r>
          </a:p>
        </p:txBody>
      </p:sp>
      <p:sp>
        <p:nvSpPr>
          <p:cNvPr id="4" name="Oval 3"/>
          <p:cNvSpPr/>
          <p:nvPr/>
        </p:nvSpPr>
        <p:spPr>
          <a:xfrm>
            <a:off x="1872406" y="2593637"/>
            <a:ext cx="2180087" cy="97472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k</a:t>
            </a:r>
          </a:p>
        </p:txBody>
      </p:sp>
      <p:sp>
        <p:nvSpPr>
          <p:cNvPr id="5" name="Oval 4"/>
          <p:cNvSpPr/>
          <p:nvPr/>
        </p:nvSpPr>
        <p:spPr>
          <a:xfrm>
            <a:off x="574378" y="4780529"/>
            <a:ext cx="1518745" cy="805822"/>
          </a:xfrm>
          <a:prstGeom prst="ellipse">
            <a:avLst/>
          </a:prstGeom>
          <a:solidFill>
            <a:schemeClr val="accent3">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k/2</a:t>
            </a:r>
          </a:p>
        </p:txBody>
      </p:sp>
      <p:sp>
        <p:nvSpPr>
          <p:cNvPr id="6" name="Oval 5"/>
          <p:cNvSpPr/>
          <p:nvPr/>
        </p:nvSpPr>
        <p:spPr>
          <a:xfrm>
            <a:off x="3469978" y="4780529"/>
            <a:ext cx="1518745" cy="805822"/>
          </a:xfrm>
          <a:prstGeom prst="ellipse">
            <a:avLst/>
          </a:prstGeom>
          <a:solidFill>
            <a:schemeClr val="accent3">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k/2</a:t>
            </a:r>
          </a:p>
        </p:txBody>
      </p:sp>
      <p:sp>
        <p:nvSpPr>
          <p:cNvPr id="8" name="TextBox 7"/>
          <p:cNvSpPr txBox="1"/>
          <p:nvPr/>
        </p:nvSpPr>
        <p:spPr>
          <a:xfrm>
            <a:off x="5162144" y="2666372"/>
            <a:ext cx="3216166" cy="830997"/>
          </a:xfrm>
          <a:prstGeom prst="rect">
            <a:avLst/>
          </a:prstGeom>
          <a:noFill/>
        </p:spPr>
        <p:txBody>
          <a:bodyPr wrap="square" rtlCol="0">
            <a:spAutoFit/>
          </a:bodyPr>
          <a:lstStyle/>
          <a:p>
            <a:r>
              <a:rPr lang="en-US" sz="2400" dirty="0">
                <a:solidFill>
                  <a:schemeClr val="accent5"/>
                </a:solidFill>
              </a:rPr>
              <a:t>Time spent MERGE-</a:t>
            </a:r>
            <a:r>
              <a:rPr lang="en-US" sz="2400" dirty="0" err="1">
                <a:solidFill>
                  <a:schemeClr val="accent5"/>
                </a:solidFill>
              </a:rPr>
              <a:t>ing</a:t>
            </a:r>
            <a:r>
              <a:rPr lang="en-US" sz="2400" dirty="0">
                <a:solidFill>
                  <a:schemeClr val="accent5"/>
                </a:solidFill>
              </a:rPr>
              <a:t> the two </a:t>
            </a:r>
            <a:r>
              <a:rPr lang="en-US" sz="2400" dirty="0" err="1">
                <a:solidFill>
                  <a:schemeClr val="accent5"/>
                </a:solidFill>
              </a:rPr>
              <a:t>subproblems</a:t>
            </a:r>
            <a:endParaRPr lang="en-US" sz="2400" dirty="0">
              <a:solidFill>
                <a:schemeClr val="accent5"/>
              </a:solidFill>
            </a:endParaRPr>
          </a:p>
        </p:txBody>
      </p:sp>
      <p:cxnSp>
        <p:nvCxnSpPr>
          <p:cNvPr id="10" name="Straight Connector 9"/>
          <p:cNvCxnSpPr>
            <a:stCxn id="4" idx="4"/>
            <a:endCxn id="6" idx="0"/>
          </p:cNvCxnSpPr>
          <p:nvPr/>
        </p:nvCxnSpPr>
        <p:spPr>
          <a:xfrm>
            <a:off x="2962450" y="3568364"/>
            <a:ext cx="1266901" cy="12121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4" idx="4"/>
            <a:endCxn id="5" idx="0"/>
          </p:cNvCxnSpPr>
          <p:nvPr/>
        </p:nvCxnSpPr>
        <p:spPr>
          <a:xfrm flipH="1">
            <a:off x="1333751" y="3568364"/>
            <a:ext cx="1628699" cy="12121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299184" y="4780529"/>
            <a:ext cx="3216166" cy="830997"/>
          </a:xfrm>
          <a:prstGeom prst="rect">
            <a:avLst/>
          </a:prstGeom>
          <a:noFill/>
        </p:spPr>
        <p:txBody>
          <a:bodyPr wrap="square" rtlCol="0">
            <a:spAutoFit/>
          </a:bodyPr>
          <a:lstStyle/>
          <a:p>
            <a:r>
              <a:rPr lang="en-US" sz="2400" dirty="0">
                <a:solidFill>
                  <a:schemeClr val="accent4"/>
                </a:solidFill>
              </a:rPr>
              <a:t>Time spent within the two sub-problems</a:t>
            </a:r>
          </a:p>
        </p:txBody>
      </p:sp>
      <p:sp>
        <p:nvSpPr>
          <p:cNvPr id="15" name="TextBox 14"/>
          <p:cNvSpPr txBox="1"/>
          <p:nvPr/>
        </p:nvSpPr>
        <p:spPr>
          <a:xfrm>
            <a:off x="6313027" y="3720225"/>
            <a:ext cx="914400" cy="923330"/>
          </a:xfrm>
          <a:prstGeom prst="rect">
            <a:avLst/>
          </a:prstGeom>
          <a:noFill/>
        </p:spPr>
        <p:txBody>
          <a:bodyPr wrap="square" rtlCol="0">
            <a:spAutoFit/>
          </a:bodyPr>
          <a:lstStyle/>
          <a:p>
            <a:r>
              <a:rPr lang="en-US" sz="5400" b="1" dirty="0"/>
              <a:t>+</a:t>
            </a:r>
          </a:p>
        </p:txBody>
      </p:sp>
      <p:sp>
        <p:nvSpPr>
          <p:cNvPr id="16" name="Oval 15"/>
          <p:cNvSpPr/>
          <p:nvPr/>
        </p:nvSpPr>
        <p:spPr>
          <a:xfrm>
            <a:off x="4587766" y="2112579"/>
            <a:ext cx="4130565" cy="184456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90750" y="1615570"/>
            <a:ext cx="2286000" cy="461665"/>
          </a:xfrm>
          <a:prstGeom prst="rect">
            <a:avLst/>
          </a:prstGeom>
          <a:noFill/>
        </p:spPr>
        <p:txBody>
          <a:bodyPr wrap="square" rtlCol="0">
            <a:spAutoFit/>
          </a:bodyPr>
          <a:lstStyle/>
          <a:p>
            <a:r>
              <a:rPr lang="en-US" sz="2400" dirty="0">
                <a:solidFill>
                  <a:srgbClr val="FF0000"/>
                </a:solidFill>
              </a:rPr>
              <a:t>Let k=n/2</a:t>
            </a:r>
            <a:r>
              <a:rPr lang="en-US" sz="2400" baseline="30000" dirty="0">
                <a:solidFill>
                  <a:srgbClr val="FF0000"/>
                </a:solidFill>
              </a:rPr>
              <a:t>t</a:t>
            </a:r>
            <a:r>
              <a:rPr lang="mr-IN" sz="2400" dirty="0">
                <a:solidFill>
                  <a:srgbClr val="FF0000"/>
                </a:solidFill>
              </a:rPr>
              <a:t>…</a:t>
            </a:r>
            <a:endParaRPr lang="en-US" sz="2400" dirty="0">
              <a:solidFill>
                <a:srgbClr val="FF0000"/>
              </a:solidFill>
            </a:endParaRPr>
          </a:p>
        </p:txBody>
      </p:sp>
    </p:spTree>
    <p:extLst>
      <p:ext uri="{BB962C8B-B14F-4D97-AF65-F5344CB8AC3E}">
        <p14:creationId xmlns:p14="http://schemas.microsoft.com/office/powerpoint/2010/main" val="227613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1641278" y="5011943"/>
            <a:ext cx="5766649" cy="705201"/>
            <a:chOff x="1573619" y="3296093"/>
            <a:chExt cx="5766649" cy="705201"/>
          </a:xfrm>
          <a:solidFill>
            <a:schemeClr val="accent6">
              <a:lumMod val="40000"/>
              <a:lumOff val="60000"/>
            </a:schemeClr>
          </a:solidFill>
        </p:grpSpPr>
        <p:sp>
          <p:nvSpPr>
            <p:cNvPr id="30" name="Rectangle 29"/>
            <p:cNvSpPr/>
            <p:nvPr/>
          </p:nvSpPr>
          <p:spPr>
            <a:xfrm>
              <a:off x="1573619"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1" name="Rectangle 30"/>
            <p:cNvSpPr/>
            <p:nvPr/>
          </p:nvSpPr>
          <p:spPr>
            <a:xfrm>
              <a:off x="2303538"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2" name="Rectangle 31"/>
            <p:cNvSpPr/>
            <p:nvPr/>
          </p:nvSpPr>
          <p:spPr>
            <a:xfrm>
              <a:off x="3012192"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3" name="Rectangle 32"/>
            <p:cNvSpPr/>
            <p:nvPr/>
          </p:nvSpPr>
          <p:spPr>
            <a:xfrm>
              <a:off x="3738658"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4" name="Rectangle 33"/>
            <p:cNvSpPr/>
            <p:nvPr/>
          </p:nvSpPr>
          <p:spPr>
            <a:xfrm>
              <a:off x="4470028"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5" name="Rectangle 34"/>
            <p:cNvSpPr/>
            <p:nvPr/>
          </p:nvSpPr>
          <p:spPr>
            <a:xfrm>
              <a:off x="5178682"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6" name="Rectangle 35"/>
            <p:cNvSpPr/>
            <p:nvPr/>
          </p:nvSpPr>
          <p:spPr>
            <a:xfrm>
              <a:off x="5908601"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7" name="Rectangle 36"/>
            <p:cNvSpPr/>
            <p:nvPr/>
          </p:nvSpPr>
          <p:spPr>
            <a:xfrm>
              <a:off x="6635067" y="3296093"/>
              <a:ext cx="705201" cy="705201"/>
            </a:xfrm>
            <a:prstGeom prst="rect">
              <a:avLst/>
            </a:prstGeom>
            <a:grp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grpSp>
      <p:sp>
        <p:nvSpPr>
          <p:cNvPr id="39" name="Rectangle 38"/>
          <p:cNvSpPr/>
          <p:nvPr/>
        </p:nvSpPr>
        <p:spPr>
          <a:xfrm>
            <a:off x="1641641"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p>
        </p:txBody>
      </p:sp>
      <p:sp>
        <p:nvSpPr>
          <p:cNvPr id="2" name="Title 1"/>
          <p:cNvSpPr>
            <a:spLocks noGrp="1"/>
          </p:cNvSpPr>
          <p:nvPr>
            <p:ph type="title"/>
          </p:nvPr>
        </p:nvSpPr>
        <p:spPr>
          <a:xfrm>
            <a:off x="269684" y="0"/>
            <a:ext cx="4908226" cy="1683266"/>
          </a:xfrm>
        </p:spPr>
        <p:txBody>
          <a:bodyPr>
            <a:normAutofit/>
          </a:bodyPr>
          <a:lstStyle/>
          <a:p>
            <a:r>
              <a:rPr lang="en-US" dirty="0"/>
              <a:t>How long does it take to MERGE?</a:t>
            </a:r>
          </a:p>
        </p:txBody>
      </p:sp>
      <p:sp>
        <p:nvSpPr>
          <p:cNvPr id="21" name="Rectangle 20"/>
          <p:cNvSpPr/>
          <p:nvPr/>
        </p:nvSpPr>
        <p:spPr>
          <a:xfrm>
            <a:off x="545675" y="35387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22" name="Rectangle 21"/>
          <p:cNvSpPr/>
          <p:nvPr/>
        </p:nvSpPr>
        <p:spPr>
          <a:xfrm>
            <a:off x="1275594" y="35387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23" name="Rectangle 22"/>
          <p:cNvSpPr/>
          <p:nvPr/>
        </p:nvSpPr>
        <p:spPr>
          <a:xfrm>
            <a:off x="1984248" y="35387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24" name="Rectangle 23"/>
          <p:cNvSpPr/>
          <p:nvPr/>
        </p:nvSpPr>
        <p:spPr>
          <a:xfrm>
            <a:off x="2710714" y="35387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sp>
        <p:nvSpPr>
          <p:cNvPr id="25" name="Rectangle 24"/>
          <p:cNvSpPr/>
          <p:nvPr/>
        </p:nvSpPr>
        <p:spPr>
          <a:xfrm>
            <a:off x="5372484" y="35133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26" name="Rectangle 25"/>
          <p:cNvSpPr/>
          <p:nvPr/>
        </p:nvSpPr>
        <p:spPr>
          <a:xfrm>
            <a:off x="6081138" y="35133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27" name="Rectangle 26"/>
          <p:cNvSpPr/>
          <p:nvPr/>
        </p:nvSpPr>
        <p:spPr>
          <a:xfrm>
            <a:off x="6811057" y="35133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28" name="Rectangle 27"/>
          <p:cNvSpPr/>
          <p:nvPr/>
        </p:nvSpPr>
        <p:spPr>
          <a:xfrm>
            <a:off x="7537523" y="3513343"/>
            <a:ext cx="705201" cy="705201"/>
          </a:xfrm>
          <a:prstGeom prst="rect">
            <a:avLst/>
          </a:prstGeom>
          <a:solidFill>
            <a:schemeClr val="accent2">
              <a:lumMod val="40000"/>
              <a:lumOff val="60000"/>
            </a:schemeClr>
          </a:solid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sp>
        <p:nvSpPr>
          <p:cNvPr id="40" name="Rectangle 39"/>
          <p:cNvSpPr/>
          <p:nvPr/>
        </p:nvSpPr>
        <p:spPr>
          <a:xfrm>
            <a:off x="2371197"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2</a:t>
            </a:r>
            <a:endParaRPr lang="en-US" sz="3200" dirty="0">
              <a:solidFill>
                <a:schemeClr val="tx1"/>
              </a:solidFill>
            </a:endParaRPr>
          </a:p>
        </p:txBody>
      </p:sp>
      <p:sp>
        <p:nvSpPr>
          <p:cNvPr id="41" name="Rectangle 40"/>
          <p:cNvSpPr/>
          <p:nvPr/>
        </p:nvSpPr>
        <p:spPr>
          <a:xfrm>
            <a:off x="3079851"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p>
        </p:txBody>
      </p:sp>
      <p:sp>
        <p:nvSpPr>
          <p:cNvPr id="42" name="Rectangle 41"/>
          <p:cNvSpPr/>
          <p:nvPr/>
        </p:nvSpPr>
        <p:spPr>
          <a:xfrm>
            <a:off x="3806317"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p>
        </p:txBody>
      </p:sp>
      <p:sp>
        <p:nvSpPr>
          <p:cNvPr id="43" name="Rectangle 42"/>
          <p:cNvSpPr/>
          <p:nvPr/>
        </p:nvSpPr>
        <p:spPr>
          <a:xfrm>
            <a:off x="4537687"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p>
        </p:txBody>
      </p:sp>
      <p:sp>
        <p:nvSpPr>
          <p:cNvPr id="44" name="Rectangle 43"/>
          <p:cNvSpPr/>
          <p:nvPr/>
        </p:nvSpPr>
        <p:spPr>
          <a:xfrm>
            <a:off x="5246341"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p>
        </p:txBody>
      </p:sp>
      <p:sp>
        <p:nvSpPr>
          <p:cNvPr id="45" name="Rectangle 44"/>
          <p:cNvSpPr/>
          <p:nvPr/>
        </p:nvSpPr>
        <p:spPr>
          <a:xfrm>
            <a:off x="5976260"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p>
        </p:txBody>
      </p:sp>
      <p:sp>
        <p:nvSpPr>
          <p:cNvPr id="46" name="Rectangle 45"/>
          <p:cNvSpPr/>
          <p:nvPr/>
        </p:nvSpPr>
        <p:spPr>
          <a:xfrm>
            <a:off x="6702726" y="5011943"/>
            <a:ext cx="705201" cy="705201"/>
          </a:xfrm>
          <a:prstGeom prst="rect">
            <a:avLst/>
          </a:prstGeom>
          <a:solidFill>
            <a:schemeClr val="accent6">
              <a:lumMod val="40000"/>
              <a:lumOff val="60000"/>
            </a:schemeClr>
          </a:solid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p>
        </p:txBody>
      </p:sp>
      <p:sp>
        <p:nvSpPr>
          <p:cNvPr id="47" name="Triangle 46"/>
          <p:cNvSpPr/>
          <p:nvPr/>
        </p:nvSpPr>
        <p:spPr>
          <a:xfrm>
            <a:off x="755650" y="4286454"/>
            <a:ext cx="269625" cy="279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riangle 47"/>
          <p:cNvSpPr/>
          <p:nvPr/>
        </p:nvSpPr>
        <p:spPr>
          <a:xfrm>
            <a:off x="5632450" y="4286454"/>
            <a:ext cx="269625" cy="279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819048" y="172865"/>
            <a:ext cx="2102738" cy="923330"/>
          </a:xfrm>
          <a:prstGeom prst="rect">
            <a:avLst/>
          </a:prstGeom>
          <a:noFill/>
        </p:spPr>
        <p:txBody>
          <a:bodyPr wrap="square" rtlCol="0">
            <a:spAutoFit/>
          </a:bodyPr>
          <a:lstStyle/>
          <a:p>
            <a:r>
              <a:rPr lang="en-US" dirty="0"/>
              <a:t>Code for the </a:t>
            </a:r>
            <a:r>
              <a:rPr lang="en-US" dirty="0">
                <a:solidFill>
                  <a:schemeClr val="accent5"/>
                </a:solidFill>
              </a:rPr>
              <a:t>MERGE</a:t>
            </a:r>
            <a:r>
              <a:rPr lang="en-US" dirty="0"/>
              <a:t> step is given in the Lecture2 notebook.</a:t>
            </a:r>
          </a:p>
        </p:txBody>
      </p:sp>
      <p:sp>
        <p:nvSpPr>
          <p:cNvPr id="38" name="TextBox 37"/>
          <p:cNvSpPr txBox="1"/>
          <p:nvPr/>
        </p:nvSpPr>
        <p:spPr>
          <a:xfrm>
            <a:off x="158666" y="5133962"/>
            <a:ext cx="1387366" cy="461665"/>
          </a:xfrm>
          <a:prstGeom prst="rect">
            <a:avLst/>
          </a:prstGeom>
          <a:noFill/>
        </p:spPr>
        <p:txBody>
          <a:bodyPr wrap="square" rtlCol="0">
            <a:spAutoFit/>
          </a:bodyPr>
          <a:lstStyle/>
          <a:p>
            <a:r>
              <a:rPr lang="en-US" sz="2400" dirty="0">
                <a:solidFill>
                  <a:schemeClr val="accent5"/>
                </a:solidFill>
              </a:rPr>
              <a:t>MERGE!</a:t>
            </a:r>
            <a:endParaRPr lang="en-US" dirty="0">
              <a:solidFill>
                <a:schemeClr val="accent5"/>
              </a:solidFill>
            </a:endParaRPr>
          </a:p>
        </p:txBody>
      </p:sp>
      <p:grpSp>
        <p:nvGrpSpPr>
          <p:cNvPr id="61" name="Group 60"/>
          <p:cNvGrpSpPr/>
          <p:nvPr/>
        </p:nvGrpSpPr>
        <p:grpSpPr>
          <a:xfrm>
            <a:off x="4591903" y="205546"/>
            <a:ext cx="2089558" cy="1272173"/>
            <a:chOff x="6278201" y="959242"/>
            <a:chExt cx="2490742" cy="1890207"/>
          </a:xfrm>
        </p:grpSpPr>
        <p:sp>
          <p:nvSpPr>
            <p:cNvPr id="54" name="Oval 53"/>
            <p:cNvSpPr/>
            <p:nvPr/>
          </p:nvSpPr>
          <p:spPr>
            <a:xfrm>
              <a:off x="6887130" y="959242"/>
              <a:ext cx="1355594" cy="815686"/>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k</a:t>
              </a:r>
            </a:p>
          </p:txBody>
        </p:sp>
        <p:sp>
          <p:nvSpPr>
            <p:cNvPr id="55" name="Oval 54"/>
            <p:cNvSpPr/>
            <p:nvPr/>
          </p:nvSpPr>
          <p:spPr>
            <a:xfrm>
              <a:off x="6278201" y="2175109"/>
              <a:ext cx="944367" cy="674340"/>
            </a:xfrm>
            <a:prstGeom prst="ellipse">
              <a:avLst/>
            </a:prstGeom>
            <a:solidFill>
              <a:schemeClr val="accent2">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k/2</a:t>
              </a:r>
            </a:p>
          </p:txBody>
        </p:sp>
        <p:sp>
          <p:nvSpPr>
            <p:cNvPr id="56" name="Oval 55"/>
            <p:cNvSpPr/>
            <p:nvPr/>
          </p:nvSpPr>
          <p:spPr>
            <a:xfrm>
              <a:off x="7824576" y="2175109"/>
              <a:ext cx="944367" cy="674340"/>
            </a:xfrm>
            <a:prstGeom prst="ellipse">
              <a:avLst/>
            </a:prstGeom>
            <a:solidFill>
              <a:schemeClr val="accent2">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k/2</a:t>
              </a:r>
            </a:p>
          </p:txBody>
        </p:sp>
        <p:cxnSp>
          <p:nvCxnSpPr>
            <p:cNvPr id="57" name="Straight Connector 56"/>
            <p:cNvCxnSpPr>
              <a:endCxn id="54" idx="4"/>
            </p:cNvCxnSpPr>
            <p:nvPr/>
          </p:nvCxnSpPr>
          <p:spPr>
            <a:xfrm flipV="1">
              <a:off x="6750385" y="1774928"/>
              <a:ext cx="814542" cy="400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endCxn id="54" idx="4"/>
            </p:cNvCxnSpPr>
            <p:nvPr/>
          </p:nvCxnSpPr>
          <p:spPr>
            <a:xfrm flipH="1" flipV="1">
              <a:off x="7564927" y="1774928"/>
              <a:ext cx="731833" cy="400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2" name="TextBox 61"/>
          <p:cNvSpPr txBox="1"/>
          <p:nvPr/>
        </p:nvSpPr>
        <p:spPr>
          <a:xfrm>
            <a:off x="6365251" y="2367668"/>
            <a:ext cx="964202" cy="584775"/>
          </a:xfrm>
          <a:prstGeom prst="rect">
            <a:avLst/>
          </a:prstGeom>
          <a:noFill/>
        </p:spPr>
        <p:txBody>
          <a:bodyPr wrap="square" rtlCol="0">
            <a:spAutoFit/>
          </a:bodyPr>
          <a:lstStyle/>
          <a:p>
            <a:r>
              <a:rPr lang="en-US" sz="3200" dirty="0"/>
              <a:t>k/2</a:t>
            </a:r>
          </a:p>
        </p:txBody>
      </p:sp>
      <p:sp>
        <p:nvSpPr>
          <p:cNvPr id="63" name="TextBox 62"/>
          <p:cNvSpPr txBox="1"/>
          <p:nvPr/>
        </p:nvSpPr>
        <p:spPr>
          <a:xfrm>
            <a:off x="1511777" y="2409433"/>
            <a:ext cx="964202" cy="584775"/>
          </a:xfrm>
          <a:prstGeom prst="rect">
            <a:avLst/>
          </a:prstGeom>
          <a:noFill/>
        </p:spPr>
        <p:txBody>
          <a:bodyPr wrap="square" rtlCol="0">
            <a:spAutoFit/>
          </a:bodyPr>
          <a:lstStyle/>
          <a:p>
            <a:r>
              <a:rPr lang="en-US" sz="3200" dirty="0"/>
              <a:t>k/2</a:t>
            </a:r>
          </a:p>
        </p:txBody>
      </p:sp>
      <p:sp>
        <p:nvSpPr>
          <p:cNvPr id="64" name="TextBox 63"/>
          <p:cNvSpPr txBox="1"/>
          <p:nvPr/>
        </p:nvSpPr>
        <p:spPr>
          <a:xfrm>
            <a:off x="4365502" y="6163233"/>
            <a:ext cx="964202" cy="584775"/>
          </a:xfrm>
          <a:prstGeom prst="rect">
            <a:avLst/>
          </a:prstGeom>
          <a:noFill/>
        </p:spPr>
        <p:txBody>
          <a:bodyPr wrap="square" rtlCol="0">
            <a:spAutoFit/>
          </a:bodyPr>
          <a:lstStyle/>
          <a:p>
            <a:r>
              <a:rPr lang="en-US" sz="3200"/>
              <a:t>k</a:t>
            </a:r>
            <a:endParaRPr lang="en-US" sz="3200" dirty="0"/>
          </a:p>
        </p:txBody>
      </p:sp>
      <p:sp>
        <p:nvSpPr>
          <p:cNvPr id="65" name="Right Brace 64"/>
          <p:cNvSpPr/>
          <p:nvPr/>
        </p:nvSpPr>
        <p:spPr>
          <a:xfrm rot="16200000">
            <a:off x="6575381" y="1659771"/>
            <a:ext cx="471352" cy="291302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Right Brace 65"/>
          <p:cNvSpPr/>
          <p:nvPr/>
        </p:nvSpPr>
        <p:spPr>
          <a:xfrm rot="16200000">
            <a:off x="1747797" y="1731609"/>
            <a:ext cx="471352" cy="291302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Right Brace 66"/>
          <p:cNvSpPr/>
          <p:nvPr/>
        </p:nvSpPr>
        <p:spPr>
          <a:xfrm rot="16200000" flipH="1">
            <a:off x="4245355" y="3099991"/>
            <a:ext cx="519646" cy="576542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9731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grpId="4" nodeType="clickEffect">
                                  <p:stCondLst>
                                    <p:cond delay="0"/>
                                  </p:stCondLst>
                                  <p:childTnLst>
                                    <p:anim calcmode="discrete" valueType="str">
                                      <p:cBhvr>
                                        <p:cTn id="6" dur="500" fill="hold"/>
                                        <p:tgtEl>
                                          <p:spTgt spid="48"/>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1" nodeType="clickEffect">
                                  <p:stCondLst>
                                    <p:cond delay="0"/>
                                  </p:stCondLst>
                                  <p:childTnLst>
                                    <p:animMotion origin="layout" path="M 8.33333E-7 -3.7037E-7 L 0.07483 0.00301 " pathEditMode="relative" rAng="0" ptsTypes="AA">
                                      <p:cBhvr>
                                        <p:cTn id="18" dur="1000" fill="hold"/>
                                        <p:tgtEl>
                                          <p:spTgt spid="48"/>
                                        </p:tgtEl>
                                        <p:attrNameLst>
                                          <p:attrName>ppt_x</p:attrName>
                                          <p:attrName>ppt_y</p:attrName>
                                        </p:attrNameLst>
                                      </p:cBhvr>
                                      <p:rCtr x="3733" y="139"/>
                                    </p:animMotion>
                                  </p:childTnLst>
                                </p:cTn>
                              </p:par>
                            </p:childTnLst>
                          </p:cTn>
                        </p:par>
                      </p:childTnLst>
                    </p:cTn>
                  </p:par>
                  <p:par>
                    <p:cTn id="19" fill="hold">
                      <p:stCondLst>
                        <p:cond delay="indefinite"/>
                      </p:stCondLst>
                      <p:childTnLst>
                        <p:par>
                          <p:cTn id="20" fill="hold">
                            <p:stCondLst>
                              <p:cond delay="0"/>
                            </p:stCondLst>
                            <p:childTnLst>
                              <p:par>
                                <p:cTn id="21" presetID="35" presetClass="emph" presetSubtype="0" repeatCount="3000" fill="hold" grpId="5" nodeType="clickEffect">
                                  <p:stCondLst>
                                    <p:cond delay="0"/>
                                  </p:stCondLst>
                                  <p:childTnLst>
                                    <p:anim calcmode="discrete" valueType="str">
                                      <p:cBhvr>
                                        <p:cTn id="22" dur="500" fill="hold"/>
                                        <p:tgtEl>
                                          <p:spTgt spid="48"/>
                                        </p:tgtEl>
                                        <p:attrNameLst>
                                          <p:attrName>style.visibility</p:attrName>
                                        </p:attrNameLst>
                                      </p:cBhvr>
                                      <p:tavLst>
                                        <p:tav tm="0">
                                          <p:val>
                                            <p:strVal val="hidden"/>
                                          </p:val>
                                        </p:tav>
                                        <p:tav tm="50000">
                                          <p:val>
                                            <p:strVal val="visible"/>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grpId="2" nodeType="clickEffect">
                                  <p:stCondLst>
                                    <p:cond delay="0"/>
                                  </p:stCondLst>
                                  <p:childTnLst>
                                    <p:animMotion origin="layout" path="M 0.07483 0.00301 L 0.14705 0.00301 " pathEditMode="relative" rAng="0" ptsTypes="AA">
                                      <p:cBhvr>
                                        <p:cTn id="30" dur="1000" fill="hold"/>
                                        <p:tgtEl>
                                          <p:spTgt spid="48"/>
                                        </p:tgtEl>
                                        <p:attrNameLst>
                                          <p:attrName>ppt_x</p:attrName>
                                          <p:attrName>ppt_y</p:attrName>
                                        </p:attrNameLst>
                                      </p:cBhvr>
                                      <p:rCtr x="3611" y="0"/>
                                    </p:animMotion>
                                  </p:childTnLst>
                                </p:cTn>
                              </p:par>
                            </p:childTnLst>
                          </p:cTn>
                        </p:par>
                      </p:childTnLst>
                    </p:cTn>
                  </p:par>
                  <p:par>
                    <p:cTn id="31" fill="hold">
                      <p:stCondLst>
                        <p:cond delay="indefinite"/>
                      </p:stCondLst>
                      <p:childTnLst>
                        <p:par>
                          <p:cTn id="32" fill="hold">
                            <p:stCondLst>
                              <p:cond delay="0"/>
                            </p:stCondLst>
                            <p:childTnLst>
                              <p:par>
                                <p:cTn id="33" presetID="35" presetClass="emph" presetSubtype="0" repeatCount="3000" fill="hold" grpId="4" nodeType="clickEffect">
                                  <p:stCondLst>
                                    <p:cond delay="0"/>
                                  </p:stCondLst>
                                  <p:childTnLst>
                                    <p:anim calcmode="discrete" valueType="str">
                                      <p:cBhvr>
                                        <p:cTn id="34" dur="5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1" nodeType="clickEffect">
                                  <p:stCondLst>
                                    <p:cond delay="0"/>
                                  </p:stCondLst>
                                  <p:childTnLst>
                                    <p:animMotion origin="layout" path="M 4.16667E-6 -3.7037E-7 L 0.08211 0.01042 " pathEditMode="relative" rAng="0" ptsTypes="AA">
                                      <p:cBhvr>
                                        <p:cTn id="42" dur="500" fill="hold"/>
                                        <p:tgtEl>
                                          <p:spTgt spid="47"/>
                                        </p:tgtEl>
                                        <p:attrNameLst>
                                          <p:attrName>ppt_x</p:attrName>
                                          <p:attrName>ppt_y</p:attrName>
                                        </p:attrNameLst>
                                      </p:cBhvr>
                                      <p:rCtr x="4097" y="509"/>
                                    </p:animMotion>
                                  </p:childTnLst>
                                </p:cTn>
                              </p:par>
                            </p:childTnLst>
                          </p:cTn>
                        </p:par>
                      </p:childTnLst>
                    </p:cTn>
                  </p:par>
                  <p:par>
                    <p:cTn id="43" fill="hold">
                      <p:stCondLst>
                        <p:cond delay="indefinite"/>
                      </p:stCondLst>
                      <p:childTnLst>
                        <p:par>
                          <p:cTn id="44" fill="hold">
                            <p:stCondLst>
                              <p:cond delay="0"/>
                            </p:stCondLst>
                            <p:childTnLst>
                              <p:par>
                                <p:cTn id="45" presetID="35" presetClass="emph" presetSubtype="0" repeatCount="3000" fill="hold" grpId="5" nodeType="clickEffect">
                                  <p:stCondLst>
                                    <p:cond delay="0"/>
                                  </p:stCondLst>
                                  <p:childTnLst>
                                    <p:anim calcmode="discrete" valueType="str">
                                      <p:cBhvr>
                                        <p:cTn id="46" dur="5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42" presetClass="path" presetSubtype="0" accel="50000" decel="50000" fill="hold" grpId="2" nodeType="clickEffect">
                                  <p:stCondLst>
                                    <p:cond delay="0"/>
                                  </p:stCondLst>
                                  <p:childTnLst>
                                    <p:animMotion origin="layout" path="M 0.08211 0.01042 L 0.1592 0.01042 " pathEditMode="relative" rAng="0" ptsTypes="AA">
                                      <p:cBhvr>
                                        <p:cTn id="54" dur="500" fill="hold"/>
                                        <p:tgtEl>
                                          <p:spTgt spid="47"/>
                                        </p:tgtEl>
                                        <p:attrNameLst>
                                          <p:attrName>ppt_x</p:attrName>
                                          <p:attrName>ppt_y</p:attrName>
                                        </p:attrNameLst>
                                      </p:cBhvr>
                                      <p:rCtr x="3854" y="0"/>
                                    </p:animMotion>
                                  </p:childTnLst>
                                </p:cTn>
                              </p:par>
                            </p:childTnLst>
                          </p:cTn>
                        </p:par>
                      </p:childTnLst>
                    </p:cTn>
                  </p:par>
                  <p:par>
                    <p:cTn id="55" fill="hold">
                      <p:stCondLst>
                        <p:cond delay="indefinite"/>
                      </p:stCondLst>
                      <p:childTnLst>
                        <p:par>
                          <p:cTn id="56" fill="hold">
                            <p:stCondLst>
                              <p:cond delay="0"/>
                            </p:stCondLst>
                            <p:childTnLst>
                              <p:par>
                                <p:cTn id="57" presetID="35" presetClass="emph" presetSubtype="0" repeatCount="3000" fill="hold" grpId="6" nodeType="clickEffect">
                                  <p:stCondLst>
                                    <p:cond delay="0"/>
                                  </p:stCondLst>
                                  <p:childTnLst>
                                    <p:anim calcmode="discrete" valueType="str">
                                      <p:cBhvr>
                                        <p:cTn id="58" dur="500" fill="hold"/>
                                        <p:tgtEl>
                                          <p:spTgt spid="48"/>
                                        </p:tgtEl>
                                        <p:attrNameLst>
                                          <p:attrName>style.visibility</p:attrName>
                                        </p:attrNameLst>
                                      </p:cBhvr>
                                      <p:tavLst>
                                        <p:tav tm="0">
                                          <p:val>
                                            <p:strVal val="hidden"/>
                                          </p:val>
                                        </p:tav>
                                        <p:tav tm="50000">
                                          <p:val>
                                            <p:strVal val="visible"/>
                                          </p:val>
                                        </p:tav>
                                      </p:tavLst>
                                    </p:anim>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42" presetClass="path" presetSubtype="0" accel="50000" decel="50000" fill="hold" grpId="3" nodeType="clickEffect">
                                  <p:stCondLst>
                                    <p:cond delay="0"/>
                                  </p:stCondLst>
                                  <p:childTnLst>
                                    <p:animMotion origin="layout" path="M 0.14705 0.00301 L 0.2276 0.00301 " pathEditMode="relative" rAng="0" ptsTypes="AA">
                                      <p:cBhvr>
                                        <p:cTn id="66" dur="500" fill="hold"/>
                                        <p:tgtEl>
                                          <p:spTgt spid="48"/>
                                        </p:tgtEl>
                                        <p:attrNameLst>
                                          <p:attrName>ppt_x</p:attrName>
                                          <p:attrName>ppt_y</p:attrName>
                                        </p:attrNameLst>
                                      </p:cBhvr>
                                      <p:rCtr x="4028" y="0"/>
                                    </p:animMotion>
                                  </p:childTnLst>
                                </p:cTn>
                              </p:par>
                            </p:childTnLst>
                          </p:cTn>
                        </p:par>
                      </p:childTnLst>
                    </p:cTn>
                  </p:par>
                  <p:par>
                    <p:cTn id="67" fill="hold">
                      <p:stCondLst>
                        <p:cond delay="indefinite"/>
                      </p:stCondLst>
                      <p:childTnLst>
                        <p:par>
                          <p:cTn id="68" fill="hold">
                            <p:stCondLst>
                              <p:cond delay="0"/>
                            </p:stCondLst>
                            <p:childTnLst>
                              <p:par>
                                <p:cTn id="69" presetID="35" presetClass="emph" presetSubtype="0" repeatCount="3000" fill="hold" grpId="6" nodeType="clickEffect">
                                  <p:stCondLst>
                                    <p:cond delay="0"/>
                                  </p:stCondLst>
                                  <p:childTnLst>
                                    <p:anim calcmode="discrete" valueType="str">
                                      <p:cBhvr>
                                        <p:cTn id="70" dur="5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42" presetClass="path" presetSubtype="0" accel="50000" decel="50000" fill="hold" grpId="3" nodeType="clickEffect">
                                  <p:stCondLst>
                                    <p:cond delay="0"/>
                                  </p:stCondLst>
                                  <p:childTnLst>
                                    <p:animMotion origin="layout" path="M 0.1592 0.01042 L 0.23906 0.01042 " pathEditMode="relative" rAng="0" ptsTypes="AA">
                                      <p:cBhvr>
                                        <p:cTn id="78" dur="500" fill="hold"/>
                                        <p:tgtEl>
                                          <p:spTgt spid="47"/>
                                        </p:tgtEl>
                                        <p:attrNameLst>
                                          <p:attrName>ppt_x</p:attrName>
                                          <p:attrName>ppt_y</p:attrName>
                                        </p:attrNameLst>
                                      </p:cBhvr>
                                      <p:rCtr x="3993" y="0"/>
                                    </p:animMotion>
                                  </p:childTnLst>
                                </p:cTn>
                              </p:par>
                            </p:childTnLst>
                          </p:cTn>
                        </p:par>
                      </p:childTnLst>
                    </p:cTn>
                  </p:par>
                  <p:par>
                    <p:cTn id="79" fill="hold">
                      <p:stCondLst>
                        <p:cond delay="indefinite"/>
                      </p:stCondLst>
                      <p:childTnLst>
                        <p:par>
                          <p:cTn id="80" fill="hold">
                            <p:stCondLst>
                              <p:cond delay="0"/>
                            </p:stCondLst>
                            <p:childTnLst>
                              <p:par>
                                <p:cTn id="81" presetID="35" presetClass="emph" presetSubtype="0" repeatCount="3000" fill="hold" grpId="7" nodeType="clickEffect">
                                  <p:stCondLst>
                                    <p:cond delay="0"/>
                                  </p:stCondLst>
                                  <p:childTnLst>
                                    <p:anim calcmode="discrete" valueType="str">
                                      <p:cBhvr>
                                        <p:cTn id="82" dur="500" fill="hold"/>
                                        <p:tgtEl>
                                          <p:spTgt spid="48"/>
                                        </p:tgtEl>
                                        <p:attrNameLst>
                                          <p:attrName>style.visibility</p:attrName>
                                        </p:attrNameLst>
                                      </p:cBhvr>
                                      <p:tavLst>
                                        <p:tav tm="0">
                                          <p:val>
                                            <p:strVal val="hidden"/>
                                          </p:val>
                                        </p:tav>
                                        <p:tav tm="50000">
                                          <p:val>
                                            <p:strVal val="visible"/>
                                          </p:val>
                                        </p:tav>
                                      </p:tavLst>
                                    </p:anim>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35" presetClass="emph" presetSubtype="0" repeatCount="3000" fill="hold" grpId="7" nodeType="clickEffect">
                                  <p:stCondLst>
                                    <p:cond delay="0"/>
                                  </p:stCondLst>
                                  <p:childTnLst>
                                    <p:anim calcmode="discrete" valueType="str">
                                      <p:cBhvr>
                                        <p:cTn id="90" dur="5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allAtOnce" animBg="1"/>
      <p:bldP spid="40" grpId="0" animBg="1"/>
      <p:bldP spid="41" grpId="0" animBg="1"/>
      <p:bldP spid="42" grpId="0" animBg="1"/>
      <p:bldP spid="43" grpId="0" animBg="1"/>
      <p:bldP spid="44" grpId="0" animBg="1"/>
      <p:bldP spid="45" grpId="0" animBg="1"/>
      <p:bldP spid="46" grpId="0" animBg="1"/>
      <p:bldP spid="47" grpId="1" animBg="1"/>
      <p:bldP spid="47" grpId="2" animBg="1"/>
      <p:bldP spid="47" grpId="3" animBg="1"/>
      <p:bldP spid="47" grpId="4" animBg="1"/>
      <p:bldP spid="47" grpId="5" animBg="1"/>
      <p:bldP spid="47" grpId="6" animBg="1"/>
      <p:bldP spid="47" grpId="7" animBg="1"/>
      <p:bldP spid="48" grpId="1" animBg="1"/>
      <p:bldP spid="48" grpId="2" animBg="1"/>
      <p:bldP spid="48" grpId="3" animBg="1"/>
      <p:bldP spid="48" grpId="4" animBg="1"/>
      <p:bldP spid="48" grpId="5" animBg="1"/>
      <p:bldP spid="48" grpId="6" animBg="1"/>
      <p:bldP spid="48" grpId="7"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684" y="0"/>
            <a:ext cx="4908226" cy="1683266"/>
          </a:xfrm>
        </p:spPr>
        <p:txBody>
          <a:bodyPr>
            <a:normAutofit/>
          </a:bodyPr>
          <a:lstStyle/>
          <a:p>
            <a:r>
              <a:rPr lang="en-US" dirty="0"/>
              <a:t>How long does it take to MERGE?</a:t>
            </a:r>
          </a:p>
        </p:txBody>
      </p:sp>
      <p:sp>
        <p:nvSpPr>
          <p:cNvPr id="3" name="TextBox 2"/>
          <p:cNvSpPr txBox="1"/>
          <p:nvPr/>
        </p:nvSpPr>
        <p:spPr>
          <a:xfrm>
            <a:off x="6819048" y="172865"/>
            <a:ext cx="2102738" cy="923330"/>
          </a:xfrm>
          <a:prstGeom prst="rect">
            <a:avLst/>
          </a:prstGeom>
          <a:noFill/>
        </p:spPr>
        <p:txBody>
          <a:bodyPr wrap="square" rtlCol="0">
            <a:spAutoFit/>
          </a:bodyPr>
          <a:lstStyle/>
          <a:p>
            <a:r>
              <a:rPr lang="en-US" dirty="0"/>
              <a:t>Code for the </a:t>
            </a:r>
            <a:r>
              <a:rPr lang="en-US" dirty="0">
                <a:solidFill>
                  <a:schemeClr val="accent5"/>
                </a:solidFill>
              </a:rPr>
              <a:t>MERGE</a:t>
            </a:r>
            <a:r>
              <a:rPr lang="en-US" dirty="0"/>
              <a:t> step is given in the Lecture2 notebook.</a:t>
            </a:r>
          </a:p>
        </p:txBody>
      </p:sp>
      <p:grpSp>
        <p:nvGrpSpPr>
          <p:cNvPr id="61" name="Group 60"/>
          <p:cNvGrpSpPr/>
          <p:nvPr/>
        </p:nvGrpSpPr>
        <p:grpSpPr>
          <a:xfrm>
            <a:off x="4591903" y="205546"/>
            <a:ext cx="2089558" cy="1272173"/>
            <a:chOff x="6278201" y="959242"/>
            <a:chExt cx="2490742" cy="1890207"/>
          </a:xfrm>
        </p:grpSpPr>
        <p:sp>
          <p:nvSpPr>
            <p:cNvPr id="54" name="Oval 53"/>
            <p:cNvSpPr/>
            <p:nvPr/>
          </p:nvSpPr>
          <p:spPr>
            <a:xfrm>
              <a:off x="6887130" y="959242"/>
              <a:ext cx="1355594" cy="815686"/>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k</a:t>
              </a:r>
            </a:p>
          </p:txBody>
        </p:sp>
        <p:sp>
          <p:nvSpPr>
            <p:cNvPr id="55" name="Oval 54"/>
            <p:cNvSpPr/>
            <p:nvPr/>
          </p:nvSpPr>
          <p:spPr>
            <a:xfrm>
              <a:off x="6278201" y="2175109"/>
              <a:ext cx="944367" cy="674340"/>
            </a:xfrm>
            <a:prstGeom prst="ellipse">
              <a:avLst/>
            </a:prstGeom>
            <a:solidFill>
              <a:schemeClr val="accent2">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k/2</a:t>
              </a:r>
            </a:p>
          </p:txBody>
        </p:sp>
        <p:sp>
          <p:nvSpPr>
            <p:cNvPr id="56" name="Oval 55"/>
            <p:cNvSpPr/>
            <p:nvPr/>
          </p:nvSpPr>
          <p:spPr>
            <a:xfrm>
              <a:off x="7824576" y="2175109"/>
              <a:ext cx="944367" cy="674340"/>
            </a:xfrm>
            <a:prstGeom prst="ellipse">
              <a:avLst/>
            </a:prstGeom>
            <a:solidFill>
              <a:schemeClr val="accent2">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k/2</a:t>
              </a:r>
            </a:p>
          </p:txBody>
        </p:sp>
        <p:cxnSp>
          <p:nvCxnSpPr>
            <p:cNvPr id="57" name="Straight Connector 56"/>
            <p:cNvCxnSpPr>
              <a:endCxn id="54" idx="4"/>
            </p:cNvCxnSpPr>
            <p:nvPr/>
          </p:nvCxnSpPr>
          <p:spPr>
            <a:xfrm flipV="1">
              <a:off x="6750385" y="1774928"/>
              <a:ext cx="814542" cy="400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endCxn id="54" idx="4"/>
            </p:cNvCxnSpPr>
            <p:nvPr/>
          </p:nvCxnSpPr>
          <p:spPr>
            <a:xfrm flipH="1" flipV="1">
              <a:off x="7564927" y="1774928"/>
              <a:ext cx="731833" cy="400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233C507A-1973-6C49-8E76-0A5131C2A72F}"/>
              </a:ext>
            </a:extLst>
          </p:cNvPr>
          <p:cNvPicPr>
            <a:picLocks noChangeAspect="1"/>
          </p:cNvPicPr>
          <p:nvPr/>
        </p:nvPicPr>
        <p:blipFill>
          <a:blip r:embed="rId2"/>
          <a:stretch>
            <a:fillRect/>
          </a:stretch>
        </p:blipFill>
        <p:spPr>
          <a:xfrm>
            <a:off x="979801" y="3595820"/>
            <a:ext cx="4522946" cy="1709013"/>
          </a:xfrm>
          <a:prstGeom prst="rect">
            <a:avLst/>
          </a:prstGeom>
        </p:spPr>
      </p:pic>
      <p:sp>
        <p:nvSpPr>
          <p:cNvPr id="5" name="TextBox 4">
            <a:extLst>
              <a:ext uri="{FF2B5EF4-FFF2-40B4-BE49-F238E27FC236}">
                <a16:creationId xmlns:a16="http://schemas.microsoft.com/office/drawing/2014/main" id="{0B71C3DD-344A-F847-A35F-FF62FC9BDC85}"/>
              </a:ext>
            </a:extLst>
          </p:cNvPr>
          <p:cNvSpPr txBox="1"/>
          <p:nvPr/>
        </p:nvSpPr>
        <p:spPr>
          <a:xfrm>
            <a:off x="161083" y="5218335"/>
            <a:ext cx="6474941" cy="369332"/>
          </a:xfrm>
          <a:prstGeom prst="rect">
            <a:avLst/>
          </a:prstGeom>
          <a:noFill/>
        </p:spPr>
        <p:txBody>
          <a:bodyPr wrap="square" rtlCol="0">
            <a:spAutoFit/>
          </a:bodyPr>
          <a:lstStyle/>
          <a:p>
            <a:pPr algn="ctr"/>
            <a:r>
              <a:rPr lang="en-US" dirty="0"/>
              <a:t>Think-Pair-Share Terrapins</a:t>
            </a:r>
          </a:p>
        </p:txBody>
      </p:sp>
      <p:sp>
        <p:nvSpPr>
          <p:cNvPr id="49" name="TextBox 48">
            <a:extLst>
              <a:ext uri="{FF2B5EF4-FFF2-40B4-BE49-F238E27FC236}">
                <a16:creationId xmlns:a16="http://schemas.microsoft.com/office/drawing/2014/main" id="{D27A13A3-9434-1C41-ABCA-F1477C901E1F}"/>
              </a:ext>
            </a:extLst>
          </p:cNvPr>
          <p:cNvSpPr txBox="1"/>
          <p:nvPr/>
        </p:nvSpPr>
        <p:spPr>
          <a:xfrm>
            <a:off x="3398553" y="2377045"/>
            <a:ext cx="5418673" cy="830997"/>
          </a:xfrm>
          <a:prstGeom prst="rect">
            <a:avLst/>
          </a:prstGeom>
          <a:noFill/>
        </p:spPr>
        <p:txBody>
          <a:bodyPr wrap="square" rtlCol="0">
            <a:spAutoFit/>
          </a:bodyPr>
          <a:lstStyle/>
          <a:p>
            <a:pPr algn="ctr"/>
            <a:r>
              <a:rPr lang="en-US" sz="2400" dirty="0"/>
              <a:t>About how many operations does it take to run MERGE on two lists of size k/2?</a:t>
            </a:r>
          </a:p>
        </p:txBody>
      </p:sp>
      <p:cxnSp>
        <p:nvCxnSpPr>
          <p:cNvPr id="50" name="Straight Connector 49">
            <a:extLst>
              <a:ext uri="{FF2B5EF4-FFF2-40B4-BE49-F238E27FC236}">
                <a16:creationId xmlns:a16="http://schemas.microsoft.com/office/drawing/2014/main" id="{12720D80-EFB5-0F4E-9A7E-FFDC00F3B8E9}"/>
              </a:ext>
            </a:extLst>
          </p:cNvPr>
          <p:cNvCxnSpPr>
            <a:cxnSpLocks/>
          </p:cNvCxnSpPr>
          <p:nvPr/>
        </p:nvCxnSpPr>
        <p:spPr>
          <a:xfrm flipH="1">
            <a:off x="3398553" y="3246469"/>
            <a:ext cx="653842" cy="6733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40251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AFB5E-4DAC-3544-B5AE-A9EDA1156EE5}"/>
              </a:ext>
            </a:extLst>
          </p:cNvPr>
          <p:cNvSpPr>
            <a:spLocks noGrp="1"/>
          </p:cNvSpPr>
          <p:nvPr>
            <p:ph type="title"/>
          </p:nvPr>
        </p:nvSpPr>
        <p:spPr>
          <a:xfrm>
            <a:off x="393872" y="131336"/>
            <a:ext cx="4820680" cy="1325563"/>
          </a:xfrm>
        </p:spPr>
        <p:txBody>
          <a:bodyPr>
            <a:normAutofit/>
          </a:bodyPr>
          <a:lstStyle/>
          <a:p>
            <a:r>
              <a:rPr lang="en-US" sz="3200" dirty="0"/>
              <a:t>Operations within a subproblem of size k</a:t>
            </a:r>
          </a:p>
        </p:txBody>
      </p:sp>
      <p:sp>
        <p:nvSpPr>
          <p:cNvPr id="3" name="Content Placeholder 2">
            <a:extLst>
              <a:ext uri="{FF2B5EF4-FFF2-40B4-BE49-F238E27FC236}">
                <a16:creationId xmlns:a16="http://schemas.microsoft.com/office/drawing/2014/main" id="{B97839CC-DE5B-A740-A6FD-CB0E44B5A187}"/>
              </a:ext>
            </a:extLst>
          </p:cNvPr>
          <p:cNvSpPr>
            <a:spLocks noGrp="1"/>
          </p:cNvSpPr>
          <p:nvPr>
            <p:ph idx="1"/>
          </p:nvPr>
        </p:nvSpPr>
        <p:spPr>
          <a:xfrm>
            <a:off x="577678" y="1713706"/>
            <a:ext cx="7886700" cy="4351338"/>
          </a:xfrm>
        </p:spPr>
        <p:txBody>
          <a:bodyPr>
            <a:normAutofit fontScale="92500" lnSpcReduction="10000"/>
          </a:bodyPr>
          <a:lstStyle/>
          <a:p>
            <a:r>
              <a:rPr lang="en-US" dirty="0"/>
              <a:t>Get the length of A (</a:t>
            </a:r>
            <a:r>
              <a:rPr lang="en-US" dirty="0">
                <a:solidFill>
                  <a:schemeClr val="accent1"/>
                </a:solidFill>
              </a:rPr>
              <a:t>one</a:t>
            </a:r>
            <a:r>
              <a:rPr lang="en-US" dirty="0"/>
              <a:t> op)</a:t>
            </a:r>
          </a:p>
          <a:p>
            <a:r>
              <a:rPr lang="en-US" dirty="0"/>
              <a:t>Compare that length to 1 (</a:t>
            </a:r>
            <a:r>
              <a:rPr lang="en-US" dirty="0">
                <a:solidFill>
                  <a:schemeClr val="accent1"/>
                </a:solidFill>
              </a:rPr>
              <a:t>one</a:t>
            </a:r>
            <a:r>
              <a:rPr lang="en-US" dirty="0"/>
              <a:t> op)</a:t>
            </a:r>
          </a:p>
          <a:p>
            <a:r>
              <a:rPr lang="en-US" dirty="0"/>
              <a:t>Initialize an array of size k (</a:t>
            </a:r>
            <a:r>
              <a:rPr lang="en-US" dirty="0">
                <a:solidFill>
                  <a:schemeClr val="accent1"/>
                </a:solidFill>
              </a:rPr>
              <a:t>k</a:t>
            </a:r>
            <a:r>
              <a:rPr lang="en-US" dirty="0"/>
              <a:t> ops)</a:t>
            </a:r>
          </a:p>
          <a:p>
            <a:r>
              <a:rPr lang="en-US" dirty="0"/>
              <a:t>Pass L and R into </a:t>
            </a:r>
            <a:r>
              <a:rPr lang="en-US" dirty="0" err="1"/>
              <a:t>MergeSort</a:t>
            </a:r>
            <a:endParaRPr lang="en-US" dirty="0"/>
          </a:p>
          <a:p>
            <a:pPr lvl="1"/>
            <a:r>
              <a:rPr lang="en-US" dirty="0"/>
              <a:t>If we implement this intelligently, this means assigning </a:t>
            </a:r>
            <a:r>
              <a:rPr lang="en-US" dirty="0">
                <a:solidFill>
                  <a:schemeClr val="accent1"/>
                </a:solidFill>
              </a:rPr>
              <a:t>two</a:t>
            </a:r>
            <a:r>
              <a:rPr lang="en-US" dirty="0"/>
              <a:t> pointers.</a:t>
            </a:r>
          </a:p>
          <a:p>
            <a:r>
              <a:rPr lang="en-US" dirty="0"/>
              <a:t>Assign </a:t>
            </a:r>
            <a:r>
              <a:rPr lang="en-US" dirty="0">
                <a:solidFill>
                  <a:schemeClr val="accent1"/>
                </a:solidFill>
              </a:rPr>
              <a:t>two</a:t>
            </a:r>
            <a:r>
              <a:rPr lang="en-US" dirty="0"/>
              <a:t> initial pointers, one to each list.</a:t>
            </a:r>
          </a:p>
          <a:p>
            <a:r>
              <a:rPr lang="en-US" dirty="0"/>
              <a:t>For k iterations:</a:t>
            </a:r>
          </a:p>
          <a:p>
            <a:pPr lvl="1"/>
            <a:r>
              <a:rPr lang="en-US" dirty="0"/>
              <a:t>Assign </a:t>
            </a:r>
            <a:r>
              <a:rPr lang="en-US" dirty="0">
                <a:solidFill>
                  <a:schemeClr val="accent1"/>
                </a:solidFill>
              </a:rPr>
              <a:t>one</a:t>
            </a:r>
            <a:r>
              <a:rPr lang="en-US" dirty="0"/>
              <a:t> pointer in the list you are writing into.</a:t>
            </a:r>
          </a:p>
          <a:p>
            <a:pPr lvl="1"/>
            <a:r>
              <a:rPr lang="en-US" dirty="0"/>
              <a:t>Write </a:t>
            </a:r>
            <a:r>
              <a:rPr lang="en-US" dirty="0">
                <a:solidFill>
                  <a:schemeClr val="accent1"/>
                </a:solidFill>
              </a:rPr>
              <a:t>one</a:t>
            </a:r>
            <a:r>
              <a:rPr lang="en-US" dirty="0"/>
              <a:t> value in the list you are writing into.</a:t>
            </a:r>
          </a:p>
          <a:p>
            <a:pPr lvl="1"/>
            <a:r>
              <a:rPr lang="en-US" dirty="0"/>
              <a:t>Increment </a:t>
            </a:r>
            <a:r>
              <a:rPr lang="en-US" dirty="0">
                <a:solidFill>
                  <a:schemeClr val="accent1"/>
                </a:solidFill>
              </a:rPr>
              <a:t>two</a:t>
            </a:r>
            <a:r>
              <a:rPr lang="en-US" dirty="0"/>
              <a:t> pointers</a:t>
            </a:r>
          </a:p>
        </p:txBody>
      </p:sp>
      <p:sp>
        <p:nvSpPr>
          <p:cNvPr id="4" name="TextBox 3">
            <a:extLst>
              <a:ext uri="{FF2B5EF4-FFF2-40B4-BE49-F238E27FC236}">
                <a16:creationId xmlns:a16="http://schemas.microsoft.com/office/drawing/2014/main" id="{57526C59-B95A-3649-A9A2-B33C03901C39}"/>
              </a:ext>
            </a:extLst>
          </p:cNvPr>
          <p:cNvSpPr txBox="1"/>
          <p:nvPr/>
        </p:nvSpPr>
        <p:spPr>
          <a:xfrm>
            <a:off x="5782962" y="131336"/>
            <a:ext cx="3249827" cy="2923877"/>
          </a:xfrm>
          <a:prstGeom prst="rect">
            <a:avLst/>
          </a:prstGeom>
          <a:noFill/>
          <a:ln>
            <a:solidFill>
              <a:schemeClr val="tx1"/>
            </a:solidFill>
          </a:ln>
        </p:spPr>
        <p:txBody>
          <a:bodyPr wrap="square" rtlCol="0">
            <a:spAutoFit/>
          </a:bodyPr>
          <a:lstStyle/>
          <a:p>
            <a:r>
              <a:rPr lang="en-US" dirty="0"/>
              <a:t>THIS SLIDE SKIPPED IN CLASS.  It’s here just in case you are curious how Lucky got “11”. (But, we will see later why the number 11 doesn’t really matter!) </a:t>
            </a:r>
          </a:p>
          <a:p>
            <a:endParaRPr lang="en-US" dirty="0"/>
          </a:p>
          <a:p>
            <a:r>
              <a:rPr lang="en-US" dirty="0"/>
              <a:t>The moral of the story is that </a:t>
            </a:r>
            <a:r>
              <a:rPr lang="en-US" sz="2000" b="1" dirty="0">
                <a:solidFill>
                  <a:srgbClr val="FF0000"/>
                </a:solidFill>
              </a:rPr>
              <a:t>you don’t need to pay attention to this slide!</a:t>
            </a:r>
            <a:endParaRPr lang="en-US" b="1" dirty="0">
              <a:solidFill>
                <a:srgbClr val="FF0000"/>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AC82994-6B0D-5A42-890B-3C521385C26F}"/>
                  </a:ext>
                </a:extLst>
              </p:cNvPr>
              <p:cNvSpPr txBox="1"/>
              <p:nvPr/>
            </p:nvSpPr>
            <p:spPr>
              <a:xfrm>
                <a:off x="628650" y="6321852"/>
                <a:ext cx="7784757" cy="369332"/>
              </a:xfrm>
              <a:prstGeom prst="rect">
                <a:avLst/>
              </a:prstGeom>
              <a:noFill/>
            </p:spPr>
            <p:txBody>
              <a:bodyPr wrap="square" rtlCol="0">
                <a:spAutoFit/>
              </a:bodyPr>
              <a:lstStyle/>
              <a:p>
                <a:r>
                  <a:rPr lang="en-US" dirty="0"/>
                  <a:t>So this is </a:t>
                </a:r>
                <a14:m>
                  <m:oMath xmlns:m="http://schemas.openxmlformats.org/officeDocument/2006/math">
                    <m:r>
                      <a:rPr lang="en-US" b="0" i="1" smtClean="0">
                        <a:latin typeface="Cambria Math" panose="02040503050406030204" pitchFamily="18" charset="0"/>
                      </a:rPr>
                      <m:t>1+1+</m:t>
                    </m:r>
                    <m:r>
                      <a:rPr lang="en-US" b="0" i="1" smtClean="0">
                        <a:latin typeface="Cambria Math" panose="02040503050406030204" pitchFamily="18" charset="0"/>
                      </a:rPr>
                      <m:t>𝑘</m:t>
                    </m:r>
                    <m:r>
                      <a:rPr lang="en-US" b="0" i="1" smtClean="0">
                        <a:latin typeface="Cambria Math" panose="02040503050406030204" pitchFamily="18" charset="0"/>
                      </a:rPr>
                      <m:t>+2+2+</m:t>
                    </m:r>
                    <m:r>
                      <a:rPr lang="en-US" b="0" i="1" smtClean="0">
                        <a:latin typeface="Cambria Math" panose="02040503050406030204" pitchFamily="18" charset="0"/>
                      </a:rPr>
                      <m:t>𝑘</m:t>
                    </m:r>
                    <m:d>
                      <m:dPr>
                        <m:ctrlPr>
                          <a:rPr lang="en-US" b="0" i="1" smtClean="0">
                            <a:latin typeface="Cambria Math" panose="02040503050406030204" pitchFamily="18" charset="0"/>
                          </a:rPr>
                        </m:ctrlPr>
                      </m:dPr>
                      <m:e>
                        <m:r>
                          <a:rPr lang="en-US" b="0" i="1" smtClean="0">
                            <a:latin typeface="Cambria Math" panose="02040503050406030204" pitchFamily="18" charset="0"/>
                          </a:rPr>
                          <m:t>1+1+2</m:t>
                        </m:r>
                      </m:e>
                    </m:d>
                    <m:r>
                      <a:rPr lang="en-US" b="0" i="1" smtClean="0">
                        <a:latin typeface="Cambria Math" panose="02040503050406030204" pitchFamily="18" charset="0"/>
                      </a:rPr>
                      <m:t>=5</m:t>
                    </m:r>
                    <m:r>
                      <a:rPr lang="en-US" b="0" i="1" smtClean="0">
                        <a:latin typeface="Cambria Math" panose="02040503050406030204" pitchFamily="18" charset="0"/>
                      </a:rPr>
                      <m:t>𝑘</m:t>
                    </m:r>
                    <m:r>
                      <a:rPr lang="en-US" b="0" i="1" smtClean="0">
                        <a:latin typeface="Cambria Math" panose="02040503050406030204" pitchFamily="18" charset="0"/>
                      </a:rPr>
                      <m:t>+6≤11</m:t>
                    </m:r>
                    <m:r>
                      <a:rPr lang="en-US" b="0" i="1" smtClean="0">
                        <a:latin typeface="Cambria Math" panose="02040503050406030204" pitchFamily="18" charset="0"/>
                      </a:rPr>
                      <m:t>𝑘</m:t>
                    </m:r>
                    <m:r>
                      <a:rPr lang="en-US" b="0" i="1" smtClean="0">
                        <a:latin typeface="Cambria Math" panose="02040503050406030204" pitchFamily="18" charset="0"/>
                      </a:rPr>
                      <m:t> </m:t>
                    </m:r>
                  </m:oMath>
                </a14:m>
                <a:r>
                  <a:rPr lang="en-US" dirty="0"/>
                  <a:t>   as long as </a:t>
                </a:r>
                <a14:m>
                  <m:oMath xmlns:m="http://schemas.openxmlformats.org/officeDocument/2006/math">
                    <m:r>
                      <a:rPr lang="en-US" i="1">
                        <a:latin typeface="Cambria Math" panose="02040503050406030204" pitchFamily="18" charset="0"/>
                      </a:rPr>
                      <m:t>𝑘</m:t>
                    </m:r>
                    <m:r>
                      <a:rPr lang="en-US" b="0" i="1" smtClean="0">
                        <a:latin typeface="Cambria Math" panose="02040503050406030204" pitchFamily="18" charset="0"/>
                      </a:rPr>
                      <m:t>≥1.</m:t>
                    </m:r>
                  </m:oMath>
                </a14:m>
                <a:endParaRPr lang="en-US" dirty="0"/>
              </a:p>
            </p:txBody>
          </p:sp>
        </mc:Choice>
        <mc:Fallback xmlns="">
          <p:sp>
            <p:nvSpPr>
              <p:cNvPr id="5" name="TextBox 4">
                <a:extLst>
                  <a:ext uri="{FF2B5EF4-FFF2-40B4-BE49-F238E27FC236}">
                    <a16:creationId xmlns:a16="http://schemas.microsoft.com/office/drawing/2014/main" id="{DAC82994-6B0D-5A42-890B-3C521385C26F}"/>
                  </a:ext>
                </a:extLst>
              </p:cNvPr>
              <p:cNvSpPr txBox="1">
                <a:spLocks noRot="1" noChangeAspect="1" noMove="1" noResize="1" noEditPoints="1" noAdjustHandles="1" noChangeArrowheads="1" noChangeShapeType="1" noTextEdit="1"/>
              </p:cNvSpPr>
              <p:nvPr/>
            </p:nvSpPr>
            <p:spPr>
              <a:xfrm>
                <a:off x="628650" y="6321852"/>
                <a:ext cx="7784757" cy="369332"/>
              </a:xfrm>
              <a:prstGeom prst="rect">
                <a:avLst/>
              </a:prstGeom>
              <a:blipFill>
                <a:blip r:embed="rId2"/>
                <a:stretch>
                  <a:fillRect l="-653" t="-6667" b="-23333"/>
                </a:stretch>
              </a:blipFill>
            </p:spPr>
            <p:txBody>
              <a:bodyPr/>
              <a:lstStyle/>
              <a:p>
                <a:r>
                  <a:rPr lang="en-US">
                    <a:noFill/>
                  </a:rPr>
                  <a:t> </a:t>
                </a:r>
              </a:p>
            </p:txBody>
          </p:sp>
        </mc:Fallback>
      </mc:AlternateContent>
    </p:spTree>
    <p:extLst>
      <p:ext uri="{BB962C8B-B14F-4D97-AF65-F5344CB8AC3E}">
        <p14:creationId xmlns:p14="http://schemas.microsoft.com/office/powerpoint/2010/main" val="9271702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D133-4EB2-694A-9721-F0AD12588025}"/>
              </a:ext>
            </a:extLst>
          </p:cNvPr>
          <p:cNvSpPr>
            <a:spLocks noGrp="1"/>
          </p:cNvSpPr>
          <p:nvPr>
            <p:ph type="title"/>
          </p:nvPr>
        </p:nvSpPr>
        <p:spPr/>
        <p:txBody>
          <a:bodyPr/>
          <a:lstStyle/>
          <a:p>
            <a:r>
              <a:rPr lang="en-US" dirty="0"/>
              <a:t>Office Hours and Sections</a:t>
            </a:r>
          </a:p>
        </p:txBody>
      </p:sp>
      <p:sp>
        <p:nvSpPr>
          <p:cNvPr id="3" name="Content Placeholder 2">
            <a:extLst>
              <a:ext uri="{FF2B5EF4-FFF2-40B4-BE49-F238E27FC236}">
                <a16:creationId xmlns:a16="http://schemas.microsoft.com/office/drawing/2014/main" id="{421A0A3D-CBD3-1A4D-936E-BBC978229BC6}"/>
              </a:ext>
            </a:extLst>
          </p:cNvPr>
          <p:cNvSpPr>
            <a:spLocks noGrp="1"/>
          </p:cNvSpPr>
          <p:nvPr>
            <p:ph idx="1"/>
          </p:nvPr>
        </p:nvSpPr>
        <p:spPr/>
        <p:txBody>
          <a:bodyPr/>
          <a:lstStyle/>
          <a:p>
            <a:r>
              <a:rPr lang="en-US" dirty="0"/>
              <a:t>We are still working on scheduling these!</a:t>
            </a:r>
          </a:p>
          <a:p>
            <a:pPr lvl="1"/>
            <a:r>
              <a:rPr lang="en-US" dirty="0">
                <a:solidFill>
                  <a:schemeClr val="accent4"/>
                </a:solidFill>
              </a:rPr>
              <a:t>We will post an announcement on Piazza soon when the schedule is finalized. </a:t>
            </a:r>
          </a:p>
          <a:p>
            <a:pPr lvl="1"/>
            <a:r>
              <a:rPr lang="en-US" dirty="0">
                <a:solidFill>
                  <a:schemeClr val="accent4"/>
                </a:solidFill>
              </a:rPr>
              <a:t>Don’t worry, there will be plenty of office hours!</a:t>
            </a:r>
          </a:p>
          <a:p>
            <a:r>
              <a:rPr lang="en-US" dirty="0"/>
              <a:t>You don’t need to formally enroll in sections.</a:t>
            </a:r>
          </a:p>
        </p:txBody>
      </p:sp>
    </p:spTree>
    <p:extLst>
      <p:ext uri="{BB962C8B-B14F-4D97-AF65-F5344CB8AC3E}">
        <p14:creationId xmlns:p14="http://schemas.microsoft.com/office/powerpoint/2010/main" val="21016161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684" y="0"/>
            <a:ext cx="4908226" cy="1683266"/>
          </a:xfrm>
        </p:spPr>
        <p:txBody>
          <a:bodyPr>
            <a:normAutofit/>
          </a:bodyPr>
          <a:lstStyle/>
          <a:p>
            <a:r>
              <a:rPr lang="en-US" dirty="0"/>
              <a:t>How long does it take to MERGE?</a:t>
            </a:r>
          </a:p>
        </p:txBody>
      </p:sp>
      <p:sp>
        <p:nvSpPr>
          <p:cNvPr id="3" name="TextBox 2"/>
          <p:cNvSpPr txBox="1"/>
          <p:nvPr/>
        </p:nvSpPr>
        <p:spPr>
          <a:xfrm>
            <a:off x="6819048" y="172865"/>
            <a:ext cx="2102738" cy="923330"/>
          </a:xfrm>
          <a:prstGeom prst="rect">
            <a:avLst/>
          </a:prstGeom>
          <a:noFill/>
        </p:spPr>
        <p:txBody>
          <a:bodyPr wrap="square" rtlCol="0">
            <a:spAutoFit/>
          </a:bodyPr>
          <a:lstStyle/>
          <a:p>
            <a:r>
              <a:rPr lang="en-US" dirty="0"/>
              <a:t>Code for the </a:t>
            </a:r>
            <a:r>
              <a:rPr lang="en-US" dirty="0">
                <a:solidFill>
                  <a:schemeClr val="accent5"/>
                </a:solidFill>
              </a:rPr>
              <a:t>MERGE</a:t>
            </a:r>
            <a:r>
              <a:rPr lang="en-US" dirty="0"/>
              <a:t> step is given in the Lecture2 notebook.</a:t>
            </a:r>
          </a:p>
        </p:txBody>
      </p:sp>
      <p:grpSp>
        <p:nvGrpSpPr>
          <p:cNvPr id="61" name="Group 60"/>
          <p:cNvGrpSpPr/>
          <p:nvPr/>
        </p:nvGrpSpPr>
        <p:grpSpPr>
          <a:xfrm>
            <a:off x="4591903" y="205546"/>
            <a:ext cx="2089558" cy="1272173"/>
            <a:chOff x="6278201" y="959242"/>
            <a:chExt cx="2490742" cy="1890207"/>
          </a:xfrm>
        </p:grpSpPr>
        <p:sp>
          <p:nvSpPr>
            <p:cNvPr id="54" name="Oval 53"/>
            <p:cNvSpPr/>
            <p:nvPr/>
          </p:nvSpPr>
          <p:spPr>
            <a:xfrm>
              <a:off x="6887130" y="959242"/>
              <a:ext cx="1355594" cy="815686"/>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k</a:t>
              </a:r>
            </a:p>
          </p:txBody>
        </p:sp>
        <p:sp>
          <p:nvSpPr>
            <p:cNvPr id="55" name="Oval 54"/>
            <p:cNvSpPr/>
            <p:nvPr/>
          </p:nvSpPr>
          <p:spPr>
            <a:xfrm>
              <a:off x="6278201" y="2175109"/>
              <a:ext cx="944367" cy="674340"/>
            </a:xfrm>
            <a:prstGeom prst="ellipse">
              <a:avLst/>
            </a:prstGeom>
            <a:solidFill>
              <a:schemeClr val="accent2">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k/2</a:t>
              </a:r>
            </a:p>
          </p:txBody>
        </p:sp>
        <p:sp>
          <p:nvSpPr>
            <p:cNvPr id="56" name="Oval 55"/>
            <p:cNvSpPr/>
            <p:nvPr/>
          </p:nvSpPr>
          <p:spPr>
            <a:xfrm>
              <a:off x="7824576" y="2175109"/>
              <a:ext cx="944367" cy="674340"/>
            </a:xfrm>
            <a:prstGeom prst="ellipse">
              <a:avLst/>
            </a:prstGeom>
            <a:solidFill>
              <a:schemeClr val="accent2">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k/2</a:t>
              </a:r>
            </a:p>
          </p:txBody>
        </p:sp>
        <p:cxnSp>
          <p:nvCxnSpPr>
            <p:cNvPr id="57" name="Straight Connector 56"/>
            <p:cNvCxnSpPr>
              <a:endCxn id="54" idx="4"/>
            </p:cNvCxnSpPr>
            <p:nvPr/>
          </p:nvCxnSpPr>
          <p:spPr>
            <a:xfrm flipV="1">
              <a:off x="6750385" y="1774928"/>
              <a:ext cx="814542" cy="400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endCxn id="54" idx="4"/>
            </p:cNvCxnSpPr>
            <p:nvPr/>
          </p:nvCxnSpPr>
          <p:spPr>
            <a:xfrm flipH="1" flipV="1">
              <a:off x="7564927" y="1774928"/>
              <a:ext cx="731833" cy="400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 name="Picture 3"/>
          <p:cNvPicPr>
            <a:picLocks noChangeAspect="1"/>
          </p:cNvPicPr>
          <p:nvPr/>
        </p:nvPicPr>
        <p:blipFill>
          <a:blip r:embed="rId2"/>
          <a:stretch>
            <a:fillRect/>
          </a:stretch>
        </p:blipFill>
        <p:spPr>
          <a:xfrm>
            <a:off x="-105048" y="4398578"/>
            <a:ext cx="1446826" cy="2046071"/>
          </a:xfrm>
          <a:prstGeom prst="rect">
            <a:avLst/>
          </a:prstGeom>
        </p:spPr>
      </p:pic>
      <p:sp>
        <p:nvSpPr>
          <p:cNvPr id="5" name="TextBox 4"/>
          <p:cNvSpPr txBox="1"/>
          <p:nvPr/>
        </p:nvSpPr>
        <p:spPr>
          <a:xfrm>
            <a:off x="68799" y="6121485"/>
            <a:ext cx="1876277" cy="646331"/>
          </a:xfrm>
          <a:prstGeom prst="rect">
            <a:avLst/>
          </a:prstGeom>
          <a:noFill/>
        </p:spPr>
        <p:txBody>
          <a:bodyPr wrap="square" rtlCol="0">
            <a:spAutoFit/>
          </a:bodyPr>
          <a:lstStyle/>
          <a:p>
            <a:r>
              <a:rPr lang="en-US" dirty="0">
                <a:solidFill>
                  <a:srgbClr val="7030A0"/>
                </a:solidFill>
              </a:rPr>
              <a:t>Plucky the Pedantic Penguin</a:t>
            </a:r>
          </a:p>
        </p:txBody>
      </p:sp>
      <p:sp>
        <p:nvSpPr>
          <p:cNvPr id="6" name="TextBox 5"/>
          <p:cNvSpPr txBox="1"/>
          <p:nvPr/>
        </p:nvSpPr>
        <p:spPr>
          <a:xfrm>
            <a:off x="1515625" y="1747803"/>
            <a:ext cx="2668511" cy="4524315"/>
          </a:xfrm>
          <a:prstGeom prst="rect">
            <a:avLst/>
          </a:prstGeom>
          <a:noFill/>
          <a:ln>
            <a:solidFill>
              <a:srgbClr val="7030A0"/>
            </a:solidFill>
          </a:ln>
        </p:spPr>
        <p:txBody>
          <a:bodyPr wrap="square" rtlCol="0">
            <a:spAutoFit/>
          </a:bodyPr>
          <a:lstStyle/>
          <a:p>
            <a:pPr marL="285750" indent="-285750">
              <a:buFont typeface="Arial" charset="0"/>
              <a:buChar char="•"/>
            </a:pPr>
            <a:r>
              <a:rPr lang="en-US" dirty="0">
                <a:solidFill>
                  <a:srgbClr val="7030A0"/>
                </a:solidFill>
              </a:rPr>
              <a:t>Time to initialize an array of size k</a:t>
            </a:r>
          </a:p>
          <a:p>
            <a:pPr marL="285750" indent="-285750">
              <a:buFont typeface="Arial" charset="0"/>
              <a:buChar char="•"/>
            </a:pPr>
            <a:r>
              <a:rPr lang="en-US" dirty="0"/>
              <a:t>Plus the time to initialize three counters</a:t>
            </a:r>
          </a:p>
          <a:p>
            <a:pPr marL="285750" indent="-285750">
              <a:buFont typeface="Arial" charset="0"/>
              <a:buChar char="•"/>
            </a:pPr>
            <a:r>
              <a:rPr lang="en-US" dirty="0">
                <a:solidFill>
                  <a:srgbClr val="7030A0"/>
                </a:solidFill>
              </a:rPr>
              <a:t>Plus the time to increment two of those counters k/2 times each</a:t>
            </a:r>
          </a:p>
          <a:p>
            <a:pPr marL="285750" indent="-285750">
              <a:buFont typeface="Arial" charset="0"/>
              <a:buChar char="•"/>
            </a:pPr>
            <a:r>
              <a:rPr lang="en-US" dirty="0"/>
              <a:t>Plus the time to compare two values at least k times</a:t>
            </a:r>
          </a:p>
          <a:p>
            <a:pPr marL="285750" indent="-285750">
              <a:buFont typeface="Arial" charset="0"/>
              <a:buChar char="•"/>
            </a:pPr>
            <a:r>
              <a:rPr lang="en-US" dirty="0">
                <a:solidFill>
                  <a:srgbClr val="7030A0"/>
                </a:solidFill>
              </a:rPr>
              <a:t>Plus the time to copy k values from the existing array to the big array.</a:t>
            </a:r>
          </a:p>
          <a:p>
            <a:pPr marL="285750" indent="-285750">
              <a:buFont typeface="Arial" charset="0"/>
              <a:buChar char="•"/>
            </a:pPr>
            <a:r>
              <a:rPr lang="en-US" dirty="0"/>
              <a:t>Plus</a:t>
            </a:r>
            <a:r>
              <a:rPr lang="mr-IN" dirty="0"/>
              <a:t>…</a:t>
            </a:r>
            <a:endParaRPr lang="en-US" dirty="0"/>
          </a:p>
        </p:txBody>
      </p:sp>
      <p:pic>
        <p:nvPicPr>
          <p:cNvPr id="49" name="Picture 48"/>
          <p:cNvPicPr>
            <a:picLocks noChangeAspect="1"/>
          </p:cNvPicPr>
          <p:nvPr/>
        </p:nvPicPr>
        <p:blipFill>
          <a:blip r:embed="rId3"/>
          <a:stretch>
            <a:fillRect/>
          </a:stretch>
        </p:blipFill>
        <p:spPr>
          <a:xfrm>
            <a:off x="6965351" y="4241888"/>
            <a:ext cx="1961943" cy="2030230"/>
          </a:xfrm>
          <a:prstGeom prst="rect">
            <a:avLst/>
          </a:prstGeom>
        </p:spPr>
      </p:pic>
      <p:sp>
        <p:nvSpPr>
          <p:cNvPr id="50" name="TextBox 49"/>
          <p:cNvSpPr txBox="1"/>
          <p:nvPr/>
        </p:nvSpPr>
        <p:spPr>
          <a:xfrm>
            <a:off x="6949363" y="6211669"/>
            <a:ext cx="1961943" cy="646331"/>
          </a:xfrm>
          <a:prstGeom prst="rect">
            <a:avLst/>
          </a:prstGeom>
          <a:noFill/>
        </p:spPr>
        <p:txBody>
          <a:bodyPr wrap="square" rtlCol="0">
            <a:spAutoFit/>
          </a:bodyPr>
          <a:lstStyle/>
          <a:p>
            <a:pPr algn="ctr"/>
            <a:r>
              <a:rPr lang="en-US" dirty="0">
                <a:solidFill>
                  <a:schemeClr val="accent4"/>
                </a:solidFill>
              </a:rPr>
              <a:t>Lucky the lackadaisical lemur</a:t>
            </a:r>
          </a:p>
        </p:txBody>
      </p:sp>
      <p:sp>
        <p:nvSpPr>
          <p:cNvPr id="51" name="TextBox 50"/>
          <p:cNvSpPr txBox="1"/>
          <p:nvPr/>
        </p:nvSpPr>
        <p:spPr>
          <a:xfrm>
            <a:off x="4971117" y="2932742"/>
            <a:ext cx="3695861" cy="1077218"/>
          </a:xfrm>
          <a:prstGeom prst="rect">
            <a:avLst/>
          </a:prstGeom>
          <a:noFill/>
          <a:ln>
            <a:solidFill>
              <a:schemeClr val="accent4"/>
            </a:solidFill>
          </a:ln>
        </p:spPr>
        <p:txBody>
          <a:bodyPr wrap="square" rtlCol="0">
            <a:spAutoFit/>
          </a:bodyPr>
          <a:lstStyle/>
          <a:p>
            <a:pPr algn="ctr"/>
            <a:r>
              <a:rPr lang="en-US" sz="3200" dirty="0"/>
              <a:t>Let’s say no more than </a:t>
            </a:r>
            <a:r>
              <a:rPr lang="en-US" sz="3200" dirty="0">
                <a:solidFill>
                  <a:schemeClr val="accent4"/>
                </a:solidFill>
              </a:rPr>
              <a:t>11k</a:t>
            </a:r>
            <a:r>
              <a:rPr lang="en-US" sz="3200" dirty="0"/>
              <a:t> operations.</a:t>
            </a:r>
          </a:p>
        </p:txBody>
      </p:sp>
      <p:sp>
        <p:nvSpPr>
          <p:cNvPr id="7" name="TextBox 6"/>
          <p:cNvSpPr txBox="1"/>
          <p:nvPr/>
        </p:nvSpPr>
        <p:spPr>
          <a:xfrm>
            <a:off x="4440843" y="4369179"/>
            <a:ext cx="2461065" cy="1754326"/>
          </a:xfrm>
          <a:prstGeom prst="rect">
            <a:avLst/>
          </a:prstGeom>
          <a:noFill/>
        </p:spPr>
        <p:txBody>
          <a:bodyPr wrap="square" rtlCol="0">
            <a:spAutoFit/>
          </a:bodyPr>
          <a:lstStyle/>
          <a:p>
            <a:pPr algn="ctr"/>
            <a:r>
              <a:rPr lang="en-US" dirty="0">
                <a:solidFill>
                  <a:schemeClr val="accent4"/>
                </a:solidFill>
              </a:rPr>
              <a:t>There’s a hidden slide which sort of explains this number “11,” but it’s a bit silly and we’ll see in a little by why it doesn’t matter.</a:t>
            </a:r>
          </a:p>
        </p:txBody>
      </p:sp>
    </p:spTree>
    <p:extLst>
      <p:ext uri="{BB962C8B-B14F-4D97-AF65-F5344CB8AC3E}">
        <p14:creationId xmlns:p14="http://schemas.microsoft.com/office/powerpoint/2010/main" val="871386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 calcmode="lin" valueType="num">
                                      <p:cBhvr additive="base">
                                        <p:cTn id="21" dur="500" fill="hold"/>
                                        <p:tgtEl>
                                          <p:spTgt spid="50"/>
                                        </p:tgtEl>
                                        <p:attrNameLst>
                                          <p:attrName>ppt_x</p:attrName>
                                        </p:attrNameLst>
                                      </p:cBhvr>
                                      <p:tavLst>
                                        <p:tav tm="0">
                                          <p:val>
                                            <p:strVal val="#ppt_x"/>
                                          </p:val>
                                        </p:tav>
                                        <p:tav tm="100000">
                                          <p:val>
                                            <p:strVal val="#ppt_x"/>
                                          </p:val>
                                        </p:tav>
                                      </p:tavLst>
                                    </p:anim>
                                    <p:anim calcmode="lin" valueType="num">
                                      <p:cBhvr additive="base">
                                        <p:cTn id="22" dur="500" fill="hold"/>
                                        <p:tgtEl>
                                          <p:spTgt spid="50"/>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anim calcmode="lin" valueType="num">
                                      <p:cBhvr additive="base">
                                        <p:cTn id="25" dur="500" fill="hold"/>
                                        <p:tgtEl>
                                          <p:spTgt spid="49"/>
                                        </p:tgtEl>
                                        <p:attrNameLst>
                                          <p:attrName>ppt_x</p:attrName>
                                        </p:attrNameLst>
                                      </p:cBhvr>
                                      <p:tavLst>
                                        <p:tav tm="0">
                                          <p:val>
                                            <p:strVal val="#ppt_x"/>
                                          </p:val>
                                        </p:tav>
                                        <p:tav tm="100000">
                                          <p:val>
                                            <p:strVal val="#ppt_x"/>
                                          </p:val>
                                        </p:tav>
                                      </p:tavLst>
                                    </p:anim>
                                    <p:anim calcmode="lin" valueType="num">
                                      <p:cBhvr additive="base">
                                        <p:cTn id="26" dur="500" fill="hold"/>
                                        <p:tgtEl>
                                          <p:spTgt spid="4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anim calcmode="lin" valueType="num">
                                      <p:cBhvr additive="base">
                                        <p:cTn id="29" dur="500" fill="hold"/>
                                        <p:tgtEl>
                                          <p:spTgt spid="51"/>
                                        </p:tgtEl>
                                        <p:attrNameLst>
                                          <p:attrName>ppt_x</p:attrName>
                                        </p:attrNameLst>
                                      </p:cBhvr>
                                      <p:tavLst>
                                        <p:tav tm="0">
                                          <p:val>
                                            <p:strVal val="#ppt_x"/>
                                          </p:val>
                                        </p:tav>
                                        <p:tav tm="100000">
                                          <p:val>
                                            <p:strVal val="#ppt_x"/>
                                          </p:val>
                                        </p:tav>
                                      </p:tavLst>
                                    </p:anim>
                                    <p:anim calcmode="lin" valueType="num">
                                      <p:cBhvr additive="base">
                                        <p:cTn id="30"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50" grpId="0"/>
      <p:bldP spid="51" grpId="0" animBg="1"/>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176" y="206343"/>
            <a:ext cx="3273694" cy="700703"/>
          </a:xfrm>
        </p:spPr>
        <p:txBody>
          <a:bodyPr>
            <a:normAutofit fontScale="90000"/>
          </a:bodyPr>
          <a:lstStyle/>
          <a:p>
            <a:r>
              <a:rPr lang="en-US" dirty="0"/>
              <a:t>Recursion tree</a:t>
            </a:r>
          </a:p>
        </p:txBody>
      </p:sp>
      <p:sp>
        <p:nvSpPr>
          <p:cNvPr id="5" name="Oval 4"/>
          <p:cNvSpPr/>
          <p:nvPr/>
        </p:nvSpPr>
        <p:spPr>
          <a:xfrm>
            <a:off x="1207194" y="1276378"/>
            <a:ext cx="1590671" cy="7061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Size n</a:t>
            </a:r>
          </a:p>
        </p:txBody>
      </p:sp>
      <p:sp>
        <p:nvSpPr>
          <p:cNvPr id="8" name="Oval 7"/>
          <p:cNvSpPr/>
          <p:nvPr/>
        </p:nvSpPr>
        <p:spPr>
          <a:xfrm>
            <a:off x="2196946" y="2197932"/>
            <a:ext cx="1249790" cy="494290"/>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endParaRPr lang="en-US" dirty="0"/>
          </a:p>
        </p:txBody>
      </p:sp>
      <p:sp>
        <p:nvSpPr>
          <p:cNvPr id="9" name="Oval 8"/>
          <p:cNvSpPr/>
          <p:nvPr/>
        </p:nvSpPr>
        <p:spPr>
          <a:xfrm>
            <a:off x="683636" y="2197932"/>
            <a:ext cx="1133899" cy="478086"/>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n/2</a:t>
            </a:r>
          </a:p>
        </p:txBody>
      </p:sp>
      <p:sp>
        <p:nvSpPr>
          <p:cNvPr id="11" name="Oval 10"/>
          <p:cNvSpPr/>
          <p:nvPr/>
        </p:nvSpPr>
        <p:spPr>
          <a:xfrm>
            <a:off x="3141935" y="2952695"/>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18" name="Oval 17"/>
          <p:cNvSpPr/>
          <p:nvPr/>
        </p:nvSpPr>
        <p:spPr>
          <a:xfrm>
            <a:off x="3470236" y="5909159"/>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9" name="Oval 18"/>
          <p:cNvSpPr/>
          <p:nvPr/>
        </p:nvSpPr>
        <p:spPr>
          <a:xfrm>
            <a:off x="3082301" y="61165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0" name="Oval 19"/>
          <p:cNvSpPr/>
          <p:nvPr/>
        </p:nvSpPr>
        <p:spPr>
          <a:xfrm>
            <a:off x="2743615" y="5909159"/>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1" name="Oval 20"/>
          <p:cNvSpPr/>
          <p:nvPr/>
        </p:nvSpPr>
        <p:spPr>
          <a:xfrm>
            <a:off x="2334910" y="61165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2" name="Oval 21"/>
          <p:cNvSpPr/>
          <p:nvPr/>
        </p:nvSpPr>
        <p:spPr>
          <a:xfrm>
            <a:off x="1928371" y="593130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3" name="Oval 22"/>
          <p:cNvSpPr/>
          <p:nvPr/>
        </p:nvSpPr>
        <p:spPr>
          <a:xfrm>
            <a:off x="1512734" y="61165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4" name="Oval 23"/>
          <p:cNvSpPr/>
          <p:nvPr/>
        </p:nvSpPr>
        <p:spPr>
          <a:xfrm>
            <a:off x="1097097" y="593130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5" name="Oval 24"/>
          <p:cNvSpPr/>
          <p:nvPr/>
        </p:nvSpPr>
        <p:spPr>
          <a:xfrm>
            <a:off x="683636" y="607519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6" name="Oval 25"/>
          <p:cNvSpPr/>
          <p:nvPr/>
        </p:nvSpPr>
        <p:spPr>
          <a:xfrm>
            <a:off x="296988" y="588123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8" name="Oval 27"/>
          <p:cNvSpPr/>
          <p:nvPr/>
        </p:nvSpPr>
        <p:spPr>
          <a:xfrm>
            <a:off x="-38530" y="6055773"/>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2" name="TextBox 31"/>
          <p:cNvSpPr txBox="1"/>
          <p:nvPr/>
        </p:nvSpPr>
        <p:spPr>
          <a:xfrm>
            <a:off x="64013" y="6324141"/>
            <a:ext cx="1075551" cy="461665"/>
          </a:xfrm>
          <a:prstGeom prst="rect">
            <a:avLst/>
          </a:prstGeom>
          <a:noFill/>
        </p:spPr>
        <p:txBody>
          <a:bodyPr wrap="none" rtlCol="0">
            <a:spAutoFit/>
          </a:bodyPr>
          <a:lstStyle/>
          <a:p>
            <a:r>
              <a:rPr lang="en-US" sz="2400" dirty="0"/>
              <a:t>(Size 1)</a:t>
            </a:r>
          </a:p>
        </p:txBody>
      </p:sp>
      <p:sp>
        <p:nvSpPr>
          <p:cNvPr id="34" name="TextBox 33"/>
          <p:cNvSpPr txBox="1"/>
          <p:nvPr/>
        </p:nvSpPr>
        <p:spPr>
          <a:xfrm>
            <a:off x="1877170" y="4939726"/>
            <a:ext cx="517375" cy="707886"/>
          </a:xfrm>
          <a:prstGeom prst="rect">
            <a:avLst/>
          </a:prstGeom>
          <a:noFill/>
        </p:spPr>
        <p:txBody>
          <a:bodyPr wrap="square" rtlCol="0">
            <a:spAutoFit/>
          </a:bodyPr>
          <a:lstStyle/>
          <a:p>
            <a:r>
              <a:rPr lang="mr-IN" sz="4000" dirty="0"/>
              <a:t>…</a:t>
            </a:r>
            <a:endParaRPr lang="en-US" sz="4000" dirty="0"/>
          </a:p>
        </p:txBody>
      </p:sp>
      <p:sp>
        <p:nvSpPr>
          <p:cNvPr id="35" name="Oval 34"/>
          <p:cNvSpPr/>
          <p:nvPr/>
        </p:nvSpPr>
        <p:spPr>
          <a:xfrm>
            <a:off x="2076222" y="2985170"/>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36" name="Oval 35"/>
          <p:cNvSpPr/>
          <p:nvPr/>
        </p:nvSpPr>
        <p:spPr>
          <a:xfrm>
            <a:off x="988437" y="3004194"/>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37" name="Oval 36"/>
          <p:cNvSpPr/>
          <p:nvPr/>
        </p:nvSpPr>
        <p:spPr>
          <a:xfrm>
            <a:off x="-38530" y="3004194"/>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39" name="Oval 38"/>
          <p:cNvSpPr/>
          <p:nvPr/>
        </p:nvSpPr>
        <p:spPr>
          <a:xfrm>
            <a:off x="3463891" y="4477941"/>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38" name="Oval 37"/>
          <p:cNvSpPr/>
          <p:nvPr/>
        </p:nvSpPr>
        <p:spPr>
          <a:xfrm>
            <a:off x="2679467" y="4495153"/>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0" name="Oval 39"/>
          <p:cNvSpPr/>
          <p:nvPr/>
        </p:nvSpPr>
        <p:spPr>
          <a:xfrm>
            <a:off x="1961745" y="4495153"/>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1" name="Oval 40"/>
          <p:cNvSpPr/>
          <p:nvPr/>
        </p:nvSpPr>
        <p:spPr>
          <a:xfrm>
            <a:off x="1234438" y="4497132"/>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2" name="Oval 41"/>
          <p:cNvSpPr/>
          <p:nvPr/>
        </p:nvSpPr>
        <p:spPr>
          <a:xfrm>
            <a:off x="459001" y="4516087"/>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3" name="Oval 42"/>
          <p:cNvSpPr/>
          <p:nvPr/>
        </p:nvSpPr>
        <p:spPr>
          <a:xfrm>
            <a:off x="-246154" y="4543416"/>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5" name="TextBox 44"/>
          <p:cNvSpPr txBox="1"/>
          <p:nvPr/>
        </p:nvSpPr>
        <p:spPr>
          <a:xfrm>
            <a:off x="1731393" y="3362716"/>
            <a:ext cx="517375" cy="707886"/>
          </a:xfrm>
          <a:prstGeom prst="rect">
            <a:avLst/>
          </a:prstGeom>
          <a:noFill/>
        </p:spPr>
        <p:txBody>
          <a:bodyPr wrap="square" rtlCol="0">
            <a:spAutoFit/>
          </a:bodyPr>
          <a:lstStyle/>
          <a:p>
            <a:r>
              <a:rPr lang="mr-IN" sz="4000" dirty="0"/>
              <a:t>…</a:t>
            </a:r>
            <a:endParaRPr lang="en-US" sz="4000" dirty="0"/>
          </a:p>
        </p:txBody>
      </p:sp>
      <p:grpSp>
        <p:nvGrpSpPr>
          <p:cNvPr id="75" name="Group 74">
            <a:extLst>
              <a:ext uri="{FF2B5EF4-FFF2-40B4-BE49-F238E27FC236}">
                <a16:creationId xmlns:a16="http://schemas.microsoft.com/office/drawing/2014/main" id="{BE906E08-16F8-6448-8426-EEF70F8050F1}"/>
              </a:ext>
            </a:extLst>
          </p:cNvPr>
          <p:cNvGrpSpPr/>
          <p:nvPr/>
        </p:nvGrpSpPr>
        <p:grpSpPr>
          <a:xfrm>
            <a:off x="6493557" y="5369621"/>
            <a:ext cx="2089558" cy="1272173"/>
            <a:chOff x="6278201" y="959242"/>
            <a:chExt cx="2490742" cy="1890207"/>
          </a:xfrm>
        </p:grpSpPr>
        <p:sp>
          <p:nvSpPr>
            <p:cNvPr id="76" name="Oval 75">
              <a:extLst>
                <a:ext uri="{FF2B5EF4-FFF2-40B4-BE49-F238E27FC236}">
                  <a16:creationId xmlns:a16="http://schemas.microsoft.com/office/drawing/2014/main" id="{88A407DE-4549-1F4A-8DEB-1D64710D088E}"/>
                </a:ext>
              </a:extLst>
            </p:cNvPr>
            <p:cNvSpPr/>
            <p:nvPr/>
          </p:nvSpPr>
          <p:spPr>
            <a:xfrm>
              <a:off x="6887130" y="959242"/>
              <a:ext cx="1355594" cy="815686"/>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k</a:t>
              </a:r>
            </a:p>
          </p:txBody>
        </p:sp>
        <p:sp>
          <p:nvSpPr>
            <p:cNvPr id="77" name="Oval 76">
              <a:extLst>
                <a:ext uri="{FF2B5EF4-FFF2-40B4-BE49-F238E27FC236}">
                  <a16:creationId xmlns:a16="http://schemas.microsoft.com/office/drawing/2014/main" id="{E29F92EF-5103-DB41-863C-22333C29C79B}"/>
                </a:ext>
              </a:extLst>
            </p:cNvPr>
            <p:cNvSpPr/>
            <p:nvPr/>
          </p:nvSpPr>
          <p:spPr>
            <a:xfrm>
              <a:off x="6278201" y="2175109"/>
              <a:ext cx="944367" cy="674340"/>
            </a:xfrm>
            <a:prstGeom prst="ellipse">
              <a:avLst/>
            </a:prstGeom>
            <a:solidFill>
              <a:schemeClr val="accent2">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k/2</a:t>
              </a:r>
            </a:p>
          </p:txBody>
        </p:sp>
        <p:sp>
          <p:nvSpPr>
            <p:cNvPr id="78" name="Oval 77">
              <a:extLst>
                <a:ext uri="{FF2B5EF4-FFF2-40B4-BE49-F238E27FC236}">
                  <a16:creationId xmlns:a16="http://schemas.microsoft.com/office/drawing/2014/main" id="{957C9E44-3CAA-024A-B045-0A21D4002E18}"/>
                </a:ext>
              </a:extLst>
            </p:cNvPr>
            <p:cNvSpPr/>
            <p:nvPr/>
          </p:nvSpPr>
          <p:spPr>
            <a:xfrm>
              <a:off x="7824576" y="2175109"/>
              <a:ext cx="944367" cy="674340"/>
            </a:xfrm>
            <a:prstGeom prst="ellipse">
              <a:avLst/>
            </a:prstGeom>
            <a:solidFill>
              <a:schemeClr val="accent2">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k/2</a:t>
              </a:r>
            </a:p>
          </p:txBody>
        </p:sp>
        <p:cxnSp>
          <p:nvCxnSpPr>
            <p:cNvPr id="79" name="Straight Connector 78">
              <a:extLst>
                <a:ext uri="{FF2B5EF4-FFF2-40B4-BE49-F238E27FC236}">
                  <a16:creationId xmlns:a16="http://schemas.microsoft.com/office/drawing/2014/main" id="{86230225-DC5C-A04A-966C-280F25C70B3E}"/>
                </a:ext>
              </a:extLst>
            </p:cNvPr>
            <p:cNvCxnSpPr>
              <a:endCxn id="76" idx="4"/>
            </p:cNvCxnSpPr>
            <p:nvPr/>
          </p:nvCxnSpPr>
          <p:spPr>
            <a:xfrm flipV="1">
              <a:off x="6750385" y="1774928"/>
              <a:ext cx="814542" cy="400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607744A-A07A-484E-B798-EACBABB4F9C5}"/>
                </a:ext>
              </a:extLst>
            </p:cNvPr>
            <p:cNvCxnSpPr>
              <a:endCxn id="76" idx="4"/>
            </p:cNvCxnSpPr>
            <p:nvPr/>
          </p:nvCxnSpPr>
          <p:spPr>
            <a:xfrm flipH="1" flipV="1">
              <a:off x="7564927" y="1774928"/>
              <a:ext cx="731833" cy="400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74872BB0-7C45-9C43-BEDF-027A58B09092}"/>
              </a:ext>
            </a:extLst>
          </p:cNvPr>
          <p:cNvSpPr txBox="1"/>
          <p:nvPr/>
        </p:nvSpPr>
        <p:spPr>
          <a:xfrm>
            <a:off x="6374612" y="4633676"/>
            <a:ext cx="2584037" cy="646331"/>
          </a:xfrm>
          <a:prstGeom prst="rect">
            <a:avLst/>
          </a:prstGeom>
          <a:noFill/>
        </p:spPr>
        <p:txBody>
          <a:bodyPr wrap="square" rtlCol="0">
            <a:spAutoFit/>
          </a:bodyPr>
          <a:lstStyle/>
          <a:p>
            <a:r>
              <a:rPr lang="en-US" dirty="0"/>
              <a:t>There are 11k operations done at this node.  </a:t>
            </a:r>
          </a:p>
        </p:txBody>
      </p:sp>
      <p:sp>
        <p:nvSpPr>
          <p:cNvPr id="33" name="Rectangle 32">
            <a:extLst>
              <a:ext uri="{FF2B5EF4-FFF2-40B4-BE49-F238E27FC236}">
                <a16:creationId xmlns:a16="http://schemas.microsoft.com/office/drawing/2014/main" id="{DA785EB1-3C22-8B4D-B52E-A1A49F868C72}"/>
              </a:ext>
            </a:extLst>
          </p:cNvPr>
          <p:cNvSpPr/>
          <p:nvPr/>
        </p:nvSpPr>
        <p:spPr>
          <a:xfrm>
            <a:off x="6251802" y="4386649"/>
            <a:ext cx="2706847" cy="2557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07949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176" y="206343"/>
            <a:ext cx="3273694" cy="700703"/>
          </a:xfrm>
        </p:spPr>
        <p:txBody>
          <a:bodyPr>
            <a:normAutofit fontScale="90000"/>
          </a:bodyPr>
          <a:lstStyle/>
          <a:p>
            <a:r>
              <a:rPr lang="en-US" dirty="0"/>
              <a:t>Recursion tree</a:t>
            </a:r>
          </a:p>
        </p:txBody>
      </p:sp>
      <p:sp>
        <p:nvSpPr>
          <p:cNvPr id="5" name="Oval 4"/>
          <p:cNvSpPr/>
          <p:nvPr/>
        </p:nvSpPr>
        <p:spPr>
          <a:xfrm>
            <a:off x="1207194" y="1276378"/>
            <a:ext cx="1590671" cy="7061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Size n</a:t>
            </a:r>
          </a:p>
        </p:txBody>
      </p:sp>
      <p:sp>
        <p:nvSpPr>
          <p:cNvPr id="8" name="Oval 7"/>
          <p:cNvSpPr/>
          <p:nvPr/>
        </p:nvSpPr>
        <p:spPr>
          <a:xfrm>
            <a:off x="2196946" y="2197932"/>
            <a:ext cx="1249790" cy="494290"/>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endParaRPr lang="en-US" dirty="0"/>
          </a:p>
        </p:txBody>
      </p:sp>
      <p:sp>
        <p:nvSpPr>
          <p:cNvPr id="9" name="Oval 8"/>
          <p:cNvSpPr/>
          <p:nvPr/>
        </p:nvSpPr>
        <p:spPr>
          <a:xfrm>
            <a:off x="683636" y="2197932"/>
            <a:ext cx="1133899" cy="478086"/>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n/2</a:t>
            </a:r>
          </a:p>
        </p:txBody>
      </p:sp>
      <p:sp>
        <p:nvSpPr>
          <p:cNvPr id="11" name="Oval 10"/>
          <p:cNvSpPr/>
          <p:nvPr/>
        </p:nvSpPr>
        <p:spPr>
          <a:xfrm>
            <a:off x="3141935" y="2952695"/>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18" name="Oval 17"/>
          <p:cNvSpPr/>
          <p:nvPr/>
        </p:nvSpPr>
        <p:spPr>
          <a:xfrm>
            <a:off x="3470236" y="5909159"/>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9" name="Oval 18"/>
          <p:cNvSpPr/>
          <p:nvPr/>
        </p:nvSpPr>
        <p:spPr>
          <a:xfrm>
            <a:off x="3082301" y="61165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0" name="Oval 19"/>
          <p:cNvSpPr/>
          <p:nvPr/>
        </p:nvSpPr>
        <p:spPr>
          <a:xfrm>
            <a:off x="2743615" y="5909159"/>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1" name="Oval 20"/>
          <p:cNvSpPr/>
          <p:nvPr/>
        </p:nvSpPr>
        <p:spPr>
          <a:xfrm>
            <a:off x="2334910" y="61165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2" name="Oval 21"/>
          <p:cNvSpPr/>
          <p:nvPr/>
        </p:nvSpPr>
        <p:spPr>
          <a:xfrm>
            <a:off x="1928371" y="593130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3" name="Oval 22"/>
          <p:cNvSpPr/>
          <p:nvPr/>
        </p:nvSpPr>
        <p:spPr>
          <a:xfrm>
            <a:off x="1512734" y="61165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4" name="Oval 23"/>
          <p:cNvSpPr/>
          <p:nvPr/>
        </p:nvSpPr>
        <p:spPr>
          <a:xfrm>
            <a:off x="1097097" y="593130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5" name="Oval 24"/>
          <p:cNvSpPr/>
          <p:nvPr/>
        </p:nvSpPr>
        <p:spPr>
          <a:xfrm>
            <a:off x="683636" y="607519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6" name="Oval 25"/>
          <p:cNvSpPr/>
          <p:nvPr/>
        </p:nvSpPr>
        <p:spPr>
          <a:xfrm>
            <a:off x="296988" y="588123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8" name="Oval 27"/>
          <p:cNvSpPr/>
          <p:nvPr/>
        </p:nvSpPr>
        <p:spPr>
          <a:xfrm>
            <a:off x="-38530" y="6055773"/>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2" name="TextBox 31"/>
          <p:cNvSpPr txBox="1"/>
          <p:nvPr/>
        </p:nvSpPr>
        <p:spPr>
          <a:xfrm>
            <a:off x="64013" y="6324141"/>
            <a:ext cx="1075551" cy="461665"/>
          </a:xfrm>
          <a:prstGeom prst="rect">
            <a:avLst/>
          </a:prstGeom>
          <a:noFill/>
        </p:spPr>
        <p:txBody>
          <a:bodyPr wrap="none" rtlCol="0">
            <a:spAutoFit/>
          </a:bodyPr>
          <a:lstStyle/>
          <a:p>
            <a:r>
              <a:rPr lang="en-US" sz="2400" dirty="0"/>
              <a:t>(Size 1)</a:t>
            </a:r>
          </a:p>
        </p:txBody>
      </p:sp>
      <p:sp>
        <p:nvSpPr>
          <p:cNvPr id="34" name="TextBox 33"/>
          <p:cNvSpPr txBox="1"/>
          <p:nvPr/>
        </p:nvSpPr>
        <p:spPr>
          <a:xfrm>
            <a:off x="1877170" y="4939726"/>
            <a:ext cx="517375" cy="707886"/>
          </a:xfrm>
          <a:prstGeom prst="rect">
            <a:avLst/>
          </a:prstGeom>
          <a:noFill/>
        </p:spPr>
        <p:txBody>
          <a:bodyPr wrap="square" rtlCol="0">
            <a:spAutoFit/>
          </a:bodyPr>
          <a:lstStyle/>
          <a:p>
            <a:r>
              <a:rPr lang="mr-IN" sz="4000" dirty="0"/>
              <a:t>…</a:t>
            </a:r>
            <a:endParaRPr lang="en-US" sz="4000" dirty="0"/>
          </a:p>
        </p:txBody>
      </p:sp>
      <p:sp>
        <p:nvSpPr>
          <p:cNvPr id="35" name="Oval 34"/>
          <p:cNvSpPr/>
          <p:nvPr/>
        </p:nvSpPr>
        <p:spPr>
          <a:xfrm>
            <a:off x="2076222" y="2985170"/>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36" name="Oval 35"/>
          <p:cNvSpPr/>
          <p:nvPr/>
        </p:nvSpPr>
        <p:spPr>
          <a:xfrm>
            <a:off x="988437" y="3004194"/>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37" name="Oval 36"/>
          <p:cNvSpPr/>
          <p:nvPr/>
        </p:nvSpPr>
        <p:spPr>
          <a:xfrm>
            <a:off x="-38530" y="3004194"/>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39" name="Oval 38"/>
          <p:cNvSpPr/>
          <p:nvPr/>
        </p:nvSpPr>
        <p:spPr>
          <a:xfrm>
            <a:off x="3463891" y="4477941"/>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38" name="Oval 37"/>
          <p:cNvSpPr/>
          <p:nvPr/>
        </p:nvSpPr>
        <p:spPr>
          <a:xfrm>
            <a:off x="2679467" y="4495153"/>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0" name="Oval 39"/>
          <p:cNvSpPr/>
          <p:nvPr/>
        </p:nvSpPr>
        <p:spPr>
          <a:xfrm>
            <a:off x="1961745" y="4495153"/>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1" name="Oval 40"/>
          <p:cNvSpPr/>
          <p:nvPr/>
        </p:nvSpPr>
        <p:spPr>
          <a:xfrm>
            <a:off x="1234438" y="4497132"/>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2" name="Oval 41"/>
          <p:cNvSpPr/>
          <p:nvPr/>
        </p:nvSpPr>
        <p:spPr>
          <a:xfrm>
            <a:off x="459001" y="4516087"/>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3" name="Oval 42"/>
          <p:cNvSpPr/>
          <p:nvPr/>
        </p:nvSpPr>
        <p:spPr>
          <a:xfrm>
            <a:off x="-246154" y="4543416"/>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5" name="TextBox 44"/>
          <p:cNvSpPr txBox="1"/>
          <p:nvPr/>
        </p:nvSpPr>
        <p:spPr>
          <a:xfrm>
            <a:off x="1731393" y="3362716"/>
            <a:ext cx="517375" cy="707886"/>
          </a:xfrm>
          <a:prstGeom prst="rect">
            <a:avLst/>
          </a:prstGeom>
          <a:noFill/>
        </p:spPr>
        <p:txBody>
          <a:bodyPr wrap="square" rtlCol="0">
            <a:spAutoFit/>
          </a:bodyPr>
          <a:lstStyle/>
          <a:p>
            <a:r>
              <a:rPr lang="mr-IN" sz="4000" dirty="0"/>
              <a:t>…</a:t>
            </a:r>
            <a:endParaRPr lang="en-US" sz="4000" dirty="0"/>
          </a:p>
        </p:txBody>
      </p:sp>
      <p:pic>
        <p:nvPicPr>
          <p:cNvPr id="4" name="Picture 3">
            <a:extLst>
              <a:ext uri="{FF2B5EF4-FFF2-40B4-BE49-F238E27FC236}">
                <a16:creationId xmlns:a16="http://schemas.microsoft.com/office/drawing/2014/main" id="{2FC61699-F08F-9841-9994-9DB340174453}"/>
              </a:ext>
            </a:extLst>
          </p:cNvPr>
          <p:cNvPicPr>
            <a:picLocks noChangeAspect="1"/>
          </p:cNvPicPr>
          <p:nvPr/>
        </p:nvPicPr>
        <p:blipFill>
          <a:blip r:embed="rId2"/>
          <a:stretch>
            <a:fillRect/>
          </a:stretch>
        </p:blipFill>
        <p:spPr>
          <a:xfrm>
            <a:off x="4738100" y="54960"/>
            <a:ext cx="3027405" cy="1143917"/>
          </a:xfrm>
          <a:prstGeom prst="rect">
            <a:avLst/>
          </a:prstGeom>
        </p:spPr>
      </p:pic>
      <p:sp>
        <p:nvSpPr>
          <p:cNvPr id="6" name="TextBox 5">
            <a:extLst>
              <a:ext uri="{FF2B5EF4-FFF2-40B4-BE49-F238E27FC236}">
                <a16:creationId xmlns:a16="http://schemas.microsoft.com/office/drawing/2014/main" id="{7E72FDE4-1BF9-054B-AAC5-304FD69E67F7}"/>
              </a:ext>
            </a:extLst>
          </p:cNvPr>
          <p:cNvSpPr txBox="1"/>
          <p:nvPr/>
        </p:nvSpPr>
        <p:spPr>
          <a:xfrm>
            <a:off x="4150439" y="1244757"/>
            <a:ext cx="4993561" cy="646331"/>
          </a:xfrm>
          <a:prstGeom prst="rect">
            <a:avLst/>
          </a:prstGeom>
          <a:noFill/>
        </p:spPr>
        <p:txBody>
          <a:bodyPr wrap="square" rtlCol="0">
            <a:spAutoFit/>
          </a:bodyPr>
          <a:lstStyle/>
          <a:p>
            <a:r>
              <a:rPr lang="en-US" dirty="0">
                <a:solidFill>
                  <a:schemeClr val="accent1"/>
                </a:solidFill>
              </a:rPr>
              <a:t>How many operations are done at this level of the tree?  (Just MERGE-</a:t>
            </a:r>
            <a:r>
              <a:rPr lang="en-US" dirty="0" err="1">
                <a:solidFill>
                  <a:schemeClr val="accent1"/>
                </a:solidFill>
              </a:rPr>
              <a:t>ing</a:t>
            </a:r>
            <a:r>
              <a:rPr lang="en-US" dirty="0">
                <a:solidFill>
                  <a:schemeClr val="accent1"/>
                </a:solidFill>
              </a:rPr>
              <a:t> subproblems).</a:t>
            </a:r>
          </a:p>
        </p:txBody>
      </p:sp>
      <p:cxnSp>
        <p:nvCxnSpPr>
          <p:cNvPr id="10" name="Straight Arrow Connector 9">
            <a:extLst>
              <a:ext uri="{FF2B5EF4-FFF2-40B4-BE49-F238E27FC236}">
                <a16:creationId xmlns:a16="http://schemas.microsoft.com/office/drawing/2014/main" id="{7FC824EC-0BE4-2B45-8587-B8A326256A96}"/>
              </a:ext>
            </a:extLst>
          </p:cNvPr>
          <p:cNvCxnSpPr>
            <a:stCxn id="6" idx="1"/>
          </p:cNvCxnSpPr>
          <p:nvPr/>
        </p:nvCxnSpPr>
        <p:spPr>
          <a:xfrm flipH="1">
            <a:off x="2896015" y="1567923"/>
            <a:ext cx="1254424" cy="61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9A25499E-3AB4-5449-A161-0E6773F41898}"/>
              </a:ext>
            </a:extLst>
          </p:cNvPr>
          <p:cNvSpPr txBox="1"/>
          <p:nvPr/>
        </p:nvSpPr>
        <p:spPr>
          <a:xfrm>
            <a:off x="4545854" y="2093006"/>
            <a:ext cx="4993561" cy="646331"/>
          </a:xfrm>
          <a:prstGeom prst="rect">
            <a:avLst/>
          </a:prstGeom>
          <a:noFill/>
        </p:spPr>
        <p:txBody>
          <a:bodyPr wrap="square" rtlCol="0">
            <a:spAutoFit/>
          </a:bodyPr>
          <a:lstStyle/>
          <a:p>
            <a:r>
              <a:rPr lang="en-US" dirty="0">
                <a:solidFill>
                  <a:schemeClr val="accent4"/>
                </a:solidFill>
              </a:rPr>
              <a:t>How about at this level of the tree?</a:t>
            </a:r>
          </a:p>
          <a:p>
            <a:r>
              <a:rPr lang="en-US" dirty="0">
                <a:solidFill>
                  <a:schemeClr val="accent4"/>
                </a:solidFill>
              </a:rPr>
              <a:t>(between both n/2-sized problems)</a:t>
            </a:r>
          </a:p>
        </p:txBody>
      </p:sp>
      <p:cxnSp>
        <p:nvCxnSpPr>
          <p:cNvPr id="58" name="Straight Arrow Connector 57">
            <a:extLst>
              <a:ext uri="{FF2B5EF4-FFF2-40B4-BE49-F238E27FC236}">
                <a16:creationId xmlns:a16="http://schemas.microsoft.com/office/drawing/2014/main" id="{23F63FE8-EDAE-DF40-AD02-628F1B2D75B1}"/>
              </a:ext>
            </a:extLst>
          </p:cNvPr>
          <p:cNvCxnSpPr>
            <a:cxnSpLocks/>
            <a:stCxn id="54" idx="1"/>
          </p:cNvCxnSpPr>
          <p:nvPr/>
        </p:nvCxnSpPr>
        <p:spPr>
          <a:xfrm flipH="1">
            <a:off x="3529870" y="2416172"/>
            <a:ext cx="1015984" cy="1582"/>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C09686B9-9194-AC4C-ACB0-6C425437D4EA}"/>
              </a:ext>
            </a:extLst>
          </p:cNvPr>
          <p:cNvSpPr txBox="1"/>
          <p:nvPr/>
        </p:nvSpPr>
        <p:spPr>
          <a:xfrm>
            <a:off x="4894067" y="2985170"/>
            <a:ext cx="4993561" cy="369332"/>
          </a:xfrm>
          <a:prstGeom prst="rect">
            <a:avLst/>
          </a:prstGeom>
          <a:noFill/>
        </p:spPr>
        <p:txBody>
          <a:bodyPr wrap="square" rtlCol="0">
            <a:spAutoFit/>
          </a:bodyPr>
          <a:lstStyle/>
          <a:p>
            <a:r>
              <a:rPr lang="en-US" dirty="0">
                <a:solidFill>
                  <a:srgbClr val="002060"/>
                </a:solidFill>
              </a:rPr>
              <a:t>This level?</a:t>
            </a:r>
          </a:p>
        </p:txBody>
      </p:sp>
      <p:cxnSp>
        <p:nvCxnSpPr>
          <p:cNvPr id="70" name="Straight Arrow Connector 69">
            <a:extLst>
              <a:ext uri="{FF2B5EF4-FFF2-40B4-BE49-F238E27FC236}">
                <a16:creationId xmlns:a16="http://schemas.microsoft.com/office/drawing/2014/main" id="{E36042CE-5295-DD48-B3EE-51812321A95B}"/>
              </a:ext>
            </a:extLst>
          </p:cNvPr>
          <p:cNvCxnSpPr>
            <a:cxnSpLocks/>
            <a:stCxn id="66" idx="1"/>
          </p:cNvCxnSpPr>
          <p:nvPr/>
        </p:nvCxnSpPr>
        <p:spPr>
          <a:xfrm flipH="1">
            <a:off x="4037862" y="3169836"/>
            <a:ext cx="856205" cy="34639"/>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26DFF640-20B4-7044-9F89-9090004CCFA4}"/>
              </a:ext>
            </a:extLst>
          </p:cNvPr>
          <p:cNvSpPr txBox="1"/>
          <p:nvPr/>
        </p:nvSpPr>
        <p:spPr>
          <a:xfrm>
            <a:off x="4966037" y="4236622"/>
            <a:ext cx="4993561" cy="369332"/>
          </a:xfrm>
          <a:prstGeom prst="rect">
            <a:avLst/>
          </a:prstGeom>
          <a:noFill/>
        </p:spPr>
        <p:txBody>
          <a:bodyPr wrap="square" rtlCol="0">
            <a:spAutoFit/>
          </a:bodyPr>
          <a:lstStyle/>
          <a:p>
            <a:r>
              <a:rPr lang="en-US" dirty="0">
                <a:solidFill>
                  <a:schemeClr val="accent5"/>
                </a:solidFill>
              </a:rPr>
              <a:t>This level?</a:t>
            </a:r>
          </a:p>
        </p:txBody>
      </p:sp>
      <p:cxnSp>
        <p:nvCxnSpPr>
          <p:cNvPr id="72" name="Straight Arrow Connector 71">
            <a:extLst>
              <a:ext uri="{FF2B5EF4-FFF2-40B4-BE49-F238E27FC236}">
                <a16:creationId xmlns:a16="http://schemas.microsoft.com/office/drawing/2014/main" id="{93FF92B4-13D3-BD41-B11A-340EB6F0F19B}"/>
              </a:ext>
            </a:extLst>
          </p:cNvPr>
          <p:cNvCxnSpPr>
            <a:cxnSpLocks/>
            <a:stCxn id="71" idx="1"/>
          </p:cNvCxnSpPr>
          <p:nvPr/>
        </p:nvCxnSpPr>
        <p:spPr>
          <a:xfrm flipH="1">
            <a:off x="4545854" y="4421288"/>
            <a:ext cx="420183" cy="184666"/>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C30E11C-6062-D348-87DC-78FD0A5E2B88}"/>
              </a:ext>
            </a:extLst>
          </p:cNvPr>
          <p:cNvSpPr txBox="1"/>
          <p:nvPr/>
        </p:nvSpPr>
        <p:spPr>
          <a:xfrm>
            <a:off x="7824439" y="352593"/>
            <a:ext cx="1248032" cy="646331"/>
          </a:xfrm>
          <a:prstGeom prst="rect">
            <a:avLst/>
          </a:prstGeom>
          <a:noFill/>
        </p:spPr>
        <p:txBody>
          <a:bodyPr wrap="square" rtlCol="0">
            <a:spAutoFit/>
          </a:bodyPr>
          <a:lstStyle/>
          <a:p>
            <a:pPr algn="ctr"/>
            <a:r>
              <a:rPr lang="en-US" dirty="0"/>
              <a:t>Think, Pair, Share!</a:t>
            </a:r>
          </a:p>
        </p:txBody>
      </p:sp>
      <p:grpSp>
        <p:nvGrpSpPr>
          <p:cNvPr id="75" name="Group 74">
            <a:extLst>
              <a:ext uri="{FF2B5EF4-FFF2-40B4-BE49-F238E27FC236}">
                <a16:creationId xmlns:a16="http://schemas.microsoft.com/office/drawing/2014/main" id="{BE906E08-16F8-6448-8426-EEF70F8050F1}"/>
              </a:ext>
            </a:extLst>
          </p:cNvPr>
          <p:cNvGrpSpPr/>
          <p:nvPr/>
        </p:nvGrpSpPr>
        <p:grpSpPr>
          <a:xfrm>
            <a:off x="6493557" y="5369621"/>
            <a:ext cx="2089558" cy="1272173"/>
            <a:chOff x="6278201" y="959242"/>
            <a:chExt cx="2490742" cy="1890207"/>
          </a:xfrm>
        </p:grpSpPr>
        <p:sp>
          <p:nvSpPr>
            <p:cNvPr id="76" name="Oval 75">
              <a:extLst>
                <a:ext uri="{FF2B5EF4-FFF2-40B4-BE49-F238E27FC236}">
                  <a16:creationId xmlns:a16="http://schemas.microsoft.com/office/drawing/2014/main" id="{88A407DE-4549-1F4A-8DEB-1D64710D088E}"/>
                </a:ext>
              </a:extLst>
            </p:cNvPr>
            <p:cNvSpPr/>
            <p:nvPr/>
          </p:nvSpPr>
          <p:spPr>
            <a:xfrm>
              <a:off x="6887130" y="959242"/>
              <a:ext cx="1355594" cy="815686"/>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k</a:t>
              </a:r>
            </a:p>
          </p:txBody>
        </p:sp>
        <p:sp>
          <p:nvSpPr>
            <p:cNvPr id="77" name="Oval 76">
              <a:extLst>
                <a:ext uri="{FF2B5EF4-FFF2-40B4-BE49-F238E27FC236}">
                  <a16:creationId xmlns:a16="http://schemas.microsoft.com/office/drawing/2014/main" id="{E29F92EF-5103-DB41-863C-22333C29C79B}"/>
                </a:ext>
              </a:extLst>
            </p:cNvPr>
            <p:cNvSpPr/>
            <p:nvPr/>
          </p:nvSpPr>
          <p:spPr>
            <a:xfrm>
              <a:off x="6278201" y="2175109"/>
              <a:ext cx="944367" cy="674340"/>
            </a:xfrm>
            <a:prstGeom prst="ellipse">
              <a:avLst/>
            </a:prstGeom>
            <a:solidFill>
              <a:schemeClr val="accent2">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k/2</a:t>
              </a:r>
            </a:p>
          </p:txBody>
        </p:sp>
        <p:sp>
          <p:nvSpPr>
            <p:cNvPr id="78" name="Oval 77">
              <a:extLst>
                <a:ext uri="{FF2B5EF4-FFF2-40B4-BE49-F238E27FC236}">
                  <a16:creationId xmlns:a16="http://schemas.microsoft.com/office/drawing/2014/main" id="{957C9E44-3CAA-024A-B045-0A21D4002E18}"/>
                </a:ext>
              </a:extLst>
            </p:cNvPr>
            <p:cNvSpPr/>
            <p:nvPr/>
          </p:nvSpPr>
          <p:spPr>
            <a:xfrm>
              <a:off x="7824576" y="2175109"/>
              <a:ext cx="944367" cy="674340"/>
            </a:xfrm>
            <a:prstGeom prst="ellipse">
              <a:avLst/>
            </a:prstGeom>
            <a:solidFill>
              <a:schemeClr val="accent2">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k/2</a:t>
              </a:r>
            </a:p>
          </p:txBody>
        </p:sp>
        <p:cxnSp>
          <p:nvCxnSpPr>
            <p:cNvPr id="79" name="Straight Connector 78">
              <a:extLst>
                <a:ext uri="{FF2B5EF4-FFF2-40B4-BE49-F238E27FC236}">
                  <a16:creationId xmlns:a16="http://schemas.microsoft.com/office/drawing/2014/main" id="{86230225-DC5C-A04A-966C-280F25C70B3E}"/>
                </a:ext>
              </a:extLst>
            </p:cNvPr>
            <p:cNvCxnSpPr>
              <a:endCxn id="76" idx="4"/>
            </p:cNvCxnSpPr>
            <p:nvPr/>
          </p:nvCxnSpPr>
          <p:spPr>
            <a:xfrm flipV="1">
              <a:off x="6750385" y="1774928"/>
              <a:ext cx="814542" cy="400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607744A-A07A-484E-B798-EACBABB4F9C5}"/>
                </a:ext>
              </a:extLst>
            </p:cNvPr>
            <p:cNvCxnSpPr>
              <a:endCxn id="76" idx="4"/>
            </p:cNvCxnSpPr>
            <p:nvPr/>
          </p:nvCxnSpPr>
          <p:spPr>
            <a:xfrm flipH="1" flipV="1">
              <a:off x="7564927" y="1774928"/>
              <a:ext cx="731833" cy="4001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Rectangle 32">
            <a:extLst>
              <a:ext uri="{FF2B5EF4-FFF2-40B4-BE49-F238E27FC236}">
                <a16:creationId xmlns:a16="http://schemas.microsoft.com/office/drawing/2014/main" id="{DA785EB1-3C22-8B4D-B52E-A1A49F868C72}"/>
              </a:ext>
            </a:extLst>
          </p:cNvPr>
          <p:cNvSpPr/>
          <p:nvPr/>
        </p:nvSpPr>
        <p:spPr>
          <a:xfrm>
            <a:off x="6251802" y="4386649"/>
            <a:ext cx="2706847" cy="25578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79F3469C-27CB-374D-8279-23EE918C3988}"/>
              </a:ext>
            </a:extLst>
          </p:cNvPr>
          <p:cNvSpPr txBox="1"/>
          <p:nvPr/>
        </p:nvSpPr>
        <p:spPr>
          <a:xfrm>
            <a:off x="6374612" y="4633676"/>
            <a:ext cx="2584037" cy="646331"/>
          </a:xfrm>
          <a:prstGeom prst="rect">
            <a:avLst/>
          </a:prstGeom>
          <a:noFill/>
        </p:spPr>
        <p:txBody>
          <a:bodyPr wrap="square" rtlCol="0">
            <a:spAutoFit/>
          </a:bodyPr>
          <a:lstStyle/>
          <a:p>
            <a:r>
              <a:rPr lang="en-US" dirty="0"/>
              <a:t>There are 11k operations done at this node.  </a:t>
            </a:r>
          </a:p>
        </p:txBody>
      </p:sp>
    </p:spTree>
    <p:extLst>
      <p:ext uri="{BB962C8B-B14F-4D97-AF65-F5344CB8AC3E}">
        <p14:creationId xmlns:p14="http://schemas.microsoft.com/office/powerpoint/2010/main" val="20102105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p:cNvSpPr txBox="1"/>
          <p:nvPr/>
        </p:nvSpPr>
        <p:spPr>
          <a:xfrm>
            <a:off x="4589390" y="3493096"/>
            <a:ext cx="517375" cy="707886"/>
          </a:xfrm>
          <a:prstGeom prst="rect">
            <a:avLst/>
          </a:prstGeom>
          <a:noFill/>
        </p:spPr>
        <p:txBody>
          <a:bodyPr wrap="square" rtlCol="0">
            <a:spAutoFit/>
          </a:bodyPr>
          <a:lstStyle/>
          <a:p>
            <a:r>
              <a:rPr lang="mr-IN" sz="4000" dirty="0"/>
              <a:t>…</a:t>
            </a:r>
            <a:endParaRPr lang="en-US" sz="4000" dirty="0"/>
          </a:p>
        </p:txBody>
      </p:sp>
      <p:sp>
        <p:nvSpPr>
          <p:cNvPr id="2" name="Title 1"/>
          <p:cNvSpPr>
            <a:spLocks noGrp="1"/>
          </p:cNvSpPr>
          <p:nvPr>
            <p:ph type="title"/>
          </p:nvPr>
        </p:nvSpPr>
        <p:spPr>
          <a:xfrm>
            <a:off x="256176" y="206343"/>
            <a:ext cx="3273694" cy="700703"/>
          </a:xfrm>
        </p:spPr>
        <p:txBody>
          <a:bodyPr>
            <a:normAutofit fontScale="90000"/>
          </a:bodyPr>
          <a:lstStyle/>
          <a:p>
            <a:r>
              <a:rPr lang="en-US" dirty="0"/>
              <a:t>Recursion tree</a:t>
            </a:r>
          </a:p>
        </p:txBody>
      </p:sp>
      <p:sp>
        <p:nvSpPr>
          <p:cNvPr id="5" name="Oval 4"/>
          <p:cNvSpPr/>
          <p:nvPr/>
        </p:nvSpPr>
        <p:spPr>
          <a:xfrm>
            <a:off x="1207194" y="1276378"/>
            <a:ext cx="1590671" cy="7061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Size n</a:t>
            </a:r>
          </a:p>
        </p:txBody>
      </p:sp>
      <p:sp>
        <p:nvSpPr>
          <p:cNvPr id="8" name="Oval 7"/>
          <p:cNvSpPr/>
          <p:nvPr/>
        </p:nvSpPr>
        <p:spPr>
          <a:xfrm>
            <a:off x="2196946" y="2197932"/>
            <a:ext cx="1249790" cy="494290"/>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endParaRPr lang="en-US" dirty="0"/>
          </a:p>
        </p:txBody>
      </p:sp>
      <p:sp>
        <p:nvSpPr>
          <p:cNvPr id="9" name="Oval 8"/>
          <p:cNvSpPr/>
          <p:nvPr/>
        </p:nvSpPr>
        <p:spPr>
          <a:xfrm>
            <a:off x="683636" y="2197932"/>
            <a:ext cx="1133899" cy="478086"/>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n/2</a:t>
            </a:r>
          </a:p>
        </p:txBody>
      </p:sp>
      <p:sp>
        <p:nvSpPr>
          <p:cNvPr id="11" name="Oval 10"/>
          <p:cNvSpPr/>
          <p:nvPr/>
        </p:nvSpPr>
        <p:spPr>
          <a:xfrm>
            <a:off x="3141935" y="2952695"/>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17" name="Oval 16"/>
          <p:cNvSpPr/>
          <p:nvPr/>
        </p:nvSpPr>
        <p:spPr>
          <a:xfrm>
            <a:off x="3878941" y="607519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8" name="Oval 17"/>
          <p:cNvSpPr/>
          <p:nvPr/>
        </p:nvSpPr>
        <p:spPr>
          <a:xfrm>
            <a:off x="3470236" y="5909159"/>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9" name="Oval 18"/>
          <p:cNvSpPr/>
          <p:nvPr/>
        </p:nvSpPr>
        <p:spPr>
          <a:xfrm>
            <a:off x="3082301" y="61165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0" name="Oval 19"/>
          <p:cNvSpPr/>
          <p:nvPr/>
        </p:nvSpPr>
        <p:spPr>
          <a:xfrm>
            <a:off x="2743615" y="5909159"/>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1" name="Oval 20"/>
          <p:cNvSpPr/>
          <p:nvPr/>
        </p:nvSpPr>
        <p:spPr>
          <a:xfrm>
            <a:off x="2334910" y="61165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2" name="Oval 21"/>
          <p:cNvSpPr/>
          <p:nvPr/>
        </p:nvSpPr>
        <p:spPr>
          <a:xfrm>
            <a:off x="1928371" y="593130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3" name="Oval 22"/>
          <p:cNvSpPr/>
          <p:nvPr/>
        </p:nvSpPr>
        <p:spPr>
          <a:xfrm>
            <a:off x="1512734" y="6116542"/>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4" name="Oval 23"/>
          <p:cNvSpPr/>
          <p:nvPr/>
        </p:nvSpPr>
        <p:spPr>
          <a:xfrm>
            <a:off x="1097097" y="5931306"/>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5" name="Oval 24"/>
          <p:cNvSpPr/>
          <p:nvPr/>
        </p:nvSpPr>
        <p:spPr>
          <a:xfrm>
            <a:off x="683636" y="607519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6" name="Oval 25"/>
          <p:cNvSpPr/>
          <p:nvPr/>
        </p:nvSpPr>
        <p:spPr>
          <a:xfrm>
            <a:off x="296988" y="5881235"/>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8" name="Oval 27"/>
          <p:cNvSpPr/>
          <p:nvPr/>
        </p:nvSpPr>
        <p:spPr>
          <a:xfrm>
            <a:off x="-38530" y="6055773"/>
            <a:ext cx="304801" cy="248946"/>
          </a:xfrm>
          <a:prstGeom prst="ellipse">
            <a:avLst/>
          </a:prstGeom>
          <a:solidFill>
            <a:schemeClr val="accent6"/>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2" name="TextBox 31"/>
          <p:cNvSpPr txBox="1"/>
          <p:nvPr/>
        </p:nvSpPr>
        <p:spPr>
          <a:xfrm>
            <a:off x="64013" y="6324141"/>
            <a:ext cx="1075551" cy="461665"/>
          </a:xfrm>
          <a:prstGeom prst="rect">
            <a:avLst/>
          </a:prstGeom>
          <a:noFill/>
        </p:spPr>
        <p:txBody>
          <a:bodyPr wrap="none" rtlCol="0">
            <a:spAutoFit/>
          </a:bodyPr>
          <a:lstStyle/>
          <a:p>
            <a:r>
              <a:rPr lang="en-US" sz="2400" dirty="0"/>
              <a:t>(Size 1)</a:t>
            </a:r>
          </a:p>
        </p:txBody>
      </p:sp>
      <p:sp>
        <p:nvSpPr>
          <p:cNvPr id="34" name="TextBox 33"/>
          <p:cNvSpPr txBox="1"/>
          <p:nvPr/>
        </p:nvSpPr>
        <p:spPr>
          <a:xfrm>
            <a:off x="1877170" y="4939726"/>
            <a:ext cx="517375" cy="707886"/>
          </a:xfrm>
          <a:prstGeom prst="rect">
            <a:avLst/>
          </a:prstGeom>
          <a:noFill/>
        </p:spPr>
        <p:txBody>
          <a:bodyPr wrap="square" rtlCol="0">
            <a:spAutoFit/>
          </a:bodyPr>
          <a:lstStyle/>
          <a:p>
            <a:r>
              <a:rPr lang="mr-IN" sz="4000" dirty="0"/>
              <a:t>…</a:t>
            </a:r>
            <a:endParaRPr lang="en-US" sz="4000" dirty="0"/>
          </a:p>
        </p:txBody>
      </p:sp>
      <p:sp>
        <p:nvSpPr>
          <p:cNvPr id="35" name="Oval 34"/>
          <p:cNvSpPr/>
          <p:nvPr/>
        </p:nvSpPr>
        <p:spPr>
          <a:xfrm>
            <a:off x="2076222" y="2985170"/>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36" name="Oval 35"/>
          <p:cNvSpPr/>
          <p:nvPr/>
        </p:nvSpPr>
        <p:spPr>
          <a:xfrm>
            <a:off x="988437" y="3004194"/>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37" name="Oval 36"/>
          <p:cNvSpPr/>
          <p:nvPr/>
        </p:nvSpPr>
        <p:spPr>
          <a:xfrm>
            <a:off x="-38530" y="3004194"/>
            <a:ext cx="796640" cy="565757"/>
          </a:xfrm>
          <a:prstGeom prst="ellipse">
            <a:avLst/>
          </a:prstGeom>
          <a:solidFill>
            <a:srgbClr val="555B9A"/>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n/4</a:t>
            </a:r>
            <a:endParaRPr lang="en-US" dirty="0"/>
          </a:p>
        </p:txBody>
      </p:sp>
      <p:sp>
        <p:nvSpPr>
          <p:cNvPr id="39" name="Oval 38"/>
          <p:cNvSpPr/>
          <p:nvPr/>
        </p:nvSpPr>
        <p:spPr>
          <a:xfrm>
            <a:off x="3463891" y="4477941"/>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38" name="Oval 37"/>
          <p:cNvSpPr/>
          <p:nvPr/>
        </p:nvSpPr>
        <p:spPr>
          <a:xfrm>
            <a:off x="2679467" y="4495153"/>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0" name="Oval 39"/>
          <p:cNvSpPr/>
          <p:nvPr/>
        </p:nvSpPr>
        <p:spPr>
          <a:xfrm>
            <a:off x="1961745" y="4495153"/>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1" name="Oval 40"/>
          <p:cNvSpPr/>
          <p:nvPr/>
        </p:nvSpPr>
        <p:spPr>
          <a:xfrm>
            <a:off x="1234438" y="4497132"/>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2" name="Oval 41"/>
          <p:cNvSpPr/>
          <p:nvPr/>
        </p:nvSpPr>
        <p:spPr>
          <a:xfrm>
            <a:off x="459001" y="4516087"/>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3" name="Oval 42"/>
          <p:cNvSpPr/>
          <p:nvPr/>
        </p:nvSpPr>
        <p:spPr>
          <a:xfrm>
            <a:off x="-246154" y="4543416"/>
            <a:ext cx="970753" cy="565757"/>
          </a:xfrm>
          <a:prstGeom prst="ellipse">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n/2</a:t>
            </a:r>
            <a:r>
              <a:rPr lang="en-US" baseline="30000"/>
              <a:t>t</a:t>
            </a:r>
            <a:endParaRPr lang="en-US" dirty="0"/>
          </a:p>
        </p:txBody>
      </p:sp>
      <p:sp>
        <p:nvSpPr>
          <p:cNvPr id="45" name="TextBox 44"/>
          <p:cNvSpPr txBox="1"/>
          <p:nvPr/>
        </p:nvSpPr>
        <p:spPr>
          <a:xfrm>
            <a:off x="1731393" y="3362716"/>
            <a:ext cx="517375" cy="707886"/>
          </a:xfrm>
          <a:prstGeom prst="rect">
            <a:avLst/>
          </a:prstGeom>
          <a:noFill/>
        </p:spPr>
        <p:txBody>
          <a:bodyPr wrap="square" rtlCol="0">
            <a:spAutoFit/>
          </a:bodyPr>
          <a:lstStyle/>
          <a:p>
            <a:r>
              <a:rPr lang="mr-IN" sz="4000" dirty="0"/>
              <a:t>…</a:t>
            </a:r>
            <a:endParaRPr lang="en-US" sz="4000" dirty="0"/>
          </a:p>
        </p:txBody>
      </p:sp>
      <p:sp>
        <p:nvSpPr>
          <p:cNvPr id="48" name="TextBox 47"/>
          <p:cNvSpPr txBox="1"/>
          <p:nvPr/>
        </p:nvSpPr>
        <p:spPr>
          <a:xfrm>
            <a:off x="4398388" y="907046"/>
            <a:ext cx="719941" cy="400110"/>
          </a:xfrm>
          <a:prstGeom prst="rect">
            <a:avLst/>
          </a:prstGeom>
          <a:noFill/>
        </p:spPr>
        <p:txBody>
          <a:bodyPr wrap="none" rtlCol="0">
            <a:spAutoFit/>
          </a:bodyPr>
          <a:lstStyle/>
          <a:p>
            <a:r>
              <a:rPr lang="en-US" sz="2000" dirty="0"/>
              <a:t>Level</a:t>
            </a:r>
          </a:p>
        </p:txBody>
      </p:sp>
      <p:sp>
        <p:nvSpPr>
          <p:cNvPr id="49" name="TextBox 48"/>
          <p:cNvSpPr txBox="1"/>
          <p:nvPr/>
        </p:nvSpPr>
        <p:spPr>
          <a:xfrm>
            <a:off x="7408390" y="556694"/>
            <a:ext cx="1885513" cy="646331"/>
          </a:xfrm>
          <a:prstGeom prst="rect">
            <a:avLst/>
          </a:prstGeom>
          <a:noFill/>
        </p:spPr>
        <p:txBody>
          <a:bodyPr wrap="square" rtlCol="0">
            <a:spAutoFit/>
          </a:bodyPr>
          <a:lstStyle/>
          <a:p>
            <a:pPr algn="ctr"/>
            <a:r>
              <a:rPr lang="en-US" dirty="0"/>
              <a:t>Amount of work </a:t>
            </a:r>
            <a:r>
              <a:rPr lang="en-US" dirty="0">
                <a:solidFill>
                  <a:sysClr val="windowText" lastClr="000000"/>
                </a:solidFill>
              </a:rPr>
              <a:t>at </a:t>
            </a:r>
            <a:r>
              <a:rPr lang="en-US">
                <a:solidFill>
                  <a:sysClr val="windowText" lastClr="000000"/>
                </a:solidFill>
              </a:rPr>
              <a:t>this level</a:t>
            </a:r>
            <a:endParaRPr lang="en-US" dirty="0">
              <a:solidFill>
                <a:sysClr val="windowText" lastClr="000000"/>
              </a:solidFill>
            </a:endParaRPr>
          </a:p>
        </p:txBody>
      </p:sp>
      <p:cxnSp>
        <p:nvCxnSpPr>
          <p:cNvPr id="53" name="Straight Connector 52"/>
          <p:cNvCxnSpPr/>
          <p:nvPr/>
        </p:nvCxnSpPr>
        <p:spPr>
          <a:xfrm>
            <a:off x="3834671" y="1307156"/>
            <a:ext cx="59056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6301409" y="752952"/>
            <a:ext cx="0" cy="6079088"/>
          </a:xfrm>
          <a:prstGeom prst="line">
            <a:avLst/>
          </a:prstGeom>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4773374" y="1461788"/>
            <a:ext cx="367408" cy="523220"/>
          </a:xfrm>
          <a:prstGeom prst="rect">
            <a:avLst/>
          </a:prstGeom>
          <a:noFill/>
        </p:spPr>
        <p:txBody>
          <a:bodyPr wrap="none" rtlCol="0">
            <a:spAutoFit/>
          </a:bodyPr>
          <a:lstStyle/>
          <a:p>
            <a:r>
              <a:rPr lang="en-US" sz="2800"/>
              <a:t>0</a:t>
            </a:r>
          </a:p>
        </p:txBody>
      </p:sp>
      <p:sp>
        <p:nvSpPr>
          <p:cNvPr id="57" name="TextBox 56"/>
          <p:cNvSpPr txBox="1"/>
          <p:nvPr/>
        </p:nvSpPr>
        <p:spPr>
          <a:xfrm>
            <a:off x="5285365" y="660825"/>
            <a:ext cx="1069011" cy="646331"/>
          </a:xfrm>
          <a:prstGeom prst="rect">
            <a:avLst/>
          </a:prstGeom>
          <a:noFill/>
        </p:spPr>
        <p:txBody>
          <a:bodyPr wrap="none" rtlCol="0">
            <a:spAutoFit/>
          </a:bodyPr>
          <a:lstStyle/>
          <a:p>
            <a:pPr algn="ctr"/>
            <a:r>
              <a:rPr lang="en-US" dirty="0"/>
              <a:t># </a:t>
            </a:r>
          </a:p>
          <a:p>
            <a:pPr algn="ctr"/>
            <a:r>
              <a:rPr lang="en-US" dirty="0"/>
              <a:t>problems</a:t>
            </a:r>
          </a:p>
        </p:txBody>
      </p:sp>
      <p:cxnSp>
        <p:nvCxnSpPr>
          <p:cNvPr id="59" name="Straight Connector 58"/>
          <p:cNvCxnSpPr/>
          <p:nvPr/>
        </p:nvCxnSpPr>
        <p:spPr>
          <a:xfrm>
            <a:off x="5297232" y="843244"/>
            <a:ext cx="0" cy="6079088"/>
          </a:xfrm>
          <a:prstGeom prst="line">
            <a:avLst/>
          </a:prstGeom>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4773374" y="2410155"/>
            <a:ext cx="367408" cy="523220"/>
          </a:xfrm>
          <a:prstGeom prst="rect">
            <a:avLst/>
          </a:prstGeom>
          <a:noFill/>
        </p:spPr>
        <p:txBody>
          <a:bodyPr wrap="none" rtlCol="0">
            <a:spAutoFit/>
          </a:bodyPr>
          <a:lstStyle/>
          <a:p>
            <a:r>
              <a:rPr lang="en-US" sz="2800" dirty="0"/>
              <a:t>1</a:t>
            </a:r>
          </a:p>
        </p:txBody>
      </p:sp>
      <p:sp>
        <p:nvSpPr>
          <p:cNvPr id="61" name="TextBox 60"/>
          <p:cNvSpPr txBox="1"/>
          <p:nvPr/>
        </p:nvSpPr>
        <p:spPr>
          <a:xfrm>
            <a:off x="4767254" y="2933375"/>
            <a:ext cx="389713" cy="523220"/>
          </a:xfrm>
          <a:prstGeom prst="rect">
            <a:avLst/>
          </a:prstGeom>
          <a:noFill/>
        </p:spPr>
        <p:txBody>
          <a:bodyPr wrap="square" rtlCol="0">
            <a:spAutoFit/>
          </a:bodyPr>
          <a:lstStyle/>
          <a:p>
            <a:r>
              <a:rPr lang="en-US" sz="2800" dirty="0"/>
              <a:t>2</a:t>
            </a:r>
          </a:p>
        </p:txBody>
      </p:sp>
      <p:sp>
        <p:nvSpPr>
          <p:cNvPr id="62" name="TextBox 61"/>
          <p:cNvSpPr txBox="1"/>
          <p:nvPr/>
        </p:nvSpPr>
        <p:spPr>
          <a:xfrm>
            <a:off x="4764860" y="4581994"/>
            <a:ext cx="389713" cy="523220"/>
          </a:xfrm>
          <a:prstGeom prst="rect">
            <a:avLst/>
          </a:prstGeom>
          <a:noFill/>
        </p:spPr>
        <p:txBody>
          <a:bodyPr wrap="square" rtlCol="0">
            <a:spAutoFit/>
          </a:bodyPr>
          <a:lstStyle/>
          <a:p>
            <a:r>
              <a:rPr lang="en-US" sz="2800" dirty="0"/>
              <a:t>t</a:t>
            </a:r>
          </a:p>
        </p:txBody>
      </p:sp>
      <p:sp>
        <p:nvSpPr>
          <p:cNvPr id="63" name="TextBox 62"/>
          <p:cNvSpPr txBox="1"/>
          <p:nvPr/>
        </p:nvSpPr>
        <p:spPr>
          <a:xfrm>
            <a:off x="4336917" y="5893926"/>
            <a:ext cx="1111884" cy="523220"/>
          </a:xfrm>
          <a:prstGeom prst="rect">
            <a:avLst/>
          </a:prstGeom>
          <a:noFill/>
        </p:spPr>
        <p:txBody>
          <a:bodyPr wrap="square" rtlCol="0">
            <a:spAutoFit/>
          </a:bodyPr>
          <a:lstStyle/>
          <a:p>
            <a:r>
              <a:rPr lang="en-US" sz="2800" dirty="0"/>
              <a:t>log(n)</a:t>
            </a:r>
          </a:p>
        </p:txBody>
      </p:sp>
      <p:sp>
        <p:nvSpPr>
          <p:cNvPr id="64" name="TextBox 63"/>
          <p:cNvSpPr txBox="1"/>
          <p:nvPr/>
        </p:nvSpPr>
        <p:spPr>
          <a:xfrm>
            <a:off x="5568070" y="1461788"/>
            <a:ext cx="733339" cy="5016758"/>
          </a:xfrm>
          <a:prstGeom prst="rect">
            <a:avLst/>
          </a:prstGeom>
          <a:noFill/>
        </p:spPr>
        <p:txBody>
          <a:bodyPr wrap="square" rtlCol="0">
            <a:spAutoFit/>
          </a:bodyPr>
          <a:lstStyle/>
          <a:p>
            <a:r>
              <a:rPr lang="en-US" sz="2800" dirty="0"/>
              <a:t>1</a:t>
            </a:r>
          </a:p>
          <a:p>
            <a:endParaRPr lang="en-US" sz="2800" dirty="0"/>
          </a:p>
          <a:p>
            <a:r>
              <a:rPr lang="en-US" sz="2800" dirty="0"/>
              <a:t>2</a:t>
            </a:r>
          </a:p>
          <a:p>
            <a:endParaRPr lang="en-US" sz="1600" dirty="0"/>
          </a:p>
          <a:p>
            <a:r>
              <a:rPr lang="en-US" sz="2800" dirty="0"/>
              <a:t>4</a:t>
            </a:r>
          </a:p>
          <a:p>
            <a:endParaRPr lang="en-US" sz="2800" dirty="0"/>
          </a:p>
          <a:p>
            <a:endParaRPr lang="en-US" sz="2800" dirty="0"/>
          </a:p>
          <a:p>
            <a:endParaRPr lang="en-US" sz="2400" dirty="0"/>
          </a:p>
          <a:p>
            <a:r>
              <a:rPr lang="en-US" sz="2800" dirty="0"/>
              <a:t>2</a:t>
            </a:r>
            <a:r>
              <a:rPr lang="en-US" sz="2800" baseline="30000" dirty="0"/>
              <a:t>t</a:t>
            </a:r>
          </a:p>
          <a:p>
            <a:endParaRPr lang="en-US" sz="2800" baseline="30000" dirty="0"/>
          </a:p>
          <a:p>
            <a:endParaRPr lang="en-US" sz="2800" baseline="30000" dirty="0"/>
          </a:p>
          <a:p>
            <a:endParaRPr lang="en-US" sz="2800" baseline="30000" dirty="0"/>
          </a:p>
          <a:p>
            <a:r>
              <a:rPr lang="en-US" sz="2800" dirty="0"/>
              <a:t>n</a:t>
            </a:r>
          </a:p>
        </p:txBody>
      </p:sp>
      <p:sp>
        <p:nvSpPr>
          <p:cNvPr id="65" name="TextBox 64"/>
          <p:cNvSpPr txBox="1"/>
          <p:nvPr/>
        </p:nvSpPr>
        <p:spPr>
          <a:xfrm>
            <a:off x="6373361" y="411023"/>
            <a:ext cx="1016044" cy="923330"/>
          </a:xfrm>
          <a:prstGeom prst="rect">
            <a:avLst/>
          </a:prstGeom>
          <a:noFill/>
        </p:spPr>
        <p:txBody>
          <a:bodyPr wrap="square" rtlCol="0">
            <a:spAutoFit/>
          </a:bodyPr>
          <a:lstStyle/>
          <a:p>
            <a:pPr algn="ctr"/>
            <a:r>
              <a:rPr lang="en-US" dirty="0"/>
              <a:t>Size of each</a:t>
            </a:r>
          </a:p>
          <a:p>
            <a:pPr algn="ctr"/>
            <a:r>
              <a:rPr lang="en-US" dirty="0"/>
              <a:t>problem</a:t>
            </a:r>
          </a:p>
        </p:txBody>
      </p:sp>
      <p:sp>
        <p:nvSpPr>
          <p:cNvPr id="67" name="TextBox 66"/>
          <p:cNvSpPr txBox="1"/>
          <p:nvPr/>
        </p:nvSpPr>
        <p:spPr>
          <a:xfrm>
            <a:off x="6597711" y="1448812"/>
            <a:ext cx="927177" cy="5016758"/>
          </a:xfrm>
          <a:prstGeom prst="rect">
            <a:avLst/>
          </a:prstGeom>
          <a:noFill/>
        </p:spPr>
        <p:txBody>
          <a:bodyPr wrap="square" rtlCol="0">
            <a:spAutoFit/>
          </a:bodyPr>
          <a:lstStyle/>
          <a:p>
            <a:r>
              <a:rPr lang="en-US" sz="2800" dirty="0"/>
              <a:t>n</a:t>
            </a:r>
          </a:p>
          <a:p>
            <a:endParaRPr lang="en-US" sz="2800" dirty="0"/>
          </a:p>
          <a:p>
            <a:r>
              <a:rPr lang="en-US" sz="2800" dirty="0"/>
              <a:t>n/2</a:t>
            </a:r>
          </a:p>
          <a:p>
            <a:endParaRPr lang="en-US" sz="1600" dirty="0"/>
          </a:p>
          <a:p>
            <a:r>
              <a:rPr lang="en-US" sz="2800" dirty="0"/>
              <a:t>n/4</a:t>
            </a:r>
          </a:p>
          <a:p>
            <a:endParaRPr lang="en-US" sz="2800" dirty="0"/>
          </a:p>
          <a:p>
            <a:endParaRPr lang="en-US" sz="2800" dirty="0"/>
          </a:p>
          <a:p>
            <a:endParaRPr lang="en-US" sz="2400" dirty="0"/>
          </a:p>
          <a:p>
            <a:r>
              <a:rPr lang="en-US" sz="2800" dirty="0"/>
              <a:t>n/2</a:t>
            </a:r>
            <a:r>
              <a:rPr lang="en-US" sz="2800" baseline="30000" dirty="0"/>
              <a:t>t</a:t>
            </a:r>
          </a:p>
          <a:p>
            <a:endParaRPr lang="en-US" sz="2800" baseline="30000" dirty="0"/>
          </a:p>
          <a:p>
            <a:endParaRPr lang="en-US" sz="2800" baseline="30000" dirty="0"/>
          </a:p>
          <a:p>
            <a:endParaRPr lang="en-US" sz="2800" baseline="30000" dirty="0"/>
          </a:p>
          <a:p>
            <a:r>
              <a:rPr lang="en-US" sz="2800" dirty="0"/>
              <a:t>1</a:t>
            </a:r>
          </a:p>
        </p:txBody>
      </p:sp>
      <p:cxnSp>
        <p:nvCxnSpPr>
          <p:cNvPr id="68" name="Straight Connector 67"/>
          <p:cNvCxnSpPr/>
          <p:nvPr/>
        </p:nvCxnSpPr>
        <p:spPr>
          <a:xfrm>
            <a:off x="7478506" y="778912"/>
            <a:ext cx="0" cy="607908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p:cNvSpPr txBox="1"/>
              <p:nvPr/>
            </p:nvSpPr>
            <p:spPr>
              <a:xfrm>
                <a:off x="7780444" y="1440692"/>
                <a:ext cx="1483989" cy="5016758"/>
              </a:xfrm>
              <a:prstGeom prst="rect">
                <a:avLst/>
              </a:prstGeom>
              <a:noFill/>
            </p:spPr>
            <p:txBody>
              <a:bodyPr wrap="square" rtlCol="0">
                <a:spAutoFit/>
              </a:bodyPr>
              <a:lstStyle/>
              <a:p>
                <a:r>
                  <a:rPr lang="en-US" sz="2800" dirty="0"/>
                  <a:t>11n</a:t>
                </a:r>
              </a:p>
              <a:p>
                <a:endParaRPr lang="en-US" sz="2800" dirty="0"/>
              </a:p>
              <a:p>
                <a:r>
                  <a:rPr lang="en-US" sz="2800" dirty="0"/>
                  <a:t>11n</a:t>
                </a:r>
              </a:p>
              <a:p>
                <a:endParaRPr lang="en-US" sz="1600" dirty="0"/>
              </a:p>
              <a:p>
                <a:r>
                  <a:rPr lang="en-US" sz="2800" dirty="0"/>
                  <a:t>11n</a:t>
                </a:r>
              </a:p>
              <a:p>
                <a:endParaRPr lang="en-US" sz="2800" dirty="0"/>
              </a:p>
              <a:p>
                <a:endParaRPr lang="en-US" sz="2800" dirty="0"/>
              </a:p>
              <a:p>
                <a:endParaRPr lang="en-US" sz="2400" dirty="0"/>
              </a:p>
              <a:p>
                <a:r>
                  <a:rPr lang="en-US" sz="2800" dirty="0"/>
                  <a:t>11n</a:t>
                </a:r>
                <a:endParaRPr lang="en-US" sz="2800" baseline="30000" dirty="0"/>
              </a:p>
              <a:p>
                <a:endParaRPr lang="en-US" sz="2800" baseline="30000" dirty="0"/>
              </a:p>
              <a:p>
                <a:endParaRPr lang="en-US" sz="2800" baseline="30000" dirty="0"/>
              </a:p>
              <a:p>
                <a:endParaRPr lang="en-US" sz="2800" baseline="30000" dirty="0"/>
              </a:p>
              <a:p>
                <a:r>
                  <a:rPr lang="en-US" sz="2800" dirty="0"/>
                  <a:t>2n</a:t>
                </a:r>
                <a14:m>
                  <m:oMath xmlns:m="http://schemas.openxmlformats.org/officeDocument/2006/math">
                    <m:r>
                      <a:rPr lang="en-US" sz="2800" b="0" i="1" smtClean="0">
                        <a:latin typeface="Cambria Math" panose="02040503050406030204" pitchFamily="18" charset="0"/>
                      </a:rPr>
                      <m:t>≤</m:t>
                    </m:r>
                  </m:oMath>
                </a14:m>
                <a:r>
                  <a:rPr lang="en-US" sz="2800" dirty="0"/>
                  <a:t>11n</a:t>
                </a:r>
              </a:p>
            </p:txBody>
          </p:sp>
        </mc:Choice>
        <mc:Fallback xmlns="">
          <p:sp>
            <p:nvSpPr>
              <p:cNvPr id="69" name="TextBox 68"/>
              <p:cNvSpPr txBox="1">
                <a:spLocks noRot="1" noChangeAspect="1" noMove="1" noResize="1" noEditPoints="1" noAdjustHandles="1" noChangeArrowheads="1" noChangeShapeType="1" noTextEdit="1"/>
              </p:cNvSpPr>
              <p:nvPr/>
            </p:nvSpPr>
            <p:spPr>
              <a:xfrm>
                <a:off x="7780444" y="1440692"/>
                <a:ext cx="1483989" cy="5016758"/>
              </a:xfrm>
              <a:prstGeom prst="rect">
                <a:avLst/>
              </a:prstGeom>
              <a:blipFill>
                <a:blip r:embed="rId2"/>
                <a:stretch>
                  <a:fillRect l="-8547" t="-1010" r="-855" b="-2525"/>
                </a:stretch>
              </a:blipFill>
            </p:spPr>
            <p:txBody>
              <a:bodyPr/>
              <a:lstStyle/>
              <a:p>
                <a:r>
                  <a:rPr lang="en-US">
                    <a:noFill/>
                  </a:rPr>
                  <a:t> </a:t>
                </a:r>
              </a:p>
            </p:txBody>
          </p:sp>
        </mc:Fallback>
      </mc:AlternateContent>
      <p:sp>
        <p:nvSpPr>
          <p:cNvPr id="73" name="TextBox 72"/>
          <p:cNvSpPr txBox="1"/>
          <p:nvPr/>
        </p:nvSpPr>
        <p:spPr>
          <a:xfrm>
            <a:off x="4613292" y="5034635"/>
            <a:ext cx="517375" cy="707886"/>
          </a:xfrm>
          <a:prstGeom prst="rect">
            <a:avLst/>
          </a:prstGeom>
          <a:noFill/>
        </p:spPr>
        <p:txBody>
          <a:bodyPr wrap="square" rtlCol="0">
            <a:spAutoFit/>
          </a:bodyPr>
          <a:lstStyle/>
          <a:p>
            <a:r>
              <a:rPr lang="mr-IN" sz="4000" dirty="0"/>
              <a:t>…</a:t>
            </a:r>
            <a:endParaRPr lang="en-US" sz="4000" dirty="0"/>
          </a:p>
        </p:txBody>
      </p:sp>
      <p:sp>
        <p:nvSpPr>
          <p:cNvPr id="3" name="Rounded Rectangle 2"/>
          <p:cNvSpPr/>
          <p:nvPr/>
        </p:nvSpPr>
        <p:spPr>
          <a:xfrm>
            <a:off x="5934739" y="3577342"/>
            <a:ext cx="2709541" cy="943831"/>
          </a:xfrm>
          <a:prstGeom prst="roundRect">
            <a:avLst/>
          </a:prstGeom>
          <a:solidFill>
            <a:schemeClr val="accent1">
              <a:lumMod val="20000"/>
              <a:lumOff val="80000"/>
            </a:schemeClr>
          </a:solidFill>
          <a:effectLst>
            <a:outerShdw blurRad="508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Explanation for this table done on the board!</a:t>
            </a:r>
          </a:p>
        </p:txBody>
      </p:sp>
      <p:sp>
        <p:nvSpPr>
          <p:cNvPr id="4" name="TextBox 3">
            <a:extLst>
              <a:ext uri="{FF2B5EF4-FFF2-40B4-BE49-F238E27FC236}">
                <a16:creationId xmlns:a16="http://schemas.microsoft.com/office/drawing/2014/main" id="{828C0728-E14B-EB47-A22F-CA8DF69D99F4}"/>
              </a:ext>
            </a:extLst>
          </p:cNvPr>
          <p:cNvSpPr txBox="1"/>
          <p:nvPr/>
        </p:nvSpPr>
        <p:spPr>
          <a:xfrm>
            <a:off x="7417461" y="5066989"/>
            <a:ext cx="1726539" cy="938719"/>
          </a:xfrm>
          <a:prstGeom prst="rect">
            <a:avLst/>
          </a:prstGeom>
          <a:noFill/>
        </p:spPr>
        <p:txBody>
          <a:bodyPr wrap="square" rtlCol="0">
            <a:spAutoFit/>
          </a:bodyPr>
          <a:lstStyle/>
          <a:p>
            <a:r>
              <a:rPr lang="en-US" sz="1100" dirty="0"/>
              <a:t>Note: At the lowest level we only have two operations per problem, to get the length of the array and compare it to 1.</a:t>
            </a:r>
          </a:p>
        </p:txBody>
      </p:sp>
    </p:spTree>
    <p:extLst>
      <p:ext uri="{BB962C8B-B14F-4D97-AF65-F5344CB8AC3E}">
        <p14:creationId xmlns:p14="http://schemas.microsoft.com/office/powerpoint/2010/main" val="16367977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85613"/>
            <a:ext cx="7886700" cy="1325563"/>
          </a:xfrm>
        </p:spPr>
        <p:txBody>
          <a:bodyPr/>
          <a:lstStyle/>
          <a:p>
            <a:r>
              <a:rPr lang="en-US" dirty="0"/>
              <a:t>Total runtime</a:t>
            </a:r>
            <a:r>
              <a:rPr lang="mr-IN" dirty="0"/>
              <a:t>…</a:t>
            </a:r>
            <a:endParaRPr lang="en-US" dirty="0"/>
          </a:p>
        </p:txBody>
      </p:sp>
      <p:sp>
        <p:nvSpPr>
          <p:cNvPr id="3" name="Content Placeholder 2"/>
          <p:cNvSpPr>
            <a:spLocks noGrp="1"/>
          </p:cNvSpPr>
          <p:nvPr>
            <p:ph idx="1"/>
          </p:nvPr>
        </p:nvSpPr>
        <p:spPr/>
        <p:txBody>
          <a:bodyPr/>
          <a:lstStyle/>
          <a:p>
            <a:pPr>
              <a:lnSpc>
                <a:spcPct val="150000"/>
              </a:lnSpc>
            </a:pPr>
            <a:r>
              <a:rPr lang="en-US" dirty="0"/>
              <a:t>11n steps per level, at every level</a:t>
            </a:r>
          </a:p>
          <a:p>
            <a:pPr>
              <a:lnSpc>
                <a:spcPct val="150000"/>
              </a:lnSpc>
            </a:pPr>
            <a:r>
              <a:rPr lang="en-US" dirty="0"/>
              <a:t>log(n) + 1 levels</a:t>
            </a:r>
          </a:p>
          <a:p>
            <a:pPr>
              <a:lnSpc>
                <a:spcPct val="150000"/>
              </a:lnSpc>
            </a:pPr>
            <a:r>
              <a:rPr lang="en-US" sz="3600" dirty="0">
                <a:solidFill>
                  <a:schemeClr val="accent4"/>
                </a:solidFill>
              </a:rPr>
              <a:t>11n (log(n) + 1) steps total</a:t>
            </a:r>
          </a:p>
          <a:p>
            <a:pPr>
              <a:lnSpc>
                <a:spcPct val="150000"/>
              </a:lnSpc>
            </a:pPr>
            <a:endParaRPr lang="en-US" sz="3200" dirty="0">
              <a:solidFill>
                <a:schemeClr val="accent1"/>
              </a:solidFill>
            </a:endParaRPr>
          </a:p>
          <a:p>
            <a:pPr marL="0" indent="0" algn="r">
              <a:lnSpc>
                <a:spcPct val="150000"/>
              </a:lnSpc>
              <a:buNone/>
            </a:pPr>
            <a:r>
              <a:rPr lang="en-US" sz="3200" dirty="0">
                <a:solidFill>
                  <a:schemeClr val="accent1"/>
                </a:solidFill>
              </a:rPr>
              <a:t>That was the claim!</a:t>
            </a:r>
            <a:r>
              <a:rPr lang="en-US" sz="3600" dirty="0">
                <a:solidFill>
                  <a:schemeClr val="accent4"/>
                </a:solidFill>
              </a:rPr>
              <a:t> </a:t>
            </a:r>
            <a:endParaRPr lang="en-US" sz="3200" dirty="0">
              <a:solidFill>
                <a:schemeClr val="accent4"/>
              </a:solidFill>
            </a:endParaRPr>
          </a:p>
        </p:txBody>
      </p:sp>
    </p:spTree>
    <p:extLst>
      <p:ext uri="{BB962C8B-B14F-4D97-AF65-F5344CB8AC3E}">
        <p14:creationId xmlns:p14="http://schemas.microsoft.com/office/powerpoint/2010/main" val="81815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7A83F-5ED5-544B-AB99-43E22CF20261}"/>
              </a:ext>
            </a:extLst>
          </p:cNvPr>
          <p:cNvSpPr>
            <a:spLocks noGrp="1"/>
          </p:cNvSpPr>
          <p:nvPr>
            <p:ph type="title"/>
          </p:nvPr>
        </p:nvSpPr>
        <p:spPr/>
        <p:txBody>
          <a:bodyPr/>
          <a:lstStyle/>
          <a:p>
            <a:r>
              <a:rPr lang="en-US" dirty="0"/>
              <a:t>What have we learned?</a:t>
            </a:r>
          </a:p>
        </p:txBody>
      </p:sp>
      <p:sp>
        <p:nvSpPr>
          <p:cNvPr id="3" name="Content Placeholder 2">
            <a:extLst>
              <a:ext uri="{FF2B5EF4-FFF2-40B4-BE49-F238E27FC236}">
                <a16:creationId xmlns:a16="http://schemas.microsoft.com/office/drawing/2014/main" id="{63FA27F4-3FD2-6C44-89D4-2B3A2A45F02C}"/>
              </a:ext>
            </a:extLst>
          </p:cNvPr>
          <p:cNvSpPr>
            <a:spLocks noGrp="1"/>
          </p:cNvSpPr>
          <p:nvPr>
            <p:ph idx="1"/>
          </p:nvPr>
        </p:nvSpPr>
        <p:spPr/>
        <p:txBody>
          <a:bodyPr/>
          <a:lstStyle/>
          <a:p>
            <a:r>
              <a:rPr lang="en-US" dirty="0" err="1"/>
              <a:t>MergeSort</a:t>
            </a:r>
            <a:r>
              <a:rPr lang="en-US" dirty="0"/>
              <a:t> correctly sorts a list of n integers in at most 11n(log(n) + 1) operations.</a:t>
            </a:r>
          </a:p>
        </p:txBody>
      </p:sp>
    </p:spTree>
    <p:extLst>
      <p:ext uri="{BB962C8B-B14F-4D97-AF65-F5344CB8AC3E}">
        <p14:creationId xmlns:p14="http://schemas.microsoft.com/office/powerpoint/2010/main" val="37648262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few reasons to be grumpy</a:t>
            </a:r>
          </a:p>
        </p:txBody>
      </p:sp>
      <p:sp>
        <p:nvSpPr>
          <p:cNvPr id="3" name="Content Placeholder 2"/>
          <p:cNvSpPr>
            <a:spLocks noGrp="1"/>
          </p:cNvSpPr>
          <p:nvPr>
            <p:ph idx="1"/>
          </p:nvPr>
        </p:nvSpPr>
        <p:spPr>
          <a:xfrm>
            <a:off x="628650" y="1825625"/>
            <a:ext cx="6666672" cy="4351338"/>
          </a:xfrm>
        </p:spPr>
        <p:txBody>
          <a:bodyPr/>
          <a:lstStyle/>
          <a:p>
            <a:r>
              <a:rPr lang="en-US" dirty="0"/>
              <a:t>Sorting</a:t>
            </a:r>
          </a:p>
          <a:p>
            <a:endParaRPr lang="en-US" dirty="0"/>
          </a:p>
          <a:p>
            <a:endParaRPr lang="en-US" dirty="0"/>
          </a:p>
          <a:p>
            <a:pPr marL="0" indent="0">
              <a:buNone/>
            </a:pPr>
            <a:r>
              <a:rPr lang="en-US" dirty="0"/>
              <a:t>	should take zero steps</a:t>
            </a:r>
            <a:r>
              <a:rPr lang="mr-IN" dirty="0"/>
              <a:t>…</a:t>
            </a:r>
            <a:endParaRPr lang="en-US" dirty="0"/>
          </a:p>
          <a:p>
            <a:pPr marL="0" indent="0">
              <a:buNone/>
            </a:pPr>
            <a:endParaRPr lang="en-US" dirty="0"/>
          </a:p>
          <a:p>
            <a:r>
              <a:rPr lang="en-US" dirty="0"/>
              <a:t>What’s with this 11k bound?</a:t>
            </a:r>
          </a:p>
          <a:p>
            <a:pPr lvl="1"/>
            <a:r>
              <a:rPr lang="en-US" dirty="0">
                <a:solidFill>
                  <a:schemeClr val="accent4"/>
                </a:solidFill>
              </a:rPr>
              <a:t>You (Mary/Lucky) made that number “11” up.</a:t>
            </a:r>
          </a:p>
          <a:p>
            <a:pPr lvl="1"/>
            <a:r>
              <a:rPr lang="en-US" dirty="0">
                <a:solidFill>
                  <a:schemeClr val="accent4"/>
                </a:solidFill>
              </a:rPr>
              <a:t>Different operations don’t take the same amount of time.</a:t>
            </a:r>
          </a:p>
          <a:p>
            <a:pPr lvl="1"/>
            <a:endParaRPr lang="en-US" dirty="0"/>
          </a:p>
        </p:txBody>
      </p:sp>
      <p:grpSp>
        <p:nvGrpSpPr>
          <p:cNvPr id="4" name="Group 3"/>
          <p:cNvGrpSpPr/>
          <p:nvPr/>
        </p:nvGrpSpPr>
        <p:grpSpPr>
          <a:xfrm>
            <a:off x="1688675" y="2470406"/>
            <a:ext cx="5766649" cy="705201"/>
            <a:chOff x="1602690" y="4736528"/>
            <a:chExt cx="5766649" cy="705201"/>
          </a:xfrm>
        </p:grpSpPr>
        <p:sp>
          <p:nvSpPr>
            <p:cNvPr id="5" name="Rectangle 4"/>
            <p:cNvSpPr/>
            <p:nvPr/>
          </p:nvSpPr>
          <p:spPr>
            <a:xfrm>
              <a:off x="1602690" y="473652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endParaRPr lang="en-US" dirty="0">
                <a:solidFill>
                  <a:schemeClr val="tx1"/>
                </a:solidFill>
              </a:endParaRPr>
            </a:p>
          </p:txBody>
        </p:sp>
        <p:sp>
          <p:nvSpPr>
            <p:cNvPr id="6" name="Rectangle 5"/>
            <p:cNvSpPr/>
            <p:nvPr/>
          </p:nvSpPr>
          <p:spPr>
            <a:xfrm>
              <a:off x="2332609" y="473652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sp>
          <p:nvSpPr>
            <p:cNvPr id="7" name="Rectangle 6"/>
            <p:cNvSpPr/>
            <p:nvPr/>
          </p:nvSpPr>
          <p:spPr>
            <a:xfrm>
              <a:off x="3041263" y="473652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sp>
          <p:nvSpPr>
            <p:cNvPr id="8" name="Rectangle 7"/>
            <p:cNvSpPr/>
            <p:nvPr/>
          </p:nvSpPr>
          <p:spPr>
            <a:xfrm>
              <a:off x="3767729" y="473652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4</a:t>
              </a:r>
              <a:endParaRPr lang="en-US" dirty="0">
                <a:solidFill>
                  <a:schemeClr val="tx1"/>
                </a:solidFill>
              </a:endParaRPr>
            </a:p>
          </p:txBody>
        </p:sp>
        <p:sp>
          <p:nvSpPr>
            <p:cNvPr id="9" name="Rectangle 8"/>
            <p:cNvSpPr/>
            <p:nvPr/>
          </p:nvSpPr>
          <p:spPr>
            <a:xfrm>
              <a:off x="4477834" y="473652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5</a:t>
              </a:r>
              <a:endParaRPr lang="en-US" dirty="0">
                <a:solidFill>
                  <a:schemeClr val="tx1"/>
                </a:solidFill>
              </a:endParaRPr>
            </a:p>
          </p:txBody>
        </p:sp>
        <p:sp>
          <p:nvSpPr>
            <p:cNvPr id="10" name="Rectangle 9"/>
            <p:cNvSpPr/>
            <p:nvPr/>
          </p:nvSpPr>
          <p:spPr>
            <a:xfrm>
              <a:off x="5207753" y="473652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6</a:t>
              </a:r>
              <a:endParaRPr lang="en-US" dirty="0">
                <a:solidFill>
                  <a:schemeClr val="tx1"/>
                </a:solidFill>
              </a:endParaRPr>
            </a:p>
          </p:txBody>
        </p:sp>
        <p:sp>
          <p:nvSpPr>
            <p:cNvPr id="11" name="Rectangle 10"/>
            <p:cNvSpPr/>
            <p:nvPr/>
          </p:nvSpPr>
          <p:spPr>
            <a:xfrm>
              <a:off x="5937672" y="473652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7</a:t>
              </a:r>
              <a:endParaRPr lang="en-US" dirty="0">
                <a:solidFill>
                  <a:schemeClr val="tx1"/>
                </a:solidFill>
              </a:endParaRPr>
            </a:p>
          </p:txBody>
        </p:sp>
        <p:sp>
          <p:nvSpPr>
            <p:cNvPr id="12" name="Rectangle 11"/>
            <p:cNvSpPr/>
            <p:nvPr/>
          </p:nvSpPr>
          <p:spPr>
            <a:xfrm>
              <a:off x="6664138" y="4736528"/>
              <a:ext cx="705201" cy="705201"/>
            </a:xfrm>
            <a:prstGeom prst="rect">
              <a:avLst/>
            </a:prstGeom>
            <a:solidFill>
              <a:schemeClr val="accent4">
                <a:lumMod val="20000"/>
                <a:lumOff val="80000"/>
              </a:schemeClr>
            </a:solid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8</a:t>
              </a:r>
              <a:endParaRPr lang="en-US" dirty="0">
                <a:solidFill>
                  <a:schemeClr val="tx1"/>
                </a:solidFill>
              </a:endParaRPr>
            </a:p>
          </p:txBody>
        </p:sp>
      </p:grpSp>
      <p:pic>
        <p:nvPicPr>
          <p:cNvPr id="13" name="Picture 12"/>
          <p:cNvPicPr>
            <a:picLocks noChangeAspect="1"/>
          </p:cNvPicPr>
          <p:nvPr/>
        </p:nvPicPr>
        <p:blipFill>
          <a:blip r:embed="rId2"/>
          <a:stretch>
            <a:fillRect/>
          </a:stretch>
        </p:blipFill>
        <p:spPr>
          <a:xfrm>
            <a:off x="6728858" y="4001294"/>
            <a:ext cx="2328734" cy="2784777"/>
          </a:xfrm>
          <a:prstGeom prst="rect">
            <a:avLst/>
          </a:prstGeom>
        </p:spPr>
      </p:pic>
    </p:spTree>
    <p:extLst>
      <p:ext uri="{BB962C8B-B14F-4D97-AF65-F5344CB8AC3E}">
        <p14:creationId xmlns:p14="http://schemas.microsoft.com/office/powerpoint/2010/main" val="1555429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618" y="359062"/>
            <a:ext cx="4883692" cy="1325563"/>
          </a:xfrm>
        </p:spPr>
        <p:txBody>
          <a:bodyPr/>
          <a:lstStyle/>
          <a:p>
            <a:r>
              <a:rPr lang="en-US" dirty="0"/>
              <a:t>How we will deal with </a:t>
            </a:r>
            <a:r>
              <a:rPr lang="en-US" b="1" dirty="0"/>
              <a:t>grumpiness</a:t>
            </a:r>
          </a:p>
        </p:txBody>
      </p:sp>
      <p:sp>
        <p:nvSpPr>
          <p:cNvPr id="6" name="TextBox 5"/>
          <p:cNvSpPr txBox="1"/>
          <p:nvPr/>
        </p:nvSpPr>
        <p:spPr>
          <a:xfrm>
            <a:off x="477618" y="2291293"/>
            <a:ext cx="7600013" cy="2308324"/>
          </a:xfrm>
          <a:prstGeom prst="rect">
            <a:avLst/>
          </a:prstGeom>
          <a:noFill/>
        </p:spPr>
        <p:txBody>
          <a:bodyPr wrap="square" rtlCol="0">
            <a:spAutoFit/>
          </a:bodyPr>
          <a:lstStyle/>
          <a:p>
            <a:pPr marL="285750" indent="-285750">
              <a:lnSpc>
                <a:spcPct val="150000"/>
              </a:lnSpc>
              <a:buFont typeface="Arial" charset="0"/>
              <a:buChar char="•"/>
            </a:pPr>
            <a:r>
              <a:rPr lang="en-US" sz="3200" dirty="0">
                <a:solidFill>
                  <a:schemeClr val="accent4"/>
                </a:solidFill>
              </a:rPr>
              <a:t>Take a deep breath</a:t>
            </a:r>
            <a:r>
              <a:rPr lang="mr-IN" sz="3200" dirty="0">
                <a:solidFill>
                  <a:schemeClr val="accent4"/>
                </a:solidFill>
              </a:rPr>
              <a:t>…</a:t>
            </a:r>
            <a:endParaRPr lang="en-US" sz="3200" dirty="0">
              <a:solidFill>
                <a:schemeClr val="accent4"/>
              </a:solidFill>
            </a:endParaRPr>
          </a:p>
          <a:p>
            <a:pPr marL="285750" indent="-285750">
              <a:lnSpc>
                <a:spcPct val="150000"/>
              </a:lnSpc>
              <a:buFont typeface="Arial" charset="0"/>
              <a:buChar char="•"/>
            </a:pPr>
            <a:r>
              <a:rPr lang="en-US" sz="3200" dirty="0">
                <a:solidFill>
                  <a:schemeClr val="accent4"/>
                </a:solidFill>
              </a:rPr>
              <a:t>Worst case analysis</a:t>
            </a:r>
          </a:p>
          <a:p>
            <a:pPr marL="285750" indent="-285750">
              <a:lnSpc>
                <a:spcPct val="150000"/>
              </a:lnSpc>
              <a:buFont typeface="Arial" charset="0"/>
              <a:buChar char="•"/>
            </a:pPr>
            <a:r>
              <a:rPr lang="en-US" sz="3200" dirty="0">
                <a:solidFill>
                  <a:schemeClr val="accent4"/>
                </a:solidFill>
              </a:rPr>
              <a:t>Asymptotic notation</a:t>
            </a:r>
          </a:p>
        </p:txBody>
      </p:sp>
      <p:pic>
        <p:nvPicPr>
          <p:cNvPr id="8" name="Picture 7"/>
          <p:cNvPicPr>
            <a:picLocks noChangeAspect="1"/>
          </p:cNvPicPr>
          <p:nvPr/>
        </p:nvPicPr>
        <p:blipFill>
          <a:blip r:embed="rId2"/>
          <a:stretch>
            <a:fillRect/>
          </a:stretch>
        </p:blipFill>
        <p:spPr>
          <a:xfrm>
            <a:off x="6249768" y="359062"/>
            <a:ext cx="2501128" cy="3086393"/>
          </a:xfrm>
          <a:prstGeom prst="rect">
            <a:avLst/>
          </a:prstGeom>
        </p:spPr>
      </p:pic>
      <p:pic>
        <p:nvPicPr>
          <p:cNvPr id="9" name="Picture 8"/>
          <p:cNvPicPr>
            <a:picLocks noChangeAspect="1"/>
          </p:cNvPicPr>
          <p:nvPr/>
        </p:nvPicPr>
        <p:blipFill>
          <a:blip r:embed="rId3"/>
          <a:stretch>
            <a:fillRect/>
          </a:stretch>
        </p:blipFill>
        <p:spPr>
          <a:xfrm>
            <a:off x="5361310" y="3577008"/>
            <a:ext cx="3389586" cy="3081442"/>
          </a:xfrm>
          <a:prstGeom prst="rect">
            <a:avLst/>
          </a:prstGeom>
        </p:spPr>
      </p:pic>
    </p:spTree>
    <p:extLst>
      <p:ext uri="{BB962C8B-B14F-4D97-AF65-F5344CB8AC3E}">
        <p14:creationId xmlns:p14="http://schemas.microsoft.com/office/powerpoint/2010/main" val="378197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xit" presetSubtype="0" fill="hold" nodeType="clickEffect">
                                  <p:stCondLst>
                                    <p:cond delay="0"/>
                                  </p:stCondLst>
                                  <p:childTnLst>
                                    <p:animEffect transition="out" filter="dissolv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par>
                                <p:cTn id="20" presetID="49" presetClass="entr" presetSubtype="0" decel="10000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 calcmode="lin" valueType="num">
                                      <p:cBhvr>
                                        <p:cTn id="24" dur="500" fill="hold"/>
                                        <p:tgtEl>
                                          <p:spTgt spid="9"/>
                                        </p:tgtEl>
                                        <p:attrNameLst>
                                          <p:attrName>style.rotation</p:attrName>
                                        </p:attrNameLst>
                                      </p:cBhvr>
                                      <p:tavLst>
                                        <p:tav tm="0">
                                          <p:val>
                                            <p:fltVal val="360"/>
                                          </p:val>
                                        </p:tav>
                                        <p:tav tm="100000">
                                          <p:val>
                                            <p:fltVal val="0"/>
                                          </p:val>
                                        </p:tav>
                                      </p:tavLst>
                                    </p:anim>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plan</a:t>
            </a:r>
          </a:p>
        </p:txBody>
      </p:sp>
      <p:sp>
        <p:nvSpPr>
          <p:cNvPr id="3" name="Content Placeholder 2"/>
          <p:cNvSpPr>
            <a:spLocks noGrp="1"/>
          </p:cNvSpPr>
          <p:nvPr>
            <p:ph idx="1"/>
          </p:nvPr>
        </p:nvSpPr>
        <p:spPr>
          <a:xfrm>
            <a:off x="360635" y="1690689"/>
            <a:ext cx="8783365" cy="4351338"/>
          </a:xfrm>
        </p:spPr>
        <p:txBody>
          <a:bodyPr>
            <a:normAutofit/>
          </a:bodyPr>
          <a:lstStyle/>
          <a:p>
            <a:r>
              <a:rPr lang="en-US" dirty="0">
                <a:solidFill>
                  <a:schemeClr val="accent4"/>
                </a:solidFill>
              </a:rPr>
              <a:t>Part I: Sorting Algorithms</a:t>
            </a:r>
          </a:p>
          <a:p>
            <a:pPr lvl="1"/>
            <a:r>
              <a:rPr lang="en-US" dirty="0" err="1"/>
              <a:t>InsertionSort</a:t>
            </a:r>
            <a:r>
              <a:rPr lang="en-US" dirty="0"/>
              <a:t>: does it work and is it fast?</a:t>
            </a:r>
          </a:p>
          <a:p>
            <a:pPr lvl="1"/>
            <a:r>
              <a:rPr lang="en-US" dirty="0" err="1"/>
              <a:t>MergeSort</a:t>
            </a:r>
            <a:r>
              <a:rPr lang="en-US" dirty="0"/>
              <a:t>: does it work and is it fast?</a:t>
            </a:r>
          </a:p>
          <a:p>
            <a:pPr lvl="1"/>
            <a:r>
              <a:rPr lang="en-US" dirty="0"/>
              <a:t>Skills:</a:t>
            </a:r>
          </a:p>
          <a:p>
            <a:pPr lvl="2"/>
            <a:r>
              <a:rPr lang="en-US" dirty="0">
                <a:solidFill>
                  <a:schemeClr val="tx2"/>
                </a:solidFill>
              </a:rPr>
              <a:t>Analyzing correctness of iterative and recursive algorithms.</a:t>
            </a:r>
          </a:p>
          <a:p>
            <a:pPr lvl="2"/>
            <a:r>
              <a:rPr lang="en-US" dirty="0">
                <a:solidFill>
                  <a:schemeClr val="tx2"/>
                </a:solidFill>
              </a:rPr>
              <a:t>Analyzing running time of recursive algorithms (part A)</a:t>
            </a:r>
          </a:p>
          <a:p>
            <a:endParaRPr lang="en-US" dirty="0">
              <a:solidFill>
                <a:schemeClr val="accent4"/>
              </a:solidFill>
            </a:endParaRPr>
          </a:p>
          <a:p>
            <a:r>
              <a:rPr lang="en-US" dirty="0">
                <a:solidFill>
                  <a:schemeClr val="accent4"/>
                </a:solidFill>
              </a:rPr>
              <a:t>Part II: How do we measure the runtime of an algorithm?</a:t>
            </a:r>
          </a:p>
          <a:p>
            <a:pPr lvl="1"/>
            <a:r>
              <a:rPr lang="en-US" dirty="0">
                <a:solidFill>
                  <a:srgbClr val="50496A"/>
                </a:solidFill>
              </a:rPr>
              <a:t>Worst-case analysis</a:t>
            </a:r>
          </a:p>
          <a:p>
            <a:pPr lvl="1"/>
            <a:r>
              <a:rPr lang="en-US" dirty="0">
                <a:solidFill>
                  <a:srgbClr val="50496A"/>
                </a:solidFill>
              </a:rPr>
              <a:t>Asymptotic Analysis</a:t>
            </a:r>
          </a:p>
        </p:txBody>
      </p:sp>
      <p:sp>
        <p:nvSpPr>
          <p:cNvPr id="4" name="Left Arrow 3"/>
          <p:cNvSpPr/>
          <p:nvPr/>
        </p:nvSpPr>
        <p:spPr>
          <a:xfrm rot="19559079">
            <a:off x="7734958" y="3677172"/>
            <a:ext cx="1182414" cy="64956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389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853399"/>
          </a:xfrm>
        </p:spPr>
        <p:txBody>
          <a:bodyPr/>
          <a:lstStyle/>
          <a:p>
            <a:r>
              <a:rPr lang="en-US" dirty="0"/>
              <a:t>Worst-case analysis</a:t>
            </a:r>
          </a:p>
        </p:txBody>
      </p:sp>
      <p:sp>
        <p:nvSpPr>
          <p:cNvPr id="3" name="Content Placeholder 2"/>
          <p:cNvSpPr>
            <a:spLocks noGrp="1"/>
          </p:cNvSpPr>
          <p:nvPr>
            <p:ph idx="1"/>
          </p:nvPr>
        </p:nvSpPr>
        <p:spPr>
          <a:xfrm>
            <a:off x="628650" y="1825624"/>
            <a:ext cx="7886700" cy="4764361"/>
          </a:xfrm>
        </p:spPr>
        <p:txBody>
          <a:bodyPr>
            <a:normAutofit/>
          </a:bodyPr>
          <a:lstStyle/>
          <a:p>
            <a:endParaRPr lang="en-US" dirty="0">
              <a:solidFill>
                <a:schemeClr val="accent1"/>
              </a:solidFill>
            </a:endParaRPr>
          </a:p>
          <a:p>
            <a:endParaRPr lang="en-US" dirty="0">
              <a:solidFill>
                <a:schemeClr val="accent1"/>
              </a:solidFill>
            </a:endParaRPr>
          </a:p>
          <a:p>
            <a:endParaRPr lang="en-US" dirty="0"/>
          </a:p>
          <a:p>
            <a:endParaRPr lang="en-US" dirty="0"/>
          </a:p>
          <a:p>
            <a:endParaRPr lang="en-US" dirty="0"/>
          </a:p>
          <a:p>
            <a:endParaRPr lang="en-US" dirty="0"/>
          </a:p>
          <a:p>
            <a:endParaRPr lang="en-US" dirty="0">
              <a:solidFill>
                <a:schemeClr val="accent1"/>
              </a:solidFill>
            </a:endParaRPr>
          </a:p>
          <a:p>
            <a:r>
              <a:rPr lang="en-US" dirty="0">
                <a:solidFill>
                  <a:schemeClr val="accent1"/>
                </a:solidFill>
              </a:rPr>
              <a:t>Pros: </a:t>
            </a:r>
            <a:r>
              <a:rPr lang="en-US" dirty="0"/>
              <a:t>very strong guarantee</a:t>
            </a:r>
          </a:p>
          <a:p>
            <a:r>
              <a:rPr lang="en-US" dirty="0">
                <a:solidFill>
                  <a:srgbClr val="FF0000"/>
                </a:solidFill>
              </a:rPr>
              <a:t>Cons: </a:t>
            </a:r>
            <a:r>
              <a:rPr lang="en-US" dirty="0"/>
              <a:t>very strong guarantee</a:t>
            </a:r>
          </a:p>
        </p:txBody>
      </p:sp>
      <p:sp>
        <p:nvSpPr>
          <p:cNvPr id="13" name="TextBox 12"/>
          <p:cNvSpPr txBox="1"/>
          <p:nvPr/>
        </p:nvSpPr>
        <p:spPr>
          <a:xfrm>
            <a:off x="6277790" y="551417"/>
            <a:ext cx="2146852" cy="646331"/>
          </a:xfrm>
          <a:prstGeom prst="rect">
            <a:avLst/>
          </a:prstGeom>
          <a:noFill/>
        </p:spPr>
        <p:txBody>
          <a:bodyPr wrap="square" rtlCol="0">
            <a:spAutoFit/>
          </a:bodyPr>
          <a:lstStyle/>
          <a:p>
            <a:pPr algn="r"/>
            <a:r>
              <a:rPr lang="en-US" dirty="0">
                <a:solidFill>
                  <a:schemeClr val="accent4"/>
                </a:solidFill>
              </a:rPr>
              <a:t>Sorting a sorted list should be fast!!</a:t>
            </a:r>
          </a:p>
        </p:txBody>
      </p:sp>
      <p:pic>
        <p:nvPicPr>
          <p:cNvPr id="14" name="Picture 13"/>
          <p:cNvPicPr>
            <a:picLocks noChangeAspect="1"/>
          </p:cNvPicPr>
          <p:nvPr/>
        </p:nvPicPr>
        <p:blipFill>
          <a:blip r:embed="rId2"/>
          <a:stretch>
            <a:fillRect/>
          </a:stretch>
        </p:blipFill>
        <p:spPr>
          <a:xfrm>
            <a:off x="4720386" y="2673244"/>
            <a:ext cx="4890910" cy="4192209"/>
          </a:xfrm>
          <a:prstGeom prst="rect">
            <a:avLst/>
          </a:prstGeom>
        </p:spPr>
      </p:pic>
      <p:pic>
        <p:nvPicPr>
          <p:cNvPr id="15" name="Picture 14"/>
          <p:cNvPicPr>
            <a:picLocks noChangeAspect="1"/>
          </p:cNvPicPr>
          <p:nvPr/>
        </p:nvPicPr>
        <p:blipFill>
          <a:blip r:embed="rId3"/>
          <a:stretch>
            <a:fillRect/>
          </a:stretch>
        </p:blipFill>
        <p:spPr>
          <a:xfrm>
            <a:off x="1173741" y="2538248"/>
            <a:ext cx="1417933" cy="1955633"/>
          </a:xfrm>
          <a:prstGeom prst="rect">
            <a:avLst/>
          </a:prstGeom>
        </p:spPr>
      </p:pic>
      <p:sp>
        <p:nvSpPr>
          <p:cNvPr id="16" name="TextBox 15"/>
          <p:cNvSpPr txBox="1"/>
          <p:nvPr/>
        </p:nvSpPr>
        <p:spPr>
          <a:xfrm>
            <a:off x="1173741" y="4518420"/>
            <a:ext cx="1513490" cy="646331"/>
          </a:xfrm>
          <a:prstGeom prst="rect">
            <a:avLst/>
          </a:prstGeom>
          <a:noFill/>
        </p:spPr>
        <p:txBody>
          <a:bodyPr wrap="square" rtlCol="0">
            <a:spAutoFit/>
          </a:bodyPr>
          <a:lstStyle/>
          <a:p>
            <a:pPr algn="ctr"/>
            <a:r>
              <a:rPr lang="en-US" dirty="0">
                <a:solidFill>
                  <a:schemeClr val="accent4"/>
                </a:solidFill>
              </a:rPr>
              <a:t>Algorithm designer</a:t>
            </a:r>
          </a:p>
        </p:txBody>
      </p:sp>
      <p:sp>
        <p:nvSpPr>
          <p:cNvPr id="17" name="Rectangle 16"/>
          <p:cNvSpPr/>
          <p:nvPr/>
        </p:nvSpPr>
        <p:spPr>
          <a:xfrm>
            <a:off x="2820219" y="2989205"/>
            <a:ext cx="2254469" cy="1277007"/>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Courier" charset="0"/>
                <a:ea typeface="Courier" charset="0"/>
                <a:cs typeface="Courier" charset="0"/>
              </a:rPr>
              <a:t>Algorithm:</a:t>
            </a:r>
          </a:p>
          <a:p>
            <a:r>
              <a:rPr lang="en-US" sz="1400" dirty="0">
                <a:solidFill>
                  <a:schemeClr val="tx1"/>
                </a:solidFill>
                <a:latin typeface="Courier" charset="0"/>
                <a:ea typeface="Courier" charset="0"/>
                <a:cs typeface="Courier" charset="0"/>
              </a:rPr>
              <a:t>  Do the thing</a:t>
            </a:r>
          </a:p>
          <a:p>
            <a:r>
              <a:rPr lang="en-US" sz="1400" dirty="0">
                <a:solidFill>
                  <a:schemeClr val="tx1"/>
                </a:solidFill>
                <a:latin typeface="Courier" charset="0"/>
                <a:ea typeface="Courier" charset="0"/>
                <a:cs typeface="Courier" charset="0"/>
              </a:rPr>
              <a:t>  Do the stuff</a:t>
            </a:r>
          </a:p>
          <a:p>
            <a:r>
              <a:rPr lang="en-US" sz="1400" dirty="0">
                <a:solidFill>
                  <a:schemeClr val="tx1"/>
                </a:solidFill>
                <a:latin typeface="Courier" charset="0"/>
                <a:ea typeface="Courier" charset="0"/>
                <a:cs typeface="Courier" charset="0"/>
              </a:rPr>
              <a:t>  Return the answer</a:t>
            </a:r>
          </a:p>
        </p:txBody>
      </p:sp>
      <p:sp>
        <p:nvSpPr>
          <p:cNvPr id="18" name="TextBox 17"/>
          <p:cNvSpPr txBox="1"/>
          <p:nvPr/>
        </p:nvSpPr>
        <p:spPr>
          <a:xfrm>
            <a:off x="2323660" y="2579380"/>
            <a:ext cx="2610722" cy="369332"/>
          </a:xfrm>
          <a:prstGeom prst="rect">
            <a:avLst/>
          </a:prstGeom>
          <a:noFill/>
        </p:spPr>
        <p:txBody>
          <a:bodyPr wrap="square" rtlCol="0">
            <a:spAutoFit/>
          </a:bodyPr>
          <a:lstStyle/>
          <a:p>
            <a:r>
              <a:rPr lang="en-US" dirty="0">
                <a:latin typeface="Comic Sans MS" charset="0"/>
                <a:ea typeface="Comic Sans MS" charset="0"/>
                <a:cs typeface="Comic Sans MS" charset="0"/>
              </a:rPr>
              <a:t>Here is my algorithm!</a:t>
            </a:r>
          </a:p>
        </p:txBody>
      </p:sp>
      <p:sp>
        <p:nvSpPr>
          <p:cNvPr id="19" name="TextBox 18"/>
          <p:cNvSpPr txBox="1"/>
          <p:nvPr/>
        </p:nvSpPr>
        <p:spPr>
          <a:xfrm>
            <a:off x="6667811" y="3217668"/>
            <a:ext cx="2392630" cy="1107996"/>
          </a:xfrm>
          <a:prstGeom prst="rect">
            <a:avLst/>
          </a:prstGeom>
          <a:noFill/>
        </p:spPr>
        <p:txBody>
          <a:bodyPr wrap="square" rtlCol="0">
            <a:spAutoFit/>
          </a:bodyPr>
          <a:lstStyle/>
          <a:p>
            <a:pPr algn="ctr"/>
            <a:r>
              <a:rPr lang="en-US" dirty="0">
                <a:solidFill>
                  <a:srgbClr val="C00000"/>
                </a:solidFill>
                <a:latin typeface="Copperplate Gothic Bold" charset="0"/>
                <a:ea typeface="Copperplate Gothic Bold" charset="0"/>
                <a:cs typeface="Copperplate Gothic Bold" charset="0"/>
              </a:rPr>
              <a:t>Here is an input!</a:t>
            </a:r>
          </a:p>
          <a:p>
            <a:pPr algn="ctr"/>
            <a:r>
              <a:rPr lang="en-US" sz="1600" dirty="0">
                <a:solidFill>
                  <a:srgbClr val="C00000"/>
                </a:solidFill>
                <a:latin typeface="Copperplate Gothic Bold" charset="0"/>
                <a:ea typeface="Copperplate Gothic Bold" charset="0"/>
                <a:cs typeface="Copperplate Gothic Bold" charset="0"/>
              </a:rPr>
              <a:t>(Which I designed to be terrible for your algorithm!)</a:t>
            </a:r>
          </a:p>
        </p:txBody>
      </p:sp>
      <p:sp>
        <p:nvSpPr>
          <p:cNvPr id="20" name="TextBox 19">
            <a:extLst>
              <a:ext uri="{FF2B5EF4-FFF2-40B4-BE49-F238E27FC236}">
                <a16:creationId xmlns:a16="http://schemas.microsoft.com/office/drawing/2014/main" id="{4F3AA976-9EBE-7F4E-BDDC-3560FB3058E3}"/>
              </a:ext>
            </a:extLst>
          </p:cNvPr>
          <p:cNvSpPr txBox="1"/>
          <p:nvPr/>
        </p:nvSpPr>
        <p:spPr>
          <a:xfrm>
            <a:off x="693449" y="1232825"/>
            <a:ext cx="5434268" cy="830997"/>
          </a:xfrm>
          <a:prstGeom prst="rect">
            <a:avLst/>
          </a:prstGeom>
          <a:noFill/>
        </p:spPr>
        <p:txBody>
          <a:bodyPr wrap="square" rtlCol="0">
            <a:spAutoFit/>
          </a:bodyPr>
          <a:lstStyle/>
          <a:p>
            <a:r>
              <a:rPr lang="en-US" sz="2400" dirty="0"/>
              <a:t>The “running time” for an algorithm is its running time on the </a:t>
            </a:r>
            <a:r>
              <a:rPr lang="en-US" sz="2400" dirty="0">
                <a:solidFill>
                  <a:srgbClr val="FF0000"/>
                </a:solidFill>
              </a:rPr>
              <a:t>worst possible input</a:t>
            </a:r>
            <a:r>
              <a:rPr lang="en-US" sz="2400" dirty="0"/>
              <a:t>.</a:t>
            </a:r>
          </a:p>
        </p:txBody>
      </p:sp>
    </p:spTree>
    <p:extLst>
      <p:ext uri="{BB962C8B-B14F-4D97-AF65-F5344CB8AC3E}">
        <p14:creationId xmlns:p14="http://schemas.microsoft.com/office/powerpoint/2010/main" val="1536214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6" grpId="0"/>
      <p:bldP spid="17" grpId="0" animBg="1"/>
      <p:bldP spid="18"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DF4156-2119-E445-9A19-B4F4B6E286B3}"/>
              </a:ext>
            </a:extLst>
          </p:cNvPr>
          <p:cNvPicPr>
            <a:picLocks noChangeAspect="1"/>
          </p:cNvPicPr>
          <p:nvPr/>
        </p:nvPicPr>
        <p:blipFill>
          <a:blip r:embed="rId2"/>
          <a:stretch>
            <a:fillRect/>
          </a:stretch>
        </p:blipFill>
        <p:spPr>
          <a:xfrm>
            <a:off x="28833" y="3108987"/>
            <a:ext cx="9144000" cy="4008000"/>
          </a:xfrm>
          <a:prstGeom prst="rect">
            <a:avLst/>
          </a:prstGeom>
        </p:spPr>
      </p:pic>
      <p:sp>
        <p:nvSpPr>
          <p:cNvPr id="2" name="Title 1">
            <a:extLst>
              <a:ext uri="{FF2B5EF4-FFF2-40B4-BE49-F238E27FC236}">
                <a16:creationId xmlns:a16="http://schemas.microsoft.com/office/drawing/2014/main" id="{45DCFD44-7590-7F44-9CF8-FE84C56F9326}"/>
              </a:ext>
            </a:extLst>
          </p:cNvPr>
          <p:cNvSpPr>
            <a:spLocks noGrp="1"/>
          </p:cNvSpPr>
          <p:nvPr>
            <p:ph type="title"/>
          </p:nvPr>
        </p:nvSpPr>
        <p:spPr/>
        <p:txBody>
          <a:bodyPr/>
          <a:lstStyle/>
          <a:p>
            <a:r>
              <a:rPr lang="en-US" dirty="0"/>
              <a:t>Piazza Heroes</a:t>
            </a:r>
          </a:p>
        </p:txBody>
      </p:sp>
      <p:sp>
        <p:nvSpPr>
          <p:cNvPr id="3" name="Content Placeholder 2">
            <a:extLst>
              <a:ext uri="{FF2B5EF4-FFF2-40B4-BE49-F238E27FC236}">
                <a16:creationId xmlns:a16="http://schemas.microsoft.com/office/drawing/2014/main" id="{7099C102-ED8D-104B-BB99-9827925B3E33}"/>
              </a:ext>
            </a:extLst>
          </p:cNvPr>
          <p:cNvSpPr>
            <a:spLocks noGrp="1"/>
          </p:cNvSpPr>
          <p:nvPr>
            <p:ph idx="1"/>
          </p:nvPr>
        </p:nvSpPr>
        <p:spPr>
          <a:xfrm>
            <a:off x="628650" y="1825625"/>
            <a:ext cx="7886700" cy="942289"/>
          </a:xfrm>
        </p:spPr>
        <p:txBody>
          <a:bodyPr/>
          <a:lstStyle/>
          <a:p>
            <a:r>
              <a:rPr lang="en-US" dirty="0"/>
              <a:t>Thanks for helping out your colleagues!</a:t>
            </a:r>
          </a:p>
        </p:txBody>
      </p:sp>
      <p:sp>
        <p:nvSpPr>
          <p:cNvPr id="7" name="Rectangle 6">
            <a:extLst>
              <a:ext uri="{FF2B5EF4-FFF2-40B4-BE49-F238E27FC236}">
                <a16:creationId xmlns:a16="http://schemas.microsoft.com/office/drawing/2014/main" id="{DC1C1CBC-D7EA-C142-8359-DD974F81B0E3}"/>
              </a:ext>
            </a:extLst>
          </p:cNvPr>
          <p:cNvSpPr/>
          <p:nvPr/>
        </p:nvSpPr>
        <p:spPr>
          <a:xfrm>
            <a:off x="1804086" y="3954162"/>
            <a:ext cx="2310714" cy="2842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C6B54CF-891C-5746-88BD-371F5097AEDC}"/>
              </a:ext>
            </a:extLst>
          </p:cNvPr>
          <p:cNvSpPr/>
          <p:nvPr/>
        </p:nvSpPr>
        <p:spPr>
          <a:xfrm>
            <a:off x="2253050" y="4441496"/>
            <a:ext cx="2310714" cy="2842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D851E45-DFB6-FB43-8CDF-B52E6F7D56D5}"/>
              </a:ext>
            </a:extLst>
          </p:cNvPr>
          <p:cNvSpPr/>
          <p:nvPr/>
        </p:nvSpPr>
        <p:spPr>
          <a:xfrm>
            <a:off x="1503405" y="4961996"/>
            <a:ext cx="4749114" cy="3019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7445A2D-61B8-284E-A04F-13ACE0294398}"/>
              </a:ext>
            </a:extLst>
          </p:cNvPr>
          <p:cNvSpPr/>
          <p:nvPr/>
        </p:nvSpPr>
        <p:spPr>
          <a:xfrm>
            <a:off x="1503405" y="5448857"/>
            <a:ext cx="4361936" cy="3123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BC49922-FAD7-CF4F-BE48-C8E168D07D24}"/>
              </a:ext>
            </a:extLst>
          </p:cNvPr>
          <p:cNvSpPr txBox="1"/>
          <p:nvPr/>
        </p:nvSpPr>
        <p:spPr>
          <a:xfrm>
            <a:off x="28833" y="2781910"/>
            <a:ext cx="5226908" cy="369332"/>
          </a:xfrm>
          <a:prstGeom prst="rect">
            <a:avLst/>
          </a:prstGeom>
          <a:noFill/>
        </p:spPr>
        <p:txBody>
          <a:bodyPr wrap="square" rtlCol="0">
            <a:spAutoFit/>
          </a:bodyPr>
          <a:lstStyle/>
          <a:p>
            <a:r>
              <a:rPr lang="en-US" dirty="0"/>
              <a:t>Top Piazza Answerers:</a:t>
            </a:r>
          </a:p>
        </p:txBody>
      </p:sp>
      <p:sp>
        <p:nvSpPr>
          <p:cNvPr id="12" name="Rectangle 11">
            <a:extLst>
              <a:ext uri="{FF2B5EF4-FFF2-40B4-BE49-F238E27FC236}">
                <a16:creationId xmlns:a16="http://schemas.microsoft.com/office/drawing/2014/main" id="{221EDA8E-C4A0-B448-8B8C-903DEE6030A7}"/>
              </a:ext>
            </a:extLst>
          </p:cNvPr>
          <p:cNvSpPr/>
          <p:nvPr/>
        </p:nvSpPr>
        <p:spPr>
          <a:xfrm>
            <a:off x="1503404" y="5961477"/>
            <a:ext cx="4872681" cy="3123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72C478A-C6FF-994E-A1D1-97DEF08F7E44}"/>
              </a:ext>
            </a:extLst>
          </p:cNvPr>
          <p:cNvSpPr/>
          <p:nvPr/>
        </p:nvSpPr>
        <p:spPr>
          <a:xfrm>
            <a:off x="1804086" y="6492447"/>
            <a:ext cx="4448433" cy="3123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33244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3923472" cy="1325563"/>
          </a:xfrm>
        </p:spPr>
        <p:txBody>
          <a:bodyPr/>
          <a:lstStyle/>
          <a:p>
            <a:r>
              <a:rPr lang="en-US" dirty="0"/>
              <a:t>Big-O notation</a:t>
            </a:r>
          </a:p>
        </p:txBody>
      </p:sp>
      <p:sp>
        <p:nvSpPr>
          <p:cNvPr id="3" name="Content Placeholder 2"/>
          <p:cNvSpPr>
            <a:spLocks noGrp="1"/>
          </p:cNvSpPr>
          <p:nvPr>
            <p:ph idx="1"/>
          </p:nvPr>
        </p:nvSpPr>
        <p:spPr>
          <a:xfrm>
            <a:off x="628649" y="1825625"/>
            <a:ext cx="8157542" cy="4813714"/>
          </a:xfrm>
        </p:spPr>
        <p:txBody>
          <a:bodyPr>
            <a:normAutofit/>
          </a:bodyPr>
          <a:lstStyle/>
          <a:p>
            <a:r>
              <a:rPr lang="en-US" dirty="0"/>
              <a:t>What do we mean when we measure runtime?</a:t>
            </a:r>
          </a:p>
          <a:p>
            <a:pPr lvl="1"/>
            <a:r>
              <a:rPr lang="en-US" dirty="0">
                <a:solidFill>
                  <a:schemeClr val="accent4"/>
                </a:solidFill>
              </a:rPr>
              <a:t>We probably care about wall time:  how long does it take to solve the problem, in seconds or minutes or hours?</a:t>
            </a:r>
          </a:p>
          <a:p>
            <a:pPr lvl="1"/>
            <a:endParaRPr lang="en-US" dirty="0">
              <a:solidFill>
                <a:schemeClr val="accent4"/>
              </a:solidFill>
            </a:endParaRPr>
          </a:p>
          <a:p>
            <a:r>
              <a:rPr lang="en-US" dirty="0"/>
              <a:t>This is heavily dependent on the programming language, architecture, etc.</a:t>
            </a:r>
          </a:p>
          <a:p>
            <a:r>
              <a:rPr lang="en-US" dirty="0"/>
              <a:t>These things are very important, but are </a:t>
            </a:r>
            <a:r>
              <a:rPr lang="en-US" dirty="0">
                <a:solidFill>
                  <a:schemeClr val="accent4"/>
                </a:solidFill>
              </a:rPr>
              <a:t>not the point of this class.</a:t>
            </a:r>
          </a:p>
          <a:p>
            <a:r>
              <a:rPr lang="en-US" dirty="0"/>
              <a:t>We want a way to talk about the running time of an algorithm, </a:t>
            </a:r>
            <a:r>
              <a:rPr lang="en-US" dirty="0">
                <a:solidFill>
                  <a:schemeClr val="accent4"/>
                </a:solidFill>
              </a:rPr>
              <a:t>independent of these considerations</a:t>
            </a:r>
            <a:r>
              <a:rPr lang="en-US" dirty="0"/>
              <a:t>.</a:t>
            </a:r>
          </a:p>
        </p:txBody>
      </p:sp>
      <p:sp>
        <p:nvSpPr>
          <p:cNvPr id="4" name="TextBox 3"/>
          <p:cNvSpPr txBox="1"/>
          <p:nvPr/>
        </p:nvSpPr>
        <p:spPr>
          <a:xfrm>
            <a:off x="6102626" y="365126"/>
            <a:ext cx="2683565" cy="1200329"/>
          </a:xfrm>
          <a:prstGeom prst="rect">
            <a:avLst/>
          </a:prstGeom>
          <a:noFill/>
        </p:spPr>
        <p:txBody>
          <a:bodyPr wrap="square" rtlCol="0">
            <a:spAutoFit/>
          </a:bodyPr>
          <a:lstStyle/>
          <a:p>
            <a:pPr algn="ctr"/>
            <a:r>
              <a:rPr lang="en-US" dirty="0">
                <a:solidFill>
                  <a:schemeClr val="accent4"/>
                </a:solidFill>
              </a:rPr>
              <a:t>How long does an operation take?  Why are we being so sloppy about that “11”?</a:t>
            </a:r>
          </a:p>
        </p:txBody>
      </p:sp>
      <p:pic>
        <p:nvPicPr>
          <p:cNvPr id="5" name="Picture 4"/>
          <p:cNvPicPr>
            <a:picLocks noChangeAspect="1"/>
          </p:cNvPicPr>
          <p:nvPr/>
        </p:nvPicPr>
        <p:blipFill>
          <a:blip r:embed="rId2"/>
          <a:stretch>
            <a:fillRect/>
          </a:stretch>
        </p:blipFill>
        <p:spPr>
          <a:xfrm rot="20259955">
            <a:off x="146853" y="2088788"/>
            <a:ext cx="963590" cy="1203843"/>
          </a:xfrm>
          <a:prstGeom prst="rect">
            <a:avLst/>
          </a:prstGeom>
        </p:spPr>
      </p:pic>
    </p:spTree>
    <p:extLst>
      <p:ext uri="{BB962C8B-B14F-4D97-AF65-F5344CB8AC3E}">
        <p14:creationId xmlns:p14="http://schemas.microsoft.com/office/powerpoint/2010/main" val="1110378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5" presetClass="emph" presetSubtype="0" grpId="0" nodeType="clickEffect">
                                  <p:stCondLst>
                                    <p:cond delay="0"/>
                                  </p:stCondLst>
                                  <p:iterate type="lt">
                                    <p:tmAbs val="25"/>
                                  </p:iterate>
                                  <p:childTnLst>
                                    <p:set>
                                      <p:cBhvr override="childStyle">
                                        <p:cTn id="28" dur="indefinite"/>
                                        <p:tgtEl>
                                          <p:spTgt spid="2"/>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bldLvl="2"/>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498" y="0"/>
            <a:ext cx="7886700" cy="1325563"/>
          </a:xfrm>
        </p:spPr>
        <p:txBody>
          <a:bodyPr>
            <a:normAutofit/>
          </a:bodyPr>
          <a:lstStyle/>
          <a:p>
            <a:r>
              <a:rPr lang="en-US"/>
              <a:t>Main idea:</a:t>
            </a:r>
            <a:endParaRPr lang="en-US" sz="3600" dirty="0">
              <a:solidFill>
                <a:srgbClr val="F26021"/>
              </a:solidFill>
            </a:endParaRPr>
          </a:p>
        </p:txBody>
      </p:sp>
      <p:sp>
        <p:nvSpPr>
          <p:cNvPr id="4" name="TextBox 3"/>
          <p:cNvSpPr txBox="1"/>
          <p:nvPr/>
        </p:nvSpPr>
        <p:spPr>
          <a:xfrm>
            <a:off x="368857" y="1389885"/>
            <a:ext cx="8428302" cy="523220"/>
          </a:xfrm>
          <a:prstGeom prst="rect">
            <a:avLst/>
          </a:prstGeom>
          <a:noFill/>
        </p:spPr>
        <p:txBody>
          <a:bodyPr wrap="square" rtlCol="0">
            <a:spAutoFit/>
          </a:bodyPr>
          <a:lstStyle/>
          <a:p>
            <a:pPr algn="ctr"/>
            <a:r>
              <a:rPr lang="en-US" sz="2800" dirty="0"/>
              <a:t>Focus on how the runtime</a:t>
            </a:r>
            <a:r>
              <a:rPr lang="en-US" sz="2800" b="1" dirty="0"/>
              <a:t> scales </a:t>
            </a:r>
            <a:r>
              <a:rPr lang="en-US" sz="2800" dirty="0"/>
              <a:t>with n (the input size). </a:t>
            </a: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99613872-7111-3F45-8B86-68E508894E1E}"/>
                  </a:ext>
                </a:extLst>
              </p:cNvPr>
              <p:cNvGraphicFramePr>
                <a:graphicFrameLocks noGrp="1"/>
              </p:cNvGraphicFramePr>
              <p:nvPr>
                <p:extLst>
                  <p:ext uri="{D42A27DB-BD31-4B8C-83A1-F6EECF244321}">
                    <p14:modId xmlns:p14="http://schemas.microsoft.com/office/powerpoint/2010/main" val="180812669"/>
                  </p:ext>
                </p:extLst>
              </p:nvPr>
            </p:nvGraphicFramePr>
            <p:xfrm>
              <a:off x="739757" y="3164747"/>
              <a:ext cx="5753966" cy="3422949"/>
            </p:xfrm>
            <a:graphic>
              <a:graphicData uri="http://schemas.openxmlformats.org/drawingml/2006/table">
                <a:tbl>
                  <a:tblPr firstRow="1" bandRow="1">
                    <a:tableStyleId>{5C22544A-7EE6-4342-B048-85BDC9FD1C3A}</a:tableStyleId>
                  </a:tblPr>
                  <a:tblGrid>
                    <a:gridCol w="3440257">
                      <a:extLst>
                        <a:ext uri="{9D8B030D-6E8A-4147-A177-3AD203B41FA5}">
                          <a16:colId xmlns:a16="http://schemas.microsoft.com/office/drawing/2014/main" val="1894200867"/>
                        </a:ext>
                      </a:extLst>
                    </a:gridCol>
                    <a:gridCol w="2313709">
                      <a:extLst>
                        <a:ext uri="{9D8B030D-6E8A-4147-A177-3AD203B41FA5}">
                          <a16:colId xmlns:a16="http://schemas.microsoft.com/office/drawing/2014/main" val="3606125783"/>
                        </a:ext>
                      </a:extLst>
                    </a:gridCol>
                  </a:tblGrid>
                  <a:tr h="505563">
                    <a:tc>
                      <a:txBody>
                        <a:bodyPr/>
                        <a:lstStyle/>
                        <a:p>
                          <a:pPr algn="ctr"/>
                          <a:r>
                            <a:rPr lang="en-US" sz="2000" dirty="0">
                              <a:solidFill>
                                <a:schemeClr val="bg1"/>
                              </a:solidFill>
                            </a:rPr>
                            <a:t>Number of operations</a:t>
                          </a:r>
                        </a:p>
                      </a:txBody>
                      <a:tcPr anchor="ctr"/>
                    </a:tc>
                    <a:tc>
                      <a:txBody>
                        <a:bodyPr/>
                        <a:lstStyle/>
                        <a:p>
                          <a:pPr algn="ctr"/>
                          <a:r>
                            <a:rPr lang="en-US" sz="2000" dirty="0">
                              <a:solidFill>
                                <a:schemeClr val="bg1"/>
                              </a:solidFill>
                            </a:rPr>
                            <a:t>Asymptotic Running Time</a:t>
                          </a:r>
                        </a:p>
                      </a:txBody>
                      <a:tcPr anchor="ctr"/>
                    </a:tc>
                    <a:extLst>
                      <a:ext uri="{0D108BD9-81ED-4DB2-BD59-A6C34878D82A}">
                        <a16:rowId xmlns:a16="http://schemas.microsoft.com/office/drawing/2014/main" val="4173471355"/>
                      </a:ext>
                    </a:extLst>
                  </a:tr>
                  <a:tr h="634677">
                    <a:tc>
                      <a:txBody>
                        <a:bodyPr/>
                        <a:lstStyle/>
                        <a:p>
                          <a:pPr algn="ctr"/>
                          <a14:m>
                            <m:oMath xmlns:m="http://schemas.openxmlformats.org/officeDocument/2006/math">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1</m:t>
                                  </m:r>
                                </m:num>
                                <m:den>
                                  <m:r>
                                    <a:rPr lang="en-US" sz="2000" b="0" i="1" smtClean="0">
                                      <a:solidFill>
                                        <a:schemeClr val="tx1"/>
                                      </a:solidFill>
                                      <a:latin typeface="Cambria Math" panose="02040503050406030204" pitchFamily="18" charset="0"/>
                                    </a:rPr>
                                    <m:t>10</m:t>
                                  </m:r>
                                </m:den>
                              </m:f>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𝑛</m:t>
                                  </m:r>
                                </m:e>
                                <m:sup>
                                  <m:r>
                                    <a:rPr lang="en-US" sz="2000" b="0" i="1" smtClean="0">
                                      <a:solidFill>
                                        <a:schemeClr val="tx1"/>
                                      </a:solidFill>
                                      <a:latin typeface="Cambria Math" panose="02040503050406030204" pitchFamily="18" charset="0"/>
                                    </a:rPr>
                                    <m:t>2</m:t>
                                  </m:r>
                                </m:sup>
                              </m:sSup>
                              <m:r>
                                <a:rPr lang="en-US" sz="2000" b="0" i="1" smtClean="0">
                                  <a:solidFill>
                                    <a:schemeClr val="tx1"/>
                                  </a:solidFill>
                                  <a:latin typeface="Cambria Math" panose="02040503050406030204" pitchFamily="18" charset="0"/>
                                </a:rPr>
                                <m:t>+100</m:t>
                              </m:r>
                            </m:oMath>
                          </a14:m>
                          <a:r>
                            <a:rPr lang="en-US" sz="2000" dirty="0">
                              <a:solidFill>
                                <a:schemeClr val="tx1"/>
                              </a:solidFill>
                            </a:rPr>
                            <a:t> </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000" i="1" smtClean="0">
                                    <a:solidFill>
                                      <a:schemeClr val="tx1"/>
                                    </a:solidFill>
                                    <a:latin typeface="Cambria Math" panose="02040503050406030204" pitchFamily="18" charset="0"/>
                                  </a:rPr>
                                  <m:t>𝑂</m:t>
                                </m:r>
                                <m:d>
                                  <m:dPr>
                                    <m:ctrlPr>
                                      <a:rPr lang="en-US" sz="2000" i="1">
                                        <a:solidFill>
                                          <a:schemeClr val="tx1"/>
                                        </a:solidFill>
                                        <a:latin typeface="Cambria Math" panose="02040503050406030204" pitchFamily="18" charset="0"/>
                                      </a:rPr>
                                    </m:ctrlPr>
                                  </m:dPr>
                                  <m:e>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𝑛</m:t>
                                        </m:r>
                                      </m:e>
                                      <m:sup>
                                        <m:r>
                                          <a:rPr lang="en-US" sz="2000" i="1">
                                            <a:solidFill>
                                              <a:schemeClr val="tx1"/>
                                            </a:solidFill>
                                            <a:latin typeface="Cambria Math" panose="02040503050406030204" pitchFamily="18" charset="0"/>
                                          </a:rPr>
                                          <m:t>2</m:t>
                                        </m:r>
                                      </m:sup>
                                    </m:sSup>
                                  </m:e>
                                </m:d>
                              </m:oMath>
                            </m:oMathPara>
                          </a14:m>
                          <a:endParaRPr lang="en-US" sz="2000" dirty="0">
                            <a:solidFill>
                              <a:schemeClr val="tx1"/>
                            </a:solidFill>
                          </a:endParaRPr>
                        </a:p>
                      </a:txBody>
                      <a:tcPr anchor="ctr"/>
                    </a:tc>
                    <a:extLst>
                      <a:ext uri="{0D108BD9-81ED-4DB2-BD59-A6C34878D82A}">
                        <a16:rowId xmlns:a16="http://schemas.microsoft.com/office/drawing/2014/main" val="1844510433"/>
                      </a:ext>
                    </a:extLst>
                  </a:tr>
                  <a:tr h="602468">
                    <a:tc>
                      <a:txBody>
                        <a:bodyPr/>
                        <a:lstStyle/>
                        <a:p>
                          <a:pPr algn="ctr"/>
                          <a14:m>
                            <m:oMathPara xmlns:m="http://schemas.openxmlformats.org/officeDocument/2006/math">
                              <m:oMathParaPr>
                                <m:jc m:val="centerGroup"/>
                              </m:oMathParaPr>
                              <m:oMath xmlns:m="http://schemas.openxmlformats.org/officeDocument/2006/math">
                                <m:r>
                                  <a:rPr lang="en-US" sz="2000" i="1" smtClean="0">
                                    <a:solidFill>
                                      <a:schemeClr val="tx1"/>
                                    </a:solidFill>
                                    <a:latin typeface="Cambria Math" panose="02040503050406030204" pitchFamily="18" charset="0"/>
                                  </a:rPr>
                                  <m:t>0</m:t>
                                </m:r>
                                <m:r>
                                  <a:rPr lang="en-US" sz="2000" b="0" i="1" smtClean="0">
                                    <a:solidFill>
                                      <a:schemeClr val="tx1"/>
                                    </a:solidFill>
                                    <a:latin typeface="Cambria Math" panose="02040503050406030204" pitchFamily="18" charset="0"/>
                                  </a:rPr>
                                  <m:t>.063</m:t>
                                </m:r>
                                <m:r>
                                  <a:rPr lang="en-US" sz="2000" i="1">
                                    <a:solidFill>
                                      <a:schemeClr val="tx1"/>
                                    </a:solidFill>
                                    <a:latin typeface="Cambria Math" panose="02040503050406030204" pitchFamily="18" charset="0"/>
                                  </a:rPr>
                                  <m:t>⋅</m:t>
                                </m:r>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𝑛</m:t>
                                    </m:r>
                                  </m:e>
                                  <m:sup>
                                    <m:r>
                                      <a:rPr lang="en-US" sz="2000" i="1">
                                        <a:solidFill>
                                          <a:schemeClr val="tx1"/>
                                        </a:solidFill>
                                        <a:latin typeface="Cambria Math" panose="02040503050406030204" pitchFamily="18" charset="0"/>
                                      </a:rPr>
                                      <m:t>2</m:t>
                                    </m:r>
                                  </m:sup>
                                </m:sSup>
                                <m:r>
                                  <a:rPr lang="en-US" sz="2000" b="0" i="1" smtClean="0">
                                    <a:solidFill>
                                      <a:schemeClr val="tx1"/>
                                    </a:solidFill>
                                    <a:latin typeface="Cambria Math" panose="02040503050406030204" pitchFamily="18" charset="0"/>
                                  </a:rPr>
                                  <m:t>−.5 </m:t>
                                </m:r>
                                <m:r>
                                  <a:rPr lang="en-US" sz="2000" b="0" i="1" smtClean="0">
                                    <a:solidFill>
                                      <a:schemeClr val="tx1"/>
                                    </a:solidFill>
                                    <a:latin typeface="Cambria Math" panose="02040503050406030204" pitchFamily="18" charset="0"/>
                                  </a:rPr>
                                  <m:t>𝑛</m:t>
                                </m:r>
                                <m:r>
                                  <a:rPr lang="en-US" sz="2000" b="0" i="1" smtClean="0">
                                    <a:solidFill>
                                      <a:schemeClr val="tx1"/>
                                    </a:solidFill>
                                    <a:latin typeface="Cambria Math" panose="02040503050406030204" pitchFamily="18" charset="0"/>
                                  </a:rPr>
                                  <m:t>+12.7 </m:t>
                                </m:r>
                              </m:oMath>
                            </m:oMathPara>
                          </a14:m>
                          <a:endParaRPr lang="en-US" sz="2000" dirty="0">
                            <a:solidFill>
                              <a:schemeClr val="tx1"/>
                            </a:solidFill>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000" i="1" smtClean="0">
                                    <a:solidFill>
                                      <a:schemeClr val="tx1"/>
                                    </a:solidFill>
                                    <a:latin typeface="Cambria Math" panose="02040503050406030204" pitchFamily="18" charset="0"/>
                                  </a:rPr>
                                  <m:t>𝑂</m:t>
                                </m:r>
                                <m:d>
                                  <m:dPr>
                                    <m:ctrlPr>
                                      <a:rPr lang="en-US" sz="2000" i="1">
                                        <a:solidFill>
                                          <a:schemeClr val="tx1"/>
                                        </a:solidFill>
                                        <a:latin typeface="Cambria Math" panose="02040503050406030204" pitchFamily="18" charset="0"/>
                                      </a:rPr>
                                    </m:ctrlPr>
                                  </m:dPr>
                                  <m:e>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𝑛</m:t>
                                        </m:r>
                                      </m:e>
                                      <m:sup>
                                        <m:r>
                                          <a:rPr lang="en-US" sz="2000" i="1">
                                            <a:solidFill>
                                              <a:schemeClr val="tx1"/>
                                            </a:solidFill>
                                            <a:latin typeface="Cambria Math" panose="02040503050406030204" pitchFamily="18" charset="0"/>
                                          </a:rPr>
                                          <m:t>2</m:t>
                                        </m:r>
                                      </m:sup>
                                    </m:sSup>
                                  </m:e>
                                </m:d>
                              </m:oMath>
                            </m:oMathPara>
                          </a14:m>
                          <a:endParaRPr lang="en-US" sz="2000" dirty="0">
                            <a:solidFill>
                              <a:schemeClr val="tx1"/>
                            </a:solidFill>
                          </a:endParaRPr>
                        </a:p>
                      </a:txBody>
                      <a:tcPr anchor="ctr"/>
                    </a:tc>
                    <a:extLst>
                      <a:ext uri="{0D108BD9-81ED-4DB2-BD59-A6C34878D82A}">
                        <a16:rowId xmlns:a16="http://schemas.microsoft.com/office/drawing/2014/main" val="294634376"/>
                      </a:ext>
                    </a:extLst>
                  </a:tr>
                  <a:tr h="680030">
                    <a:tc>
                      <a:txBody>
                        <a:bodyPr/>
                        <a:lstStyle/>
                        <a:p>
                          <a:pPr algn="ctr"/>
                          <a14:m>
                            <m:oMath xmlns:m="http://schemas.openxmlformats.org/officeDocument/2006/math">
                              <m:r>
                                <a:rPr lang="en-US" sz="2000" b="0" i="1" smtClean="0">
                                  <a:solidFill>
                                    <a:schemeClr val="tx1"/>
                                  </a:solidFill>
                                  <a:latin typeface="Cambria Math" panose="02040503050406030204" pitchFamily="18" charset="0"/>
                                </a:rPr>
                                <m:t>100</m:t>
                              </m:r>
                              <m:r>
                                <a:rPr lang="en-US" sz="2000" i="1">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𝑛</m:t>
                                  </m:r>
                                </m:e>
                                <m:sup>
                                  <m:r>
                                    <a:rPr lang="en-US" sz="2000" b="0" i="1" smtClean="0">
                                      <a:solidFill>
                                        <a:schemeClr val="tx1"/>
                                      </a:solidFill>
                                      <a:latin typeface="Cambria Math" panose="02040503050406030204" pitchFamily="18" charset="0"/>
                                    </a:rPr>
                                    <m:t>1.5</m:t>
                                  </m:r>
                                </m:sup>
                              </m:sSup>
                              <m:r>
                                <a:rPr lang="en-US" sz="2000" b="0" i="1" smtClean="0">
                                  <a:solidFill>
                                    <a:schemeClr val="tx1"/>
                                  </a:solidFill>
                                  <a:latin typeface="Cambria Math" panose="02040503050406030204" pitchFamily="18" charset="0"/>
                                </a:rPr>
                                <m:t>−</m:t>
                              </m:r>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10</m:t>
                                  </m:r>
                                </m:e>
                                <m:sup>
                                  <m:r>
                                    <a:rPr lang="en-US" sz="2000" b="0" i="1" smtClean="0">
                                      <a:solidFill>
                                        <a:schemeClr val="tx1"/>
                                      </a:solidFill>
                                      <a:latin typeface="Cambria Math" panose="02040503050406030204" pitchFamily="18" charset="0"/>
                                    </a:rPr>
                                    <m:t>10000</m:t>
                                  </m:r>
                                </m:sup>
                              </m:sSup>
                              <m:rad>
                                <m:radPr>
                                  <m:degHide m:val="on"/>
                                  <m:ctrlPr>
                                    <a:rPr lang="en-US" sz="2000" b="0" i="1" smtClean="0">
                                      <a:solidFill>
                                        <a:schemeClr val="tx1"/>
                                      </a:solidFill>
                                      <a:latin typeface="Cambria Math" panose="02040503050406030204" pitchFamily="18" charset="0"/>
                                    </a:rPr>
                                  </m:ctrlPr>
                                </m:radPr>
                                <m:deg/>
                                <m:e>
                                  <m:r>
                                    <a:rPr lang="en-US" sz="2000" b="0" i="1" smtClean="0">
                                      <a:solidFill>
                                        <a:schemeClr val="tx1"/>
                                      </a:solidFill>
                                      <a:latin typeface="Cambria Math" panose="02040503050406030204" pitchFamily="18" charset="0"/>
                                    </a:rPr>
                                    <m:t>𝑛</m:t>
                                  </m:r>
                                </m:e>
                              </m:rad>
                            </m:oMath>
                          </a14:m>
                          <a:r>
                            <a:rPr lang="en-US" sz="2000" dirty="0">
                              <a:solidFill>
                                <a:schemeClr val="tx1"/>
                              </a:solidFill>
                            </a:rPr>
                            <a:t> </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000" i="1" smtClean="0">
                                    <a:solidFill>
                                      <a:schemeClr val="tx1"/>
                                    </a:solidFill>
                                    <a:latin typeface="Cambria Math" panose="02040503050406030204" pitchFamily="18" charset="0"/>
                                  </a:rPr>
                                  <m:t>𝑂</m:t>
                                </m:r>
                                <m:d>
                                  <m:dPr>
                                    <m:ctrlPr>
                                      <a:rPr lang="en-US" sz="2000" i="1">
                                        <a:solidFill>
                                          <a:schemeClr val="tx1"/>
                                        </a:solidFill>
                                        <a:latin typeface="Cambria Math" panose="02040503050406030204" pitchFamily="18" charset="0"/>
                                      </a:rPr>
                                    </m:ctrlPr>
                                  </m:dPr>
                                  <m:e>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𝑛</m:t>
                                        </m:r>
                                      </m:e>
                                      <m:sup>
                                        <m:r>
                                          <a:rPr lang="en-US" sz="2000" b="0" i="1" smtClean="0">
                                            <a:solidFill>
                                              <a:schemeClr val="tx1"/>
                                            </a:solidFill>
                                            <a:latin typeface="Cambria Math" panose="02040503050406030204" pitchFamily="18" charset="0"/>
                                          </a:rPr>
                                          <m:t>1.5</m:t>
                                        </m:r>
                                      </m:sup>
                                    </m:sSup>
                                  </m:e>
                                </m:d>
                              </m:oMath>
                            </m:oMathPara>
                          </a14:m>
                          <a:endParaRPr lang="en-US" sz="2000" dirty="0">
                            <a:solidFill>
                              <a:schemeClr val="tx1"/>
                            </a:solidFill>
                          </a:endParaRPr>
                        </a:p>
                      </a:txBody>
                      <a:tcPr anchor="ctr"/>
                    </a:tc>
                    <a:extLst>
                      <a:ext uri="{0D108BD9-81ED-4DB2-BD59-A6C34878D82A}">
                        <a16:rowId xmlns:a16="http://schemas.microsoft.com/office/drawing/2014/main" val="1892233237"/>
                      </a:ext>
                    </a:extLst>
                  </a:tr>
                  <a:tr h="804734">
                    <a:tc>
                      <a:txBody>
                        <a:bodyPr/>
                        <a:lstStyle/>
                        <a:p>
                          <a:pPr algn="ct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11</m:t>
                                </m:r>
                                <m:r>
                                  <a:rPr lang="en-US" sz="2000" i="1">
                                    <a:solidFill>
                                      <a:schemeClr val="tx1"/>
                                    </a:solidFill>
                                    <a:latin typeface="Cambria Math" panose="02040503050406030204" pitchFamily="18" charset="0"/>
                                  </a:rPr>
                                  <m:t>⋅</m:t>
                                </m:r>
                                <m:r>
                                  <a:rPr lang="en-US" sz="2000" i="1" smtClean="0">
                                    <a:solidFill>
                                      <a:schemeClr val="tx1"/>
                                    </a:solidFill>
                                    <a:latin typeface="Cambria Math" panose="02040503050406030204" pitchFamily="18" charset="0"/>
                                  </a:rPr>
                                  <m:t>𝑛</m:t>
                                </m:r>
                                <m:func>
                                  <m:funcPr>
                                    <m:ctrlPr>
                                      <a:rPr lang="en-US" sz="2000" b="0" i="1" smtClean="0">
                                        <a:solidFill>
                                          <a:schemeClr val="tx1"/>
                                        </a:solidFill>
                                        <a:latin typeface="Cambria Math" panose="02040503050406030204" pitchFamily="18" charset="0"/>
                                      </a:rPr>
                                    </m:ctrlPr>
                                  </m:funcPr>
                                  <m:fName>
                                    <m:r>
                                      <m:rPr>
                                        <m:sty m:val="p"/>
                                      </m:rPr>
                                      <a:rPr lang="en-US" sz="2000" b="0" i="0" smtClean="0">
                                        <a:solidFill>
                                          <a:schemeClr val="tx1"/>
                                        </a:solidFill>
                                        <a:latin typeface="Cambria Math" panose="02040503050406030204" pitchFamily="18" charset="0"/>
                                      </a:rPr>
                                      <m:t>log</m:t>
                                    </m:r>
                                  </m:fName>
                                  <m:e>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𝑛</m:t>
                                        </m:r>
                                      </m:e>
                                    </m:d>
                                  </m:e>
                                </m:func>
                                <m:r>
                                  <a:rPr lang="en-US" sz="2000" i="1">
                                    <a:solidFill>
                                      <a:schemeClr val="tx1"/>
                                    </a:solidFill>
                                    <a:latin typeface="Cambria Math" panose="02040503050406030204" pitchFamily="18" charset="0"/>
                                  </a:rPr>
                                  <m:t>+1</m:t>
                                </m:r>
                              </m:oMath>
                            </m:oMathPara>
                          </a14:m>
                          <a:endParaRPr lang="en-US" sz="2000" dirty="0">
                            <a:solidFill>
                              <a:schemeClr val="tx1"/>
                            </a:solidFill>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2000" i="1" smtClean="0">
                                    <a:solidFill>
                                      <a:schemeClr val="tx1"/>
                                    </a:solidFill>
                                    <a:latin typeface="Cambria Math" panose="02040503050406030204" pitchFamily="18" charset="0"/>
                                  </a:rPr>
                                  <m:t>𝑂</m:t>
                                </m:r>
                                <m:d>
                                  <m:dPr>
                                    <m:ctrlPr>
                                      <a:rPr lang="en-US" sz="200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𝑛</m:t>
                                    </m:r>
                                    <m:func>
                                      <m:funcPr>
                                        <m:ctrlPr>
                                          <a:rPr lang="en-US" sz="2000" b="0" i="1" smtClean="0">
                                            <a:solidFill>
                                              <a:schemeClr val="tx1"/>
                                            </a:solidFill>
                                            <a:latin typeface="Cambria Math" panose="02040503050406030204" pitchFamily="18" charset="0"/>
                                          </a:rPr>
                                        </m:ctrlPr>
                                      </m:funcPr>
                                      <m:fName>
                                        <m:r>
                                          <m:rPr>
                                            <m:sty m:val="p"/>
                                          </m:rPr>
                                          <a:rPr lang="en-US" sz="2000" b="0" i="0" smtClean="0">
                                            <a:solidFill>
                                              <a:schemeClr val="tx1"/>
                                            </a:solidFill>
                                            <a:latin typeface="Cambria Math" panose="02040503050406030204" pitchFamily="18" charset="0"/>
                                          </a:rPr>
                                          <m:t>log</m:t>
                                        </m:r>
                                      </m:fName>
                                      <m:e>
                                        <m:d>
                                          <m:dPr>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𝑛</m:t>
                                            </m:r>
                                          </m:e>
                                        </m:d>
                                      </m:e>
                                    </m:func>
                                  </m:e>
                                </m:d>
                              </m:oMath>
                            </m:oMathPara>
                          </a14:m>
                          <a:endParaRPr lang="en-US" sz="2000" dirty="0">
                            <a:solidFill>
                              <a:schemeClr val="tx1"/>
                            </a:solidFill>
                          </a:endParaRPr>
                        </a:p>
                      </a:txBody>
                      <a:tcPr anchor="ctr"/>
                    </a:tc>
                    <a:extLst>
                      <a:ext uri="{0D108BD9-81ED-4DB2-BD59-A6C34878D82A}">
                        <a16:rowId xmlns:a16="http://schemas.microsoft.com/office/drawing/2014/main" val="3686425301"/>
                      </a:ext>
                    </a:extLst>
                  </a:tr>
                </a:tbl>
              </a:graphicData>
            </a:graphic>
          </p:graphicFrame>
        </mc:Choice>
        <mc:Fallback xmlns="">
          <p:graphicFrame>
            <p:nvGraphicFramePr>
              <p:cNvPr id="6" name="Table 5">
                <a:extLst>
                  <a:ext uri="{FF2B5EF4-FFF2-40B4-BE49-F238E27FC236}">
                    <a16:creationId xmlns:a16="http://schemas.microsoft.com/office/drawing/2014/main" id="{99613872-7111-3F45-8B86-68E508894E1E}"/>
                  </a:ext>
                </a:extLst>
              </p:cNvPr>
              <p:cNvGraphicFramePr>
                <a:graphicFrameLocks noGrp="1"/>
              </p:cNvGraphicFramePr>
              <p:nvPr>
                <p:extLst>
                  <p:ext uri="{D42A27DB-BD31-4B8C-83A1-F6EECF244321}">
                    <p14:modId xmlns:p14="http://schemas.microsoft.com/office/powerpoint/2010/main" val="180812669"/>
                  </p:ext>
                </p:extLst>
              </p:nvPr>
            </p:nvGraphicFramePr>
            <p:xfrm>
              <a:off x="739757" y="3164747"/>
              <a:ext cx="5753966" cy="3422949"/>
            </p:xfrm>
            <a:graphic>
              <a:graphicData uri="http://schemas.openxmlformats.org/drawingml/2006/table">
                <a:tbl>
                  <a:tblPr firstRow="1" bandRow="1">
                    <a:tableStyleId>{5C22544A-7EE6-4342-B048-85BDC9FD1C3A}</a:tableStyleId>
                  </a:tblPr>
                  <a:tblGrid>
                    <a:gridCol w="3440257">
                      <a:extLst>
                        <a:ext uri="{9D8B030D-6E8A-4147-A177-3AD203B41FA5}">
                          <a16:colId xmlns:a16="http://schemas.microsoft.com/office/drawing/2014/main" val="1894200867"/>
                        </a:ext>
                      </a:extLst>
                    </a:gridCol>
                    <a:gridCol w="2313709">
                      <a:extLst>
                        <a:ext uri="{9D8B030D-6E8A-4147-A177-3AD203B41FA5}">
                          <a16:colId xmlns:a16="http://schemas.microsoft.com/office/drawing/2014/main" val="3606125783"/>
                        </a:ext>
                      </a:extLst>
                    </a:gridCol>
                  </a:tblGrid>
                  <a:tr h="701040">
                    <a:tc>
                      <a:txBody>
                        <a:bodyPr/>
                        <a:lstStyle/>
                        <a:p>
                          <a:pPr algn="ctr"/>
                          <a:r>
                            <a:rPr lang="en-US" sz="2000" dirty="0">
                              <a:solidFill>
                                <a:schemeClr val="bg1"/>
                              </a:solidFill>
                            </a:rPr>
                            <a:t>Number of operations</a:t>
                          </a:r>
                        </a:p>
                      </a:txBody>
                      <a:tcPr anchor="ctr"/>
                    </a:tc>
                    <a:tc>
                      <a:txBody>
                        <a:bodyPr/>
                        <a:lstStyle/>
                        <a:p>
                          <a:pPr algn="ctr"/>
                          <a:r>
                            <a:rPr lang="en-US" sz="2000" dirty="0">
                              <a:solidFill>
                                <a:schemeClr val="bg1"/>
                              </a:solidFill>
                            </a:rPr>
                            <a:t>Asymptotic Running Time</a:t>
                          </a:r>
                        </a:p>
                      </a:txBody>
                      <a:tcPr anchor="ctr"/>
                    </a:tc>
                    <a:extLst>
                      <a:ext uri="{0D108BD9-81ED-4DB2-BD59-A6C34878D82A}">
                        <a16:rowId xmlns:a16="http://schemas.microsoft.com/office/drawing/2014/main" val="4173471355"/>
                      </a:ext>
                    </a:extLst>
                  </a:tr>
                  <a:tr h="634677">
                    <a:tc>
                      <a:txBody>
                        <a:bodyPr/>
                        <a:lstStyle/>
                        <a:p>
                          <a:endParaRPr lang="en-US"/>
                        </a:p>
                      </a:txBody>
                      <a:tcPr anchor="ctr">
                        <a:blipFill>
                          <a:blip r:embed="rId2"/>
                          <a:stretch>
                            <a:fillRect l="-369" t="-116000" r="-67897" b="-330000"/>
                          </a:stretch>
                        </a:blipFill>
                      </a:tcPr>
                    </a:tc>
                    <a:tc>
                      <a:txBody>
                        <a:bodyPr/>
                        <a:lstStyle/>
                        <a:p>
                          <a:endParaRPr lang="en-US"/>
                        </a:p>
                      </a:txBody>
                      <a:tcPr anchor="ctr">
                        <a:blipFill>
                          <a:blip r:embed="rId2"/>
                          <a:stretch>
                            <a:fillRect l="-148634" t="-116000" r="-546" b="-330000"/>
                          </a:stretch>
                        </a:blipFill>
                      </a:tcPr>
                    </a:tc>
                    <a:extLst>
                      <a:ext uri="{0D108BD9-81ED-4DB2-BD59-A6C34878D82A}">
                        <a16:rowId xmlns:a16="http://schemas.microsoft.com/office/drawing/2014/main" val="1844510433"/>
                      </a:ext>
                    </a:extLst>
                  </a:tr>
                  <a:tr h="602468">
                    <a:tc>
                      <a:txBody>
                        <a:bodyPr/>
                        <a:lstStyle/>
                        <a:p>
                          <a:endParaRPr lang="en-US"/>
                        </a:p>
                      </a:txBody>
                      <a:tcPr anchor="ctr">
                        <a:blipFill>
                          <a:blip r:embed="rId2"/>
                          <a:stretch>
                            <a:fillRect l="-369" t="-225000" r="-67897" b="-243750"/>
                          </a:stretch>
                        </a:blipFill>
                      </a:tcPr>
                    </a:tc>
                    <a:tc>
                      <a:txBody>
                        <a:bodyPr/>
                        <a:lstStyle/>
                        <a:p>
                          <a:endParaRPr lang="en-US"/>
                        </a:p>
                      </a:txBody>
                      <a:tcPr anchor="ctr">
                        <a:blipFill>
                          <a:blip r:embed="rId2"/>
                          <a:stretch>
                            <a:fillRect l="-148634" t="-225000" r="-546" b="-243750"/>
                          </a:stretch>
                        </a:blipFill>
                      </a:tcPr>
                    </a:tc>
                    <a:extLst>
                      <a:ext uri="{0D108BD9-81ED-4DB2-BD59-A6C34878D82A}">
                        <a16:rowId xmlns:a16="http://schemas.microsoft.com/office/drawing/2014/main" val="294634376"/>
                      </a:ext>
                    </a:extLst>
                  </a:tr>
                  <a:tr h="680030">
                    <a:tc>
                      <a:txBody>
                        <a:bodyPr/>
                        <a:lstStyle/>
                        <a:p>
                          <a:endParaRPr lang="en-US"/>
                        </a:p>
                      </a:txBody>
                      <a:tcPr anchor="ctr">
                        <a:blipFill>
                          <a:blip r:embed="rId2"/>
                          <a:stretch>
                            <a:fillRect l="-369" t="-288889" r="-67897" b="-116667"/>
                          </a:stretch>
                        </a:blipFill>
                      </a:tcPr>
                    </a:tc>
                    <a:tc>
                      <a:txBody>
                        <a:bodyPr/>
                        <a:lstStyle/>
                        <a:p>
                          <a:endParaRPr lang="en-US"/>
                        </a:p>
                      </a:txBody>
                      <a:tcPr anchor="ctr">
                        <a:blipFill>
                          <a:blip r:embed="rId2"/>
                          <a:stretch>
                            <a:fillRect l="-148634" t="-288889" r="-546" b="-116667"/>
                          </a:stretch>
                        </a:blipFill>
                      </a:tcPr>
                    </a:tc>
                    <a:extLst>
                      <a:ext uri="{0D108BD9-81ED-4DB2-BD59-A6C34878D82A}">
                        <a16:rowId xmlns:a16="http://schemas.microsoft.com/office/drawing/2014/main" val="1892233237"/>
                      </a:ext>
                    </a:extLst>
                  </a:tr>
                  <a:tr h="804734">
                    <a:tc>
                      <a:txBody>
                        <a:bodyPr/>
                        <a:lstStyle/>
                        <a:p>
                          <a:endParaRPr lang="en-US"/>
                        </a:p>
                      </a:txBody>
                      <a:tcPr anchor="ctr">
                        <a:blipFill>
                          <a:blip r:embed="rId2"/>
                          <a:stretch>
                            <a:fillRect l="-369" t="-333333" r="-67897"/>
                          </a:stretch>
                        </a:blipFill>
                      </a:tcPr>
                    </a:tc>
                    <a:tc>
                      <a:txBody>
                        <a:bodyPr/>
                        <a:lstStyle/>
                        <a:p>
                          <a:endParaRPr lang="en-US"/>
                        </a:p>
                      </a:txBody>
                      <a:tcPr anchor="ctr">
                        <a:blipFill>
                          <a:blip r:embed="rId2"/>
                          <a:stretch>
                            <a:fillRect l="-148634" t="-333333" r="-546"/>
                          </a:stretch>
                        </a:blipFill>
                      </a:tcPr>
                    </a:tc>
                    <a:extLst>
                      <a:ext uri="{0D108BD9-81ED-4DB2-BD59-A6C34878D82A}">
                        <a16:rowId xmlns:a16="http://schemas.microsoft.com/office/drawing/2014/main" val="3686425301"/>
                      </a:ext>
                    </a:extLst>
                  </a:tr>
                </a:tbl>
              </a:graphicData>
            </a:graphic>
          </p:graphicFrame>
        </mc:Fallback>
      </mc:AlternateContent>
      <p:sp>
        <p:nvSpPr>
          <p:cNvPr id="7" name="TextBox 6">
            <a:extLst>
              <a:ext uri="{FF2B5EF4-FFF2-40B4-BE49-F238E27FC236}">
                <a16:creationId xmlns:a16="http://schemas.microsoft.com/office/drawing/2014/main" id="{0A009954-CD25-E54F-A146-B3A283C864D3}"/>
              </a:ext>
            </a:extLst>
          </p:cNvPr>
          <p:cNvSpPr txBox="1"/>
          <p:nvPr/>
        </p:nvSpPr>
        <p:spPr>
          <a:xfrm>
            <a:off x="6761018" y="5417127"/>
            <a:ext cx="2382982" cy="923330"/>
          </a:xfrm>
          <a:prstGeom prst="rect">
            <a:avLst/>
          </a:prstGeom>
          <a:noFill/>
        </p:spPr>
        <p:txBody>
          <a:bodyPr wrap="square" rtlCol="0">
            <a:spAutoFit/>
          </a:bodyPr>
          <a:lstStyle/>
          <a:p>
            <a:pPr algn="r"/>
            <a:r>
              <a:rPr lang="en-US" dirty="0">
                <a:solidFill>
                  <a:srgbClr val="FF0000"/>
                </a:solidFill>
              </a:rPr>
              <a:t>We say this algorithm is “asymptotically faster” than the others.</a:t>
            </a:r>
          </a:p>
        </p:txBody>
      </p:sp>
      <p:cxnSp>
        <p:nvCxnSpPr>
          <p:cNvPr id="8" name="Straight Arrow Connector 7">
            <a:extLst>
              <a:ext uri="{FF2B5EF4-FFF2-40B4-BE49-F238E27FC236}">
                <a16:creationId xmlns:a16="http://schemas.microsoft.com/office/drawing/2014/main" id="{089E9681-4AFF-6A43-AD0F-4B454F1A07E1}"/>
              </a:ext>
            </a:extLst>
          </p:cNvPr>
          <p:cNvCxnSpPr>
            <a:cxnSpLocks/>
          </p:cNvCxnSpPr>
          <p:nvPr/>
        </p:nvCxnSpPr>
        <p:spPr>
          <a:xfrm flipH="1">
            <a:off x="6017741" y="5781810"/>
            <a:ext cx="743277" cy="2853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2CF08F63-CF1A-184C-B7A9-6F89FF029714}"/>
              </a:ext>
            </a:extLst>
          </p:cNvPr>
          <p:cNvSpPr/>
          <p:nvPr/>
        </p:nvSpPr>
        <p:spPr>
          <a:xfrm>
            <a:off x="1971462" y="3899298"/>
            <a:ext cx="526473" cy="58250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F50B4D2-B9B5-1749-B962-628F7E9785EE}"/>
              </a:ext>
            </a:extLst>
          </p:cNvPr>
          <p:cNvSpPr/>
          <p:nvPr/>
        </p:nvSpPr>
        <p:spPr>
          <a:xfrm>
            <a:off x="1736307" y="4516606"/>
            <a:ext cx="526473" cy="58250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01D6C7C-2BE9-DF40-8614-8DBCB7A9677F}"/>
              </a:ext>
            </a:extLst>
          </p:cNvPr>
          <p:cNvSpPr/>
          <p:nvPr/>
        </p:nvSpPr>
        <p:spPr>
          <a:xfrm>
            <a:off x="1688065" y="5125874"/>
            <a:ext cx="778043" cy="58250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849CC64-A68A-4F47-AEAB-824041BCCDF6}"/>
              </a:ext>
            </a:extLst>
          </p:cNvPr>
          <p:cNvSpPr/>
          <p:nvPr/>
        </p:nvSpPr>
        <p:spPr>
          <a:xfrm>
            <a:off x="1878812" y="5924489"/>
            <a:ext cx="1151773" cy="58250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905AD46-7D7C-3140-B045-1125A12B2A7F}"/>
              </a:ext>
            </a:extLst>
          </p:cNvPr>
          <p:cNvSpPr txBox="1"/>
          <p:nvPr/>
        </p:nvSpPr>
        <p:spPr>
          <a:xfrm>
            <a:off x="5542283" y="2290419"/>
            <a:ext cx="3354582" cy="646331"/>
          </a:xfrm>
          <a:prstGeom prst="rect">
            <a:avLst/>
          </a:prstGeom>
          <a:noFill/>
        </p:spPr>
        <p:txBody>
          <a:bodyPr wrap="square" rtlCol="0">
            <a:spAutoFit/>
          </a:bodyPr>
          <a:lstStyle/>
          <a:p>
            <a:pPr algn="ctr"/>
            <a:r>
              <a:rPr lang="en-US" dirty="0">
                <a:solidFill>
                  <a:srgbClr val="FF0000"/>
                </a:solidFill>
              </a:rPr>
              <a:t>(Only pay attention to the largest function of n that appears.)</a:t>
            </a:r>
          </a:p>
        </p:txBody>
      </p:sp>
      <p:sp>
        <p:nvSpPr>
          <p:cNvPr id="14" name="TextBox 13">
            <a:extLst>
              <a:ext uri="{FF2B5EF4-FFF2-40B4-BE49-F238E27FC236}">
                <a16:creationId xmlns:a16="http://schemas.microsoft.com/office/drawing/2014/main" id="{6065DE19-ABB0-7A48-ADBB-2F61BEBA2746}"/>
              </a:ext>
            </a:extLst>
          </p:cNvPr>
          <p:cNvSpPr txBox="1"/>
          <p:nvPr/>
        </p:nvSpPr>
        <p:spPr>
          <a:xfrm>
            <a:off x="448213" y="2385076"/>
            <a:ext cx="5284573" cy="523220"/>
          </a:xfrm>
          <a:prstGeom prst="rect">
            <a:avLst/>
          </a:prstGeom>
          <a:noFill/>
        </p:spPr>
        <p:txBody>
          <a:bodyPr wrap="square" rtlCol="0">
            <a:spAutoFit/>
          </a:bodyPr>
          <a:lstStyle/>
          <a:p>
            <a:r>
              <a:rPr lang="en-US" sz="2800" dirty="0"/>
              <a:t>Informally….</a:t>
            </a:r>
          </a:p>
        </p:txBody>
      </p:sp>
    </p:spTree>
    <p:extLst>
      <p:ext uri="{BB962C8B-B14F-4D97-AF65-F5344CB8AC3E}">
        <p14:creationId xmlns:p14="http://schemas.microsoft.com/office/powerpoint/2010/main" val="2122787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animBg="1"/>
      <p:bldP spid="11" grpId="0" animBg="1"/>
      <p:bldP spid="12" grpId="0" animBg="1"/>
      <p:bldP spid="1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5A441F-521F-9D4F-8831-0B32C22EA943}"/>
              </a:ext>
            </a:extLst>
          </p:cNvPr>
          <p:cNvPicPr>
            <a:picLocks noChangeAspect="1"/>
          </p:cNvPicPr>
          <p:nvPr/>
        </p:nvPicPr>
        <p:blipFill>
          <a:blip r:embed="rId2"/>
          <a:stretch>
            <a:fillRect/>
          </a:stretch>
        </p:blipFill>
        <p:spPr>
          <a:xfrm>
            <a:off x="1711471" y="1908494"/>
            <a:ext cx="5332646" cy="3734195"/>
          </a:xfrm>
          <a:prstGeom prst="rect">
            <a:avLst/>
          </a:prstGeom>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AA4FF3C-2F09-0B48-999A-DEFE5CC17BF5}"/>
                  </a:ext>
                </a:extLst>
              </p:cNvPr>
              <p:cNvSpPr>
                <a:spLocks noGrp="1"/>
              </p:cNvSpPr>
              <p:nvPr>
                <p:ph type="title"/>
              </p:nvPr>
            </p:nvSpPr>
            <p:spPr/>
            <p:txBody>
              <a:bodyPr>
                <a:normAutofit/>
              </a:bodyPr>
              <a:lstStyle/>
              <a:p>
                <a:r>
                  <a:rPr lang="en-US" sz="3200" dirty="0"/>
                  <a:t>So </a:t>
                </a:r>
                <a14:m>
                  <m:oMath xmlns:m="http://schemas.openxmlformats.org/officeDocument/2006/math">
                    <m:r>
                      <a:rPr lang="en-US" sz="3200" b="0" i="1" smtClean="0">
                        <a:latin typeface="Cambria Math" panose="02040503050406030204" pitchFamily="18" charset="0"/>
                      </a:rPr>
                      <m:t>100 </m:t>
                    </m:r>
                    <m:r>
                      <a:rPr lang="en-US" sz="3200" b="0" i="1" smtClean="0">
                        <a:latin typeface="Cambria Math" panose="02040503050406030204" pitchFamily="18" charset="0"/>
                      </a:rPr>
                      <m:t>𝑛</m:t>
                    </m:r>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𝑛</m:t>
                            </m:r>
                          </m:e>
                        </m:d>
                      </m:e>
                    </m:func>
                  </m:oMath>
                </a14:m>
                <a:r>
                  <a:rPr lang="en-US" sz="3200" dirty="0"/>
                  <a:t> operations is </a:t>
                </a:r>
                <a:br>
                  <a:rPr lang="en-US" sz="3200" dirty="0"/>
                </a:br>
                <a:r>
                  <a:rPr lang="en-US" sz="3200" dirty="0"/>
                  <a:t>                              “better” than </a:t>
                </a:r>
                <a14:m>
                  <m:oMath xmlns:m="http://schemas.openxmlformats.org/officeDocument/2006/math">
                    <m:sSup>
                      <m:sSupPr>
                        <m:ctrlPr>
                          <a:rPr lang="en-US" sz="3200" i="1">
                            <a:latin typeface="Cambria Math" panose="02040503050406030204" pitchFamily="18" charset="0"/>
                          </a:rPr>
                        </m:ctrlPr>
                      </m:sSupPr>
                      <m:e>
                        <m:r>
                          <a:rPr lang="en-US" sz="3200" i="1">
                            <a:latin typeface="Cambria Math" panose="02040503050406030204" pitchFamily="18" charset="0"/>
                          </a:rPr>
                          <m:t>𝑛</m:t>
                        </m:r>
                      </m:e>
                      <m:sup>
                        <m:r>
                          <a:rPr lang="en-US" sz="3200" i="1">
                            <a:latin typeface="Cambria Math" panose="02040503050406030204" pitchFamily="18" charset="0"/>
                          </a:rPr>
                          <m:t>2</m:t>
                        </m:r>
                      </m:sup>
                    </m:sSup>
                  </m:oMath>
                </a14:m>
                <a:r>
                  <a:rPr lang="en-US" sz="3200" dirty="0"/>
                  <a:t> operations?</a:t>
                </a:r>
              </a:p>
            </p:txBody>
          </p:sp>
        </mc:Choice>
        <mc:Fallback xmlns="">
          <p:sp>
            <p:nvSpPr>
              <p:cNvPr id="2" name="Title 1">
                <a:extLst>
                  <a:ext uri="{FF2B5EF4-FFF2-40B4-BE49-F238E27FC236}">
                    <a16:creationId xmlns:a16="http://schemas.microsoft.com/office/drawing/2014/main" id="{6AA4FF3C-2F09-0B48-999A-DEFE5CC17BF5}"/>
                  </a:ext>
                </a:extLst>
              </p:cNvPr>
              <p:cNvSpPr>
                <a:spLocks noGrp="1" noRot="1" noChangeAspect="1" noMove="1" noResize="1" noEditPoints="1" noAdjustHandles="1" noChangeArrowheads="1" noChangeShapeType="1" noTextEdit="1"/>
              </p:cNvSpPr>
              <p:nvPr>
                <p:ph type="title"/>
              </p:nvPr>
            </p:nvSpPr>
            <p:spPr>
              <a:blipFill>
                <a:blip r:embed="rId3"/>
                <a:stretch>
                  <a:fillRect l="-1929" b="-95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B4D9D92E-6C19-EF42-9C98-C18D06EC3C7B}"/>
              </a:ext>
            </a:extLst>
          </p:cNvPr>
          <p:cNvPicPr>
            <a:picLocks noChangeAspect="1"/>
          </p:cNvPicPr>
          <p:nvPr/>
        </p:nvPicPr>
        <p:blipFill>
          <a:blip r:embed="rId4"/>
          <a:stretch>
            <a:fillRect/>
          </a:stretch>
        </p:blipFill>
        <p:spPr>
          <a:xfrm>
            <a:off x="541804" y="4672538"/>
            <a:ext cx="1447634" cy="1892332"/>
          </a:xfrm>
          <a:prstGeom prst="rect">
            <a:avLst/>
          </a:prstGeom>
        </p:spPr>
      </p:pic>
      <p:sp>
        <p:nvSpPr>
          <p:cNvPr id="7" name="TextBox 6">
            <a:extLst>
              <a:ext uri="{FF2B5EF4-FFF2-40B4-BE49-F238E27FC236}">
                <a16:creationId xmlns:a16="http://schemas.microsoft.com/office/drawing/2014/main" id="{6AC3F49E-762A-A14A-954D-46D161E7BB5B}"/>
              </a:ext>
            </a:extLst>
          </p:cNvPr>
          <p:cNvSpPr txBox="1"/>
          <p:nvPr/>
        </p:nvSpPr>
        <p:spPr>
          <a:xfrm>
            <a:off x="123567" y="3545296"/>
            <a:ext cx="1729946" cy="923330"/>
          </a:xfrm>
          <a:prstGeom prst="rect">
            <a:avLst/>
          </a:prstGeom>
          <a:noFill/>
        </p:spPr>
        <p:txBody>
          <a:bodyPr wrap="square" rtlCol="0">
            <a:spAutoFit/>
          </a:bodyPr>
          <a:lstStyle/>
          <a:p>
            <a:pPr algn="ctr"/>
            <a:r>
              <a:rPr lang="en-US" dirty="0"/>
              <a:t>But when n=200, that’s not true at all!</a:t>
            </a:r>
          </a:p>
        </p:txBody>
      </p:sp>
      <p:pic>
        <p:nvPicPr>
          <p:cNvPr id="8" name="Picture 7">
            <a:extLst>
              <a:ext uri="{FF2B5EF4-FFF2-40B4-BE49-F238E27FC236}">
                <a16:creationId xmlns:a16="http://schemas.microsoft.com/office/drawing/2014/main" id="{22B96DBC-647F-0541-BDEC-3BB960CB65BC}"/>
              </a:ext>
            </a:extLst>
          </p:cNvPr>
          <p:cNvPicPr>
            <a:picLocks noChangeAspect="1"/>
          </p:cNvPicPr>
          <p:nvPr/>
        </p:nvPicPr>
        <p:blipFill>
          <a:blip r:embed="rId5"/>
          <a:stretch>
            <a:fillRect/>
          </a:stretch>
        </p:blipFill>
        <p:spPr>
          <a:xfrm>
            <a:off x="6709256" y="4336092"/>
            <a:ext cx="2311176" cy="2389374"/>
          </a:xfrm>
          <a:prstGeom prst="rect">
            <a:avLst/>
          </a:prstGeom>
        </p:spPr>
      </p:pic>
      <p:sp>
        <p:nvSpPr>
          <p:cNvPr id="9" name="TextBox 8">
            <a:extLst>
              <a:ext uri="{FF2B5EF4-FFF2-40B4-BE49-F238E27FC236}">
                <a16:creationId xmlns:a16="http://schemas.microsoft.com/office/drawing/2014/main" id="{9DFCA72D-D47A-BF4E-A824-1150D97477F8}"/>
              </a:ext>
            </a:extLst>
          </p:cNvPr>
          <p:cNvSpPr txBox="1"/>
          <p:nvPr/>
        </p:nvSpPr>
        <p:spPr>
          <a:xfrm>
            <a:off x="7127706" y="3313927"/>
            <a:ext cx="1729946" cy="923330"/>
          </a:xfrm>
          <a:prstGeom prst="rect">
            <a:avLst/>
          </a:prstGeom>
          <a:noFill/>
        </p:spPr>
        <p:txBody>
          <a:bodyPr wrap="square" rtlCol="0">
            <a:spAutoFit/>
          </a:bodyPr>
          <a:lstStyle/>
          <a:p>
            <a:pPr algn="ctr"/>
            <a:r>
              <a:rPr lang="en-US" dirty="0"/>
              <a:t>Yeah, but it’s true once n is at least 700 or so.</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91C32CDF-5FFF-324D-8C81-EE0ADC1C6431}"/>
                  </a:ext>
                </a:extLst>
              </p:cNvPr>
              <p:cNvSpPr/>
              <p:nvPr/>
            </p:nvSpPr>
            <p:spPr>
              <a:xfrm>
                <a:off x="6516825" y="2369385"/>
                <a:ext cx="1899751" cy="461665"/>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solidFill>
                            <a:srgbClr val="FF0000"/>
                          </a:solidFill>
                          <a:latin typeface="Cambria Math" panose="02040503050406030204" pitchFamily="18" charset="0"/>
                        </a:rPr>
                        <m:t>100 </m:t>
                      </m:r>
                      <m:r>
                        <a:rPr lang="en-US" sz="2400" i="1" smtClean="0">
                          <a:solidFill>
                            <a:srgbClr val="FF0000"/>
                          </a:solidFill>
                          <a:latin typeface="Cambria Math" panose="02040503050406030204" pitchFamily="18" charset="0"/>
                        </a:rPr>
                        <m:t>𝑛</m:t>
                      </m:r>
                      <m:func>
                        <m:funcPr>
                          <m:ctrlPr>
                            <a:rPr lang="en-US" sz="2400" i="1">
                              <a:solidFill>
                                <a:srgbClr val="FF0000"/>
                              </a:solidFill>
                              <a:latin typeface="Cambria Math" panose="02040503050406030204" pitchFamily="18" charset="0"/>
                            </a:rPr>
                          </m:ctrlPr>
                        </m:funcPr>
                        <m:fName>
                          <m:r>
                            <m:rPr>
                              <m:sty m:val="p"/>
                            </m:rPr>
                            <a:rPr lang="en-US" sz="2400">
                              <a:solidFill>
                                <a:srgbClr val="FF0000"/>
                              </a:solidFill>
                              <a:latin typeface="Cambria Math" panose="02040503050406030204" pitchFamily="18" charset="0"/>
                            </a:rPr>
                            <m:t>log</m:t>
                          </m:r>
                        </m:fName>
                        <m:e>
                          <m:d>
                            <m:dPr>
                              <m:ctrlPr>
                                <a:rPr lang="en-US" sz="2400" i="1">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𝑛</m:t>
                              </m:r>
                            </m:e>
                          </m:d>
                        </m:e>
                      </m:func>
                    </m:oMath>
                  </m:oMathPara>
                </a14:m>
                <a:endParaRPr lang="en-US" sz="2400" dirty="0">
                  <a:solidFill>
                    <a:srgbClr val="FF0000"/>
                  </a:solidFill>
                </a:endParaRPr>
              </a:p>
            </p:txBody>
          </p:sp>
        </mc:Choice>
        <mc:Fallback xmlns="">
          <p:sp>
            <p:nvSpPr>
              <p:cNvPr id="10" name="Rectangle 9">
                <a:extLst>
                  <a:ext uri="{FF2B5EF4-FFF2-40B4-BE49-F238E27FC236}">
                    <a16:creationId xmlns:a16="http://schemas.microsoft.com/office/drawing/2014/main" id="{91C32CDF-5FFF-324D-8C81-EE0ADC1C6431}"/>
                  </a:ext>
                </a:extLst>
              </p:cNvPr>
              <p:cNvSpPr>
                <a:spLocks noRot="1" noChangeAspect="1" noMove="1" noResize="1" noEditPoints="1" noAdjustHandles="1" noChangeArrowheads="1" noChangeShapeType="1" noTextEdit="1"/>
              </p:cNvSpPr>
              <p:nvPr/>
            </p:nvSpPr>
            <p:spPr>
              <a:xfrm>
                <a:off x="6516825" y="2369385"/>
                <a:ext cx="1899751" cy="461665"/>
              </a:xfrm>
              <a:prstGeom prst="rect">
                <a:avLst/>
              </a:prstGeom>
              <a:blipFill>
                <a:blip r:embed="rId6"/>
                <a:stretch>
                  <a:fillRect b="-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14CF6425-4D0E-0141-A150-DC688E3C3599}"/>
                  </a:ext>
                </a:extLst>
              </p:cNvPr>
              <p:cNvSpPr/>
              <p:nvPr/>
            </p:nvSpPr>
            <p:spPr>
              <a:xfrm>
                <a:off x="5939038" y="1904418"/>
                <a:ext cx="577787" cy="461665"/>
              </a:xfrm>
              <a:prstGeom prst="rect">
                <a:avLst/>
              </a:prstGeom>
              <a:solidFill>
                <a:schemeClr val="bg1"/>
              </a:solidFill>
            </p:spPr>
            <p:txBody>
              <a:bodyPr wrap="none">
                <a:spAutoFit/>
              </a:bodyPr>
              <a:lstStyle/>
              <a:p>
                <a14:m>
                  <m:oMath xmlns:m="http://schemas.openxmlformats.org/officeDocument/2006/math">
                    <m:sSup>
                      <m:sSupPr>
                        <m:ctrlPr>
                          <a:rPr lang="en-US" sz="2400" i="1" smtClean="0">
                            <a:solidFill>
                              <a:srgbClr val="005ECE"/>
                            </a:solidFill>
                            <a:latin typeface="Cambria Math" panose="02040503050406030204" pitchFamily="18" charset="0"/>
                          </a:rPr>
                        </m:ctrlPr>
                      </m:sSupPr>
                      <m:e>
                        <m:r>
                          <a:rPr lang="en-US" sz="2400" i="1">
                            <a:solidFill>
                              <a:srgbClr val="005ECE"/>
                            </a:solidFill>
                            <a:latin typeface="Cambria Math" panose="02040503050406030204" pitchFamily="18" charset="0"/>
                          </a:rPr>
                          <m:t>𝑛</m:t>
                        </m:r>
                      </m:e>
                      <m:sup>
                        <m:r>
                          <a:rPr lang="en-US" sz="2400" i="1">
                            <a:solidFill>
                              <a:srgbClr val="005ECE"/>
                            </a:solidFill>
                            <a:latin typeface="Cambria Math" panose="02040503050406030204" pitchFamily="18" charset="0"/>
                          </a:rPr>
                          <m:t>2</m:t>
                        </m:r>
                      </m:sup>
                    </m:sSup>
                  </m:oMath>
                </a14:m>
                <a:r>
                  <a:rPr lang="en-US" sz="2400" dirty="0">
                    <a:solidFill>
                      <a:srgbClr val="005ECE"/>
                    </a:solidFill>
                  </a:rPr>
                  <a:t> </a:t>
                </a:r>
              </a:p>
            </p:txBody>
          </p:sp>
        </mc:Choice>
        <mc:Fallback xmlns="">
          <p:sp>
            <p:nvSpPr>
              <p:cNvPr id="11" name="Rectangle 10">
                <a:extLst>
                  <a:ext uri="{FF2B5EF4-FFF2-40B4-BE49-F238E27FC236}">
                    <a16:creationId xmlns:a16="http://schemas.microsoft.com/office/drawing/2014/main" id="{14CF6425-4D0E-0141-A150-DC688E3C3599}"/>
                  </a:ext>
                </a:extLst>
              </p:cNvPr>
              <p:cNvSpPr>
                <a:spLocks noRot="1" noChangeAspect="1" noMove="1" noResize="1" noEditPoints="1" noAdjustHandles="1" noChangeArrowheads="1" noChangeShapeType="1" noTextEdit="1"/>
              </p:cNvSpPr>
              <p:nvPr/>
            </p:nvSpPr>
            <p:spPr>
              <a:xfrm>
                <a:off x="5939038" y="1904418"/>
                <a:ext cx="577787" cy="46166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54349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Asymptotic Analysis</a:t>
            </a:r>
          </a:p>
        </p:txBody>
      </p:sp>
      <p:sp>
        <p:nvSpPr>
          <p:cNvPr id="3" name="Content Placeholder 2"/>
          <p:cNvSpPr>
            <a:spLocks noGrp="1"/>
          </p:cNvSpPr>
          <p:nvPr>
            <p:ph idx="1"/>
          </p:nvPr>
        </p:nvSpPr>
        <p:spPr>
          <a:xfrm>
            <a:off x="906947" y="3856279"/>
            <a:ext cx="4002984" cy="3513276"/>
          </a:xfrm>
        </p:spPr>
        <p:txBody>
          <a:bodyPr>
            <a:normAutofit/>
          </a:bodyPr>
          <a:lstStyle/>
          <a:p>
            <a:pPr>
              <a:lnSpc>
                <a:spcPct val="100000"/>
              </a:lnSpc>
              <a:spcBef>
                <a:spcPts val="0"/>
              </a:spcBef>
            </a:pPr>
            <a:r>
              <a:rPr lang="en-US" sz="2600" dirty="0"/>
              <a:t>Abstracts away from hardware- and language-specific issues.</a:t>
            </a:r>
          </a:p>
          <a:p>
            <a:pPr>
              <a:lnSpc>
                <a:spcPct val="100000"/>
              </a:lnSpc>
              <a:spcBef>
                <a:spcPts val="0"/>
              </a:spcBef>
            </a:pPr>
            <a:endParaRPr lang="en-US" sz="1200" dirty="0"/>
          </a:p>
          <a:p>
            <a:pPr>
              <a:lnSpc>
                <a:spcPct val="100000"/>
              </a:lnSpc>
              <a:spcBef>
                <a:spcPts val="0"/>
              </a:spcBef>
            </a:pPr>
            <a:r>
              <a:rPr lang="en-US" sz="2600" dirty="0"/>
              <a:t>Makes algorithm analysis much more tractable.</a:t>
            </a:r>
          </a:p>
        </p:txBody>
      </p:sp>
      <p:sp>
        <p:nvSpPr>
          <p:cNvPr id="4" name="Content Placeholder 2"/>
          <p:cNvSpPr txBox="1">
            <a:spLocks/>
          </p:cNvSpPr>
          <p:nvPr/>
        </p:nvSpPr>
        <p:spPr>
          <a:xfrm>
            <a:off x="5347252" y="3856279"/>
            <a:ext cx="3611217" cy="13480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2600" dirty="0"/>
              <a:t>Only makes sense if n is large (compared to the constant factors).</a:t>
            </a:r>
          </a:p>
        </p:txBody>
      </p:sp>
      <p:sp>
        <p:nvSpPr>
          <p:cNvPr id="5" name="TextBox 4"/>
          <p:cNvSpPr txBox="1"/>
          <p:nvPr/>
        </p:nvSpPr>
        <p:spPr>
          <a:xfrm>
            <a:off x="628650" y="3250508"/>
            <a:ext cx="2233820" cy="584775"/>
          </a:xfrm>
          <a:prstGeom prst="rect">
            <a:avLst/>
          </a:prstGeom>
          <a:noFill/>
        </p:spPr>
        <p:txBody>
          <a:bodyPr wrap="square" rtlCol="0">
            <a:spAutoFit/>
          </a:bodyPr>
          <a:lstStyle/>
          <a:p>
            <a:r>
              <a:rPr lang="en-US" sz="3200" dirty="0">
                <a:solidFill>
                  <a:schemeClr val="accent1"/>
                </a:solidFill>
              </a:rPr>
              <a:t>Pros:</a:t>
            </a:r>
          </a:p>
        </p:txBody>
      </p:sp>
      <p:sp>
        <p:nvSpPr>
          <p:cNvPr id="6" name="TextBox 5"/>
          <p:cNvSpPr txBox="1"/>
          <p:nvPr/>
        </p:nvSpPr>
        <p:spPr>
          <a:xfrm>
            <a:off x="4919041" y="3244202"/>
            <a:ext cx="2233820" cy="584775"/>
          </a:xfrm>
          <a:prstGeom prst="rect">
            <a:avLst/>
          </a:prstGeom>
          <a:noFill/>
        </p:spPr>
        <p:txBody>
          <a:bodyPr wrap="square" rtlCol="0">
            <a:spAutoFit/>
          </a:bodyPr>
          <a:lstStyle/>
          <a:p>
            <a:r>
              <a:rPr lang="en-US" sz="3200" dirty="0">
                <a:solidFill>
                  <a:srgbClr val="FF0000"/>
                </a:solidFill>
              </a:rPr>
              <a:t>Cons:</a:t>
            </a:r>
          </a:p>
        </p:txBody>
      </p:sp>
      <p:sp>
        <p:nvSpPr>
          <p:cNvPr id="7" name="Rounded Rectangle 6"/>
          <p:cNvSpPr/>
          <p:nvPr/>
        </p:nvSpPr>
        <p:spPr>
          <a:xfrm>
            <a:off x="906947" y="1584551"/>
            <a:ext cx="7422045" cy="1411356"/>
          </a:xfrm>
          <a:prstGeom prst="round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One algorithm is “faster” than another if its runtime scales better with the size of the input.</a:t>
            </a:r>
          </a:p>
        </p:txBody>
      </p:sp>
      <p:sp>
        <p:nvSpPr>
          <p:cNvPr id="8" name="TextBox 7"/>
          <p:cNvSpPr txBox="1"/>
          <p:nvPr/>
        </p:nvSpPr>
        <p:spPr>
          <a:xfrm>
            <a:off x="5939377" y="5297692"/>
            <a:ext cx="3204623" cy="830997"/>
          </a:xfrm>
          <a:prstGeom prst="rect">
            <a:avLst/>
          </a:prstGeom>
          <a:noFill/>
        </p:spPr>
        <p:txBody>
          <a:bodyPr wrap="square" rtlCol="0">
            <a:spAutoFit/>
          </a:bodyPr>
          <a:lstStyle/>
          <a:p>
            <a:pPr algn="ctr"/>
            <a:r>
              <a:rPr lang="en-US" sz="2400" dirty="0">
                <a:solidFill>
                  <a:schemeClr val="accent4"/>
                </a:solidFill>
              </a:rPr>
              <a:t>1000000000 n </a:t>
            </a:r>
          </a:p>
          <a:p>
            <a:pPr algn="ctr"/>
            <a:r>
              <a:rPr lang="en-US" sz="2400" dirty="0">
                <a:solidFill>
                  <a:schemeClr val="accent4"/>
                </a:solidFill>
              </a:rPr>
              <a:t>is “better” than n</a:t>
            </a:r>
            <a:r>
              <a:rPr lang="en-US" sz="2400" baseline="30000" dirty="0">
                <a:solidFill>
                  <a:schemeClr val="accent4"/>
                </a:solidFill>
              </a:rPr>
              <a:t>2</a:t>
            </a:r>
            <a:r>
              <a:rPr lang="en-US" sz="2400" dirty="0">
                <a:solidFill>
                  <a:schemeClr val="accent4"/>
                </a:solidFill>
              </a:rPr>
              <a:t> ?!?!</a:t>
            </a:r>
          </a:p>
        </p:txBody>
      </p:sp>
      <p:sp>
        <p:nvSpPr>
          <p:cNvPr id="9" name="TextBox 8"/>
          <p:cNvSpPr txBox="1"/>
          <p:nvPr/>
        </p:nvSpPr>
        <p:spPr>
          <a:xfrm>
            <a:off x="2038865" y="6231500"/>
            <a:ext cx="3601006" cy="369332"/>
          </a:xfrm>
          <a:prstGeom prst="rect">
            <a:avLst/>
          </a:prstGeom>
          <a:noFill/>
        </p:spPr>
        <p:txBody>
          <a:bodyPr wrap="square" rtlCol="0">
            <a:spAutoFit/>
          </a:bodyPr>
          <a:lstStyle/>
          <a:p>
            <a:pPr algn="ctr"/>
            <a:r>
              <a:rPr lang="en-US" dirty="0">
                <a:solidFill>
                  <a:schemeClr val="accent1"/>
                </a:solidFill>
              </a:rPr>
              <a:t>Without making Plucky grumpy!</a:t>
            </a:r>
          </a:p>
        </p:txBody>
      </p:sp>
    </p:spTree>
    <p:extLst>
      <p:ext uri="{BB962C8B-B14F-4D97-AF65-F5344CB8AC3E}">
        <p14:creationId xmlns:p14="http://schemas.microsoft.com/office/powerpoint/2010/main" val="156347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P spid="6" grpId="0"/>
      <p:bldP spid="8" grpId="0"/>
      <p:bldP spid="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a:t>
            </a:r>
            <a:r>
              <a:rPr lang="mr-IN" dirty="0"/>
              <a:t>…</a:t>
            </a:r>
            <a:r>
              <a:rPr lang="en-US" dirty="0"/>
              <a:t>) means an upper bound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789546"/>
                <a:ext cx="7886700" cy="4574186"/>
              </a:xfrm>
            </p:spPr>
            <p:txBody>
              <a:bodyPr>
                <a:normAutofit/>
              </a:bodyPr>
              <a:lstStyle/>
              <a:p>
                <a:r>
                  <a:rPr lang="en-US" dirty="0"/>
                  <a:t>Let </a:t>
                </a:r>
                <a14:m>
                  <m:oMath xmlns:m="http://schemas.openxmlformats.org/officeDocument/2006/math">
                    <m:r>
                      <a:rPr lang="en-US" i="1" smtClean="0">
                        <a:solidFill>
                          <a:schemeClr val="tx1"/>
                        </a:solidFill>
                        <a:latin typeface="Cambria Math" charset="0"/>
                      </a:rPr>
                      <m:t>𝑇</m:t>
                    </m:r>
                    <m:d>
                      <m:dPr>
                        <m:ctrlPr>
                          <a:rPr lang="en-US" i="1">
                            <a:solidFill>
                              <a:schemeClr val="tx1"/>
                            </a:solidFill>
                            <a:latin typeface="Cambria Math" panose="02040503050406030204" pitchFamily="18" charset="0"/>
                          </a:rPr>
                        </m:ctrlPr>
                      </m:dPr>
                      <m:e>
                        <m:r>
                          <a:rPr lang="en-US" i="1">
                            <a:solidFill>
                              <a:schemeClr val="tx1"/>
                            </a:solidFill>
                            <a:latin typeface="Cambria Math" charset="0"/>
                          </a:rPr>
                          <m:t>𝑛</m:t>
                        </m:r>
                      </m:e>
                    </m:d>
                  </m:oMath>
                </a14:m>
                <a:r>
                  <a:rPr lang="en-US" dirty="0"/>
                  <a:t>, </a:t>
                </a:r>
                <a14:m>
                  <m:oMath xmlns:m="http://schemas.openxmlformats.org/officeDocument/2006/math">
                    <m:r>
                      <a:rPr lang="en-US" i="1">
                        <a:latin typeface="Cambria Math" charset="0"/>
                      </a:rPr>
                      <m:t>𝑔</m:t>
                    </m:r>
                    <m:d>
                      <m:dPr>
                        <m:ctrlPr>
                          <a:rPr lang="en-US" i="1">
                            <a:latin typeface="Cambria Math" panose="02040503050406030204" pitchFamily="18" charset="0"/>
                          </a:rPr>
                        </m:ctrlPr>
                      </m:dPr>
                      <m:e>
                        <m:r>
                          <a:rPr lang="en-US" i="1">
                            <a:latin typeface="Cambria Math" charset="0"/>
                          </a:rPr>
                          <m:t>𝑛</m:t>
                        </m:r>
                      </m:e>
                    </m:d>
                  </m:oMath>
                </a14:m>
                <a:r>
                  <a:rPr lang="en-US" dirty="0"/>
                  <a:t> be functions of positive integers.</a:t>
                </a:r>
              </a:p>
              <a:p>
                <a:pPr lvl="1"/>
                <a:r>
                  <a:rPr lang="en-US" dirty="0">
                    <a:solidFill>
                      <a:schemeClr val="accent4"/>
                    </a:solidFill>
                  </a:rPr>
                  <a:t>Think of </a:t>
                </a:r>
                <a14:m>
                  <m:oMath xmlns:m="http://schemas.openxmlformats.org/officeDocument/2006/math">
                    <m:r>
                      <a:rPr lang="en-US" i="1">
                        <a:solidFill>
                          <a:schemeClr val="accent4"/>
                        </a:solidFill>
                        <a:latin typeface="Cambria Math"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oMath>
                </a14:m>
                <a:r>
                  <a:rPr lang="en-US" dirty="0">
                    <a:solidFill>
                      <a:schemeClr val="accent4"/>
                    </a:solidFill>
                  </a:rPr>
                  <a:t> as  a runtime: positive and increasing in n.</a:t>
                </a:r>
                <a:endParaRPr lang="en-US" dirty="0"/>
              </a:p>
              <a:p>
                <a:r>
                  <a:rPr lang="en-US" dirty="0"/>
                  <a:t>We say </a:t>
                </a:r>
                <a:r>
                  <a:rPr lang="en-US" dirty="0">
                    <a:solidFill>
                      <a:schemeClr val="accent4"/>
                    </a:solidFill>
                  </a:rPr>
                  <a:t>“</a:t>
                </a:r>
                <a14:m>
                  <m:oMath xmlns:m="http://schemas.openxmlformats.org/officeDocument/2006/math">
                    <m:r>
                      <a:rPr lang="en-US" i="1">
                        <a:solidFill>
                          <a:schemeClr val="accent4"/>
                        </a:solidFill>
                        <a:latin typeface="Cambria Math"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oMath>
                </a14:m>
                <a:r>
                  <a:rPr lang="en-US" dirty="0">
                    <a:solidFill>
                      <a:schemeClr val="accent4"/>
                    </a:solidFill>
                  </a:rPr>
                  <a:t> is </a:t>
                </a:r>
                <a14:m>
                  <m:oMath xmlns:m="http://schemas.openxmlformats.org/officeDocument/2006/math">
                    <m:r>
                      <a:rPr lang="en-US" i="1">
                        <a:solidFill>
                          <a:schemeClr val="accent4"/>
                        </a:solidFill>
                        <a:latin typeface="Cambria Math" charset="0"/>
                      </a:rPr>
                      <m:t>𝑂</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𝑔</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e>
                    </m:d>
                  </m:oMath>
                </a14:m>
                <a:r>
                  <a:rPr lang="en-US" dirty="0">
                    <a:solidFill>
                      <a:schemeClr val="accent4"/>
                    </a:solidFill>
                  </a:rPr>
                  <a:t>” </a:t>
                </a:r>
                <a:r>
                  <a:rPr lang="en-US" dirty="0"/>
                  <a:t>if </a:t>
                </a:r>
                <a14:m>
                  <m:oMath xmlns:m="http://schemas.openxmlformats.org/officeDocument/2006/math">
                    <m:r>
                      <a:rPr lang="en-US" b="0" i="1" smtClean="0">
                        <a:solidFill>
                          <a:schemeClr val="tx1"/>
                        </a:solidFill>
                        <a:latin typeface="Cambria Math" panose="02040503050406030204" pitchFamily="18" charset="0"/>
                      </a:rPr>
                      <m:t>𝑇</m:t>
                    </m:r>
                    <m:d>
                      <m:dPr>
                        <m:ctrlPr>
                          <a:rPr lang="en-US" i="1">
                            <a:solidFill>
                              <a:schemeClr val="tx1"/>
                            </a:solidFill>
                            <a:latin typeface="Cambria Math" panose="02040503050406030204" pitchFamily="18" charset="0"/>
                          </a:rPr>
                        </m:ctrlPr>
                      </m:dPr>
                      <m:e>
                        <m:r>
                          <a:rPr lang="en-US" i="1">
                            <a:solidFill>
                              <a:schemeClr val="tx1"/>
                            </a:solidFill>
                            <a:latin typeface="Cambria Math" charset="0"/>
                          </a:rPr>
                          <m:t>𝑛</m:t>
                        </m:r>
                      </m:e>
                    </m:d>
                  </m:oMath>
                </a14:m>
                <a:r>
                  <a:rPr lang="en-US" dirty="0"/>
                  <a:t> grows no faster than </a:t>
                </a:r>
                <a14:m>
                  <m:oMath xmlns:m="http://schemas.openxmlformats.org/officeDocument/2006/math">
                    <m:r>
                      <a:rPr lang="en-US" b="0" i="1" smtClean="0">
                        <a:latin typeface="Cambria Math" panose="02040503050406030204" pitchFamily="18" charset="0"/>
                      </a:rPr>
                      <m:t>𝑔</m:t>
                    </m:r>
                    <m:d>
                      <m:dPr>
                        <m:ctrlPr>
                          <a:rPr lang="en-US" i="1">
                            <a:latin typeface="Cambria Math" panose="02040503050406030204" pitchFamily="18" charset="0"/>
                          </a:rPr>
                        </m:ctrlPr>
                      </m:dPr>
                      <m:e>
                        <m:r>
                          <a:rPr lang="en-US" i="1">
                            <a:latin typeface="Cambria Math" charset="0"/>
                          </a:rPr>
                          <m:t>𝑛</m:t>
                        </m:r>
                      </m:e>
                    </m:d>
                  </m:oMath>
                </a14:m>
                <a:r>
                  <a:rPr lang="en-US" dirty="0"/>
                  <a:t> as </a:t>
                </a:r>
                <a:r>
                  <a:rPr lang="en-US" dirty="0">
                    <a:latin typeface="Cambria Math" panose="02040503050406030204" pitchFamily="18" charset="0"/>
                    <a:ea typeface="Cambria Math" panose="02040503050406030204" pitchFamily="18" charset="0"/>
                  </a:rPr>
                  <a:t>n</a:t>
                </a:r>
                <a:r>
                  <a:rPr lang="en-US" dirty="0"/>
                  <a:t> gets large.</a:t>
                </a:r>
              </a:p>
              <a:p>
                <a:r>
                  <a:rPr lang="en-US" dirty="0"/>
                  <a:t>Formally,</a:t>
                </a:r>
                <a:endParaRPr lang="en-US" dirty="0">
                  <a:solidFill>
                    <a:srgbClr val="005ECE"/>
                  </a:solidFill>
                </a:endParaRPr>
              </a:p>
              <a:p>
                <a:pPr marL="0" indent="0" algn="ctr">
                  <a:lnSpc>
                    <a:spcPct val="120000"/>
                  </a:lnSpc>
                  <a:buNone/>
                </a:pPr>
                <a14:m>
                  <m:oMathPara xmlns:m="http://schemas.openxmlformats.org/officeDocument/2006/math">
                    <m:oMathParaPr>
                      <m:jc m:val="centerGroup"/>
                    </m:oMathParaPr>
                    <m:oMath xmlns:m="http://schemas.openxmlformats.org/officeDocument/2006/math">
                      <m:r>
                        <a:rPr lang="en-US" b="0" i="1" smtClean="0">
                          <a:solidFill>
                            <a:schemeClr val="accent4"/>
                          </a:solidFill>
                          <a:latin typeface="Cambria Math" charset="0"/>
                        </a:rPr>
                        <m:t>𝑇</m:t>
                      </m:r>
                      <m:d>
                        <m:dPr>
                          <m:ctrlPr>
                            <a:rPr lang="en-US" b="0" i="1" smtClean="0">
                              <a:solidFill>
                                <a:schemeClr val="accent4"/>
                              </a:solidFill>
                              <a:latin typeface="Cambria Math" panose="02040503050406030204" pitchFamily="18" charset="0"/>
                            </a:rPr>
                          </m:ctrlPr>
                        </m:dPr>
                        <m:e>
                          <m:r>
                            <a:rPr lang="en-US" b="0" i="1" smtClean="0">
                              <a:solidFill>
                                <a:schemeClr val="accent4"/>
                              </a:solidFill>
                              <a:latin typeface="Cambria Math" charset="0"/>
                            </a:rPr>
                            <m:t>𝑛</m:t>
                          </m:r>
                        </m:e>
                      </m:d>
                      <m:r>
                        <a:rPr lang="en-US" b="0" i="1" smtClean="0">
                          <a:solidFill>
                            <a:schemeClr val="accent4"/>
                          </a:solidFill>
                          <a:latin typeface="Cambria Math" charset="0"/>
                        </a:rPr>
                        <m:t>=</m:t>
                      </m:r>
                      <m:r>
                        <a:rPr lang="en-US" b="0" i="1" smtClean="0">
                          <a:solidFill>
                            <a:schemeClr val="accent4"/>
                          </a:solidFill>
                          <a:latin typeface="Cambria Math" charset="0"/>
                        </a:rPr>
                        <m:t>𝑂</m:t>
                      </m:r>
                      <m:d>
                        <m:dPr>
                          <m:ctrlPr>
                            <a:rPr lang="en-US" b="0" i="1" smtClean="0">
                              <a:solidFill>
                                <a:schemeClr val="accent4"/>
                              </a:solidFill>
                              <a:latin typeface="Cambria Math" panose="02040503050406030204" pitchFamily="18" charset="0"/>
                            </a:rPr>
                          </m:ctrlPr>
                        </m:dPr>
                        <m:e>
                          <m:r>
                            <a:rPr lang="en-US" b="0" i="1" smtClean="0">
                              <a:solidFill>
                                <a:schemeClr val="accent4"/>
                              </a:solidFill>
                              <a:latin typeface="Cambria Math" charset="0"/>
                            </a:rPr>
                            <m:t>𝑔</m:t>
                          </m:r>
                          <m:d>
                            <m:dPr>
                              <m:ctrlPr>
                                <a:rPr lang="en-US" b="0" i="1" smtClean="0">
                                  <a:solidFill>
                                    <a:schemeClr val="accent4"/>
                                  </a:solidFill>
                                  <a:latin typeface="Cambria Math" panose="02040503050406030204" pitchFamily="18" charset="0"/>
                                </a:rPr>
                              </m:ctrlPr>
                            </m:dPr>
                            <m:e>
                              <m:r>
                                <a:rPr lang="en-US" b="0" i="1" smtClean="0">
                                  <a:solidFill>
                                    <a:schemeClr val="accent4"/>
                                  </a:solidFill>
                                  <a:latin typeface="Cambria Math" charset="0"/>
                                </a:rPr>
                                <m:t>𝑛</m:t>
                              </m:r>
                            </m:e>
                          </m:d>
                        </m:e>
                      </m:d>
                      <m:r>
                        <a:rPr lang="en-US" b="0" i="1" smtClean="0">
                          <a:solidFill>
                            <a:schemeClr val="accent4"/>
                          </a:solidFill>
                          <a:latin typeface="Cambria Math" charset="0"/>
                        </a:rPr>
                        <m:t> </m:t>
                      </m:r>
                    </m:oMath>
                  </m:oMathPara>
                </a14:m>
                <a:endParaRPr lang="en-US" sz="400" b="0" i="1" dirty="0">
                  <a:solidFill>
                    <a:schemeClr val="accent4"/>
                  </a:solidFill>
                  <a:latin typeface="Cambria Math" charset="0"/>
                </a:endParaRPr>
              </a:p>
              <a:p>
                <a:pPr marL="0" indent="0" algn="ctr">
                  <a:lnSpc>
                    <a:spcPct val="120000"/>
                  </a:lnSpc>
                  <a:buNone/>
                </a:pPr>
                <a14:m>
                  <m:oMathPara xmlns:m="http://schemas.openxmlformats.org/officeDocument/2006/math">
                    <m:oMathParaPr>
                      <m:jc m:val="centerGroup"/>
                    </m:oMathParaPr>
                    <m:oMath xmlns:m="http://schemas.openxmlformats.org/officeDocument/2006/math">
                      <m:r>
                        <a:rPr lang="en-US" b="0" i="1" smtClean="0">
                          <a:solidFill>
                            <a:schemeClr val="accent4"/>
                          </a:solidFill>
                          <a:latin typeface="Cambria Math" charset="0"/>
                          <a:ea typeface="Cambria Math" charset="0"/>
                          <a:cs typeface="Cambria Math" charset="0"/>
                        </a:rPr>
                        <m:t>⟺</m:t>
                      </m:r>
                    </m:oMath>
                  </m:oMathPara>
                </a14:m>
                <a:endParaRPr lang="en-US" sz="600" b="0" i="1" dirty="0">
                  <a:solidFill>
                    <a:schemeClr val="accent4"/>
                  </a:solidFill>
                  <a:latin typeface="Cambria Math" charset="0"/>
                  <a:ea typeface="Cambria Math" charset="0"/>
                  <a:cs typeface="Cambria Math" charset="0"/>
                </a:endParaRPr>
              </a:p>
              <a:p>
                <a:pPr marL="0" indent="0" algn="ctr">
                  <a:lnSpc>
                    <a:spcPct val="120000"/>
                  </a:lnSpc>
                  <a:buNone/>
                </a:pPr>
                <a14:m>
                  <m:oMathPara xmlns:m="http://schemas.openxmlformats.org/officeDocument/2006/math">
                    <m:oMathParaPr>
                      <m:jc m:val="centerGroup"/>
                    </m:oMathParaPr>
                    <m:oMath xmlns:m="http://schemas.openxmlformats.org/officeDocument/2006/math">
                      <m:r>
                        <a:rPr lang="en-US" b="0" i="1" smtClean="0">
                          <a:solidFill>
                            <a:schemeClr val="accent4"/>
                          </a:solidFill>
                          <a:latin typeface="Cambria Math" charset="0"/>
                          <a:ea typeface="Cambria Math" charset="0"/>
                          <a:cs typeface="Cambria Math" charset="0"/>
                        </a:rPr>
                        <m:t>∃</m:t>
                      </m:r>
                      <m:r>
                        <a:rPr lang="en-US" b="0" i="1" smtClean="0">
                          <a:solidFill>
                            <a:schemeClr val="accent4"/>
                          </a:solidFill>
                          <a:latin typeface="Cambria Math" charset="0"/>
                          <a:ea typeface="Cambria Math" charset="0"/>
                          <a:cs typeface="Cambria Math" charset="0"/>
                        </a:rPr>
                        <m:t>𝑐</m:t>
                      </m:r>
                      <m:r>
                        <a:rPr lang="en-US" b="0" i="1" smtClean="0">
                          <a:solidFill>
                            <a:schemeClr val="accent4"/>
                          </a:solidFill>
                          <a:latin typeface="Cambria Math" charset="0"/>
                          <a:ea typeface="Cambria Math" charset="0"/>
                          <a:cs typeface="Cambria Math" charset="0"/>
                        </a:rPr>
                        <m:t>, </m:t>
                      </m:r>
                      <m:sSub>
                        <m:sSubPr>
                          <m:ctrlPr>
                            <a:rPr lang="en-US" b="0" i="1" smtClean="0">
                              <a:solidFill>
                                <a:schemeClr val="accent4"/>
                              </a:solidFill>
                              <a:latin typeface="Cambria Math" panose="02040503050406030204" pitchFamily="18" charset="0"/>
                              <a:ea typeface="Cambria Math" charset="0"/>
                              <a:cs typeface="Cambria Math" charset="0"/>
                            </a:rPr>
                          </m:ctrlPr>
                        </m:sSubPr>
                        <m:e>
                          <m:r>
                            <a:rPr lang="en-US" b="0" i="1" smtClean="0">
                              <a:solidFill>
                                <a:schemeClr val="accent4"/>
                              </a:solidFill>
                              <a:latin typeface="Cambria Math" charset="0"/>
                              <a:ea typeface="Cambria Math" charset="0"/>
                              <a:cs typeface="Cambria Math" charset="0"/>
                            </a:rPr>
                            <m:t>𝑛</m:t>
                          </m:r>
                        </m:e>
                        <m:sub>
                          <m:r>
                            <a:rPr lang="en-US" b="0" i="1" smtClean="0">
                              <a:solidFill>
                                <a:schemeClr val="accent4"/>
                              </a:solidFill>
                              <a:latin typeface="Cambria Math" charset="0"/>
                              <a:ea typeface="Cambria Math" charset="0"/>
                              <a:cs typeface="Cambria Math" charset="0"/>
                            </a:rPr>
                            <m:t>0</m:t>
                          </m:r>
                        </m:sub>
                      </m:sSub>
                      <m:r>
                        <a:rPr lang="en-US" b="0" i="1" smtClean="0">
                          <a:solidFill>
                            <a:schemeClr val="accent4"/>
                          </a:solidFill>
                          <a:latin typeface="Cambria Math" charset="0"/>
                          <a:ea typeface="Cambria Math" charset="0"/>
                          <a:cs typeface="Cambria Math" charset="0"/>
                        </a:rPr>
                        <m:t>&gt;0  </m:t>
                      </m:r>
                      <m:r>
                        <a:rPr lang="en-US" b="0" i="1" smtClean="0">
                          <a:solidFill>
                            <a:schemeClr val="accent4"/>
                          </a:solidFill>
                          <a:latin typeface="Cambria Math" charset="0"/>
                          <a:ea typeface="Cambria Math" charset="0"/>
                          <a:cs typeface="Cambria Math" charset="0"/>
                        </a:rPr>
                        <m:t>𝑠</m:t>
                      </m:r>
                      <m:r>
                        <a:rPr lang="en-US" b="0" i="1" smtClean="0">
                          <a:solidFill>
                            <a:schemeClr val="accent4"/>
                          </a:solidFill>
                          <a:latin typeface="Cambria Math" charset="0"/>
                          <a:ea typeface="Cambria Math" charset="0"/>
                          <a:cs typeface="Cambria Math" charset="0"/>
                        </a:rPr>
                        <m:t>.</m:t>
                      </m:r>
                      <m:r>
                        <a:rPr lang="en-US" b="0" i="1" smtClean="0">
                          <a:solidFill>
                            <a:schemeClr val="accent4"/>
                          </a:solidFill>
                          <a:latin typeface="Cambria Math" charset="0"/>
                          <a:ea typeface="Cambria Math" charset="0"/>
                          <a:cs typeface="Cambria Math" charset="0"/>
                        </a:rPr>
                        <m:t>𝑡</m:t>
                      </m:r>
                      <m:r>
                        <a:rPr lang="en-US" b="0" i="1" smtClean="0">
                          <a:solidFill>
                            <a:schemeClr val="accent4"/>
                          </a:solidFill>
                          <a:latin typeface="Cambria Math" charset="0"/>
                          <a:ea typeface="Cambria Math" charset="0"/>
                          <a:cs typeface="Cambria Math" charset="0"/>
                        </a:rPr>
                        <m:t>.   ∀</m:t>
                      </m:r>
                      <m:r>
                        <a:rPr lang="en-US" b="0" i="1" smtClean="0">
                          <a:solidFill>
                            <a:schemeClr val="accent4"/>
                          </a:solidFill>
                          <a:latin typeface="Cambria Math" charset="0"/>
                          <a:ea typeface="Cambria Math" charset="0"/>
                          <a:cs typeface="Cambria Math" charset="0"/>
                        </a:rPr>
                        <m:t>𝑛</m:t>
                      </m:r>
                      <m:r>
                        <a:rPr lang="en-US" b="0" i="1" smtClean="0">
                          <a:solidFill>
                            <a:schemeClr val="accent4"/>
                          </a:solidFill>
                          <a:latin typeface="Cambria Math" charset="0"/>
                          <a:ea typeface="Cambria Math" charset="0"/>
                          <a:cs typeface="Cambria Math" charset="0"/>
                        </a:rPr>
                        <m:t>≥</m:t>
                      </m:r>
                      <m:sSub>
                        <m:sSubPr>
                          <m:ctrlPr>
                            <a:rPr lang="en-US" b="0" i="1" smtClean="0">
                              <a:solidFill>
                                <a:schemeClr val="accent4"/>
                              </a:solidFill>
                              <a:latin typeface="Cambria Math" panose="02040503050406030204" pitchFamily="18" charset="0"/>
                              <a:ea typeface="Cambria Math" charset="0"/>
                              <a:cs typeface="Cambria Math" charset="0"/>
                            </a:rPr>
                          </m:ctrlPr>
                        </m:sSubPr>
                        <m:e>
                          <m:r>
                            <a:rPr lang="en-US" b="0" i="1" smtClean="0">
                              <a:solidFill>
                                <a:schemeClr val="accent4"/>
                              </a:solidFill>
                              <a:latin typeface="Cambria Math" charset="0"/>
                              <a:ea typeface="Cambria Math" charset="0"/>
                              <a:cs typeface="Cambria Math" charset="0"/>
                            </a:rPr>
                            <m:t>𝑛</m:t>
                          </m:r>
                        </m:e>
                        <m:sub>
                          <m:r>
                            <a:rPr lang="en-US" b="0" i="1" smtClean="0">
                              <a:solidFill>
                                <a:schemeClr val="accent4"/>
                              </a:solidFill>
                              <a:latin typeface="Cambria Math" charset="0"/>
                              <a:ea typeface="Cambria Math" charset="0"/>
                              <a:cs typeface="Cambria Math" charset="0"/>
                            </a:rPr>
                            <m:t>0</m:t>
                          </m:r>
                        </m:sub>
                      </m:sSub>
                      <m:r>
                        <a:rPr lang="en-US" b="0" i="1" smtClean="0">
                          <a:solidFill>
                            <a:schemeClr val="accent4"/>
                          </a:solidFill>
                          <a:latin typeface="Cambria Math" charset="0"/>
                          <a:ea typeface="Cambria Math" charset="0"/>
                          <a:cs typeface="Cambria Math" charset="0"/>
                        </a:rPr>
                        <m:t>, </m:t>
                      </m:r>
                    </m:oMath>
                  </m:oMathPara>
                </a14:m>
                <a:endParaRPr lang="en-US" b="0" i="1" dirty="0">
                  <a:solidFill>
                    <a:schemeClr val="accent4"/>
                  </a:solidFill>
                  <a:latin typeface="Cambria Math" charset="0"/>
                  <a:ea typeface="Cambria Math" charset="0"/>
                  <a:cs typeface="Cambria Math" charset="0"/>
                </a:endParaRPr>
              </a:p>
              <a:p>
                <a:pPr marL="0" indent="0" algn="ctr">
                  <a:lnSpc>
                    <a:spcPct val="120000"/>
                  </a:lnSpc>
                  <a:buNone/>
                </a:pPr>
                <a14:m>
                  <m:oMathPara xmlns:m="http://schemas.openxmlformats.org/officeDocument/2006/math">
                    <m:oMathParaPr>
                      <m:jc m:val="centerGroup"/>
                    </m:oMathParaPr>
                    <m:oMath xmlns:m="http://schemas.openxmlformats.org/officeDocument/2006/math">
                      <m:r>
                        <a:rPr lang="en-US" b="0" i="1" smtClean="0">
                          <a:solidFill>
                            <a:schemeClr val="accent4"/>
                          </a:solidFill>
                          <a:latin typeface="Cambria Math" charset="0"/>
                          <a:ea typeface="Cambria Math" charset="0"/>
                          <a:cs typeface="Cambria Math" charset="0"/>
                        </a:rPr>
                        <m:t>0≤</m:t>
                      </m:r>
                      <m:r>
                        <a:rPr lang="en-US" b="0" i="1" smtClean="0">
                          <a:solidFill>
                            <a:schemeClr val="accent4"/>
                          </a:solidFill>
                          <a:latin typeface="Cambria Math" charset="0"/>
                          <a:ea typeface="Cambria Math" charset="0"/>
                          <a:cs typeface="Cambria Math" charset="0"/>
                        </a:rPr>
                        <m:t>𝑇</m:t>
                      </m:r>
                      <m:d>
                        <m:dPr>
                          <m:ctrlPr>
                            <a:rPr lang="en-US" b="0" i="1" smtClean="0">
                              <a:solidFill>
                                <a:schemeClr val="accent4"/>
                              </a:solidFill>
                              <a:latin typeface="Cambria Math" panose="02040503050406030204" pitchFamily="18" charset="0"/>
                              <a:ea typeface="Cambria Math" charset="0"/>
                              <a:cs typeface="Cambria Math" charset="0"/>
                            </a:rPr>
                          </m:ctrlPr>
                        </m:dPr>
                        <m:e>
                          <m:r>
                            <a:rPr lang="en-US" b="0" i="1" smtClean="0">
                              <a:solidFill>
                                <a:schemeClr val="accent4"/>
                              </a:solidFill>
                              <a:latin typeface="Cambria Math" charset="0"/>
                              <a:ea typeface="Cambria Math" charset="0"/>
                              <a:cs typeface="Cambria Math" charset="0"/>
                            </a:rPr>
                            <m:t>𝑛</m:t>
                          </m:r>
                        </m:e>
                      </m:d>
                      <m:r>
                        <a:rPr lang="en-US" b="0" i="1" smtClean="0">
                          <a:solidFill>
                            <a:schemeClr val="accent4"/>
                          </a:solidFill>
                          <a:latin typeface="Cambria Math" charset="0"/>
                          <a:ea typeface="Cambria Math" charset="0"/>
                          <a:cs typeface="Cambria Math" charset="0"/>
                        </a:rPr>
                        <m:t>≤</m:t>
                      </m:r>
                      <m:r>
                        <a:rPr lang="en-US" b="0" i="1" smtClean="0">
                          <a:solidFill>
                            <a:schemeClr val="accent4"/>
                          </a:solidFill>
                          <a:latin typeface="Cambria Math" charset="0"/>
                          <a:ea typeface="Cambria Math" charset="0"/>
                          <a:cs typeface="Cambria Math" charset="0"/>
                        </a:rPr>
                        <m:t>𝑐</m:t>
                      </m:r>
                      <m:r>
                        <a:rPr lang="en-US" b="0" i="1" smtClean="0">
                          <a:solidFill>
                            <a:schemeClr val="accent4"/>
                          </a:solidFill>
                          <a:latin typeface="Cambria Math" charset="0"/>
                          <a:ea typeface="Cambria Math" charset="0"/>
                          <a:cs typeface="Cambria Math" charset="0"/>
                        </a:rPr>
                        <m:t>⋅</m:t>
                      </m:r>
                      <m:r>
                        <a:rPr lang="en-US" b="0" i="1" smtClean="0">
                          <a:solidFill>
                            <a:schemeClr val="accent4"/>
                          </a:solidFill>
                          <a:latin typeface="Cambria Math" charset="0"/>
                          <a:ea typeface="Cambria Math" charset="0"/>
                          <a:cs typeface="Cambria Math" charset="0"/>
                        </a:rPr>
                        <m:t>𝑔</m:t>
                      </m:r>
                      <m:r>
                        <a:rPr lang="en-US" b="0" i="1" smtClean="0">
                          <a:solidFill>
                            <a:schemeClr val="accent4"/>
                          </a:solidFill>
                          <a:latin typeface="Cambria Math" charset="0"/>
                          <a:ea typeface="Cambria Math" charset="0"/>
                          <a:cs typeface="Cambria Math" charset="0"/>
                        </a:rPr>
                        <m:t>(</m:t>
                      </m:r>
                      <m:r>
                        <a:rPr lang="en-US" b="0" i="1" smtClean="0">
                          <a:solidFill>
                            <a:schemeClr val="accent4"/>
                          </a:solidFill>
                          <a:latin typeface="Cambria Math" charset="0"/>
                          <a:ea typeface="Cambria Math" charset="0"/>
                          <a:cs typeface="Cambria Math" charset="0"/>
                        </a:rPr>
                        <m:t>𝑛</m:t>
                      </m:r>
                      <m:r>
                        <a:rPr lang="en-US" b="0" i="1" smtClean="0">
                          <a:solidFill>
                            <a:schemeClr val="accent4"/>
                          </a:solidFill>
                          <a:latin typeface="Cambria Math" charset="0"/>
                          <a:ea typeface="Cambria Math" charset="0"/>
                          <a:cs typeface="Cambria Math" charset="0"/>
                        </a:rPr>
                        <m:t>)</m:t>
                      </m:r>
                    </m:oMath>
                  </m:oMathPara>
                </a14:m>
                <a:endParaRPr lang="en-US" dirty="0">
                  <a:solidFill>
                    <a:schemeClr val="accent4"/>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789546"/>
                <a:ext cx="7886700" cy="4574186"/>
              </a:xfrm>
              <a:blipFill>
                <a:blip r:embed="rId2"/>
                <a:stretch>
                  <a:fillRect l="-1447" t="-2216" r="-161"/>
                </a:stretch>
              </a:blipFill>
            </p:spPr>
            <p:txBody>
              <a:bodyPr/>
              <a:lstStyle/>
              <a:p>
                <a:r>
                  <a:rPr lang="en-US">
                    <a:noFill/>
                  </a:rPr>
                  <a:t> </a:t>
                </a:r>
              </a:p>
            </p:txBody>
          </p:sp>
        </mc:Fallback>
      </mc:AlternateContent>
      <p:sp>
        <p:nvSpPr>
          <p:cNvPr id="6" name="TextBox 5"/>
          <p:cNvSpPr txBox="1"/>
          <p:nvPr/>
        </p:nvSpPr>
        <p:spPr>
          <a:xfrm>
            <a:off x="1490866" y="145137"/>
            <a:ext cx="6420682" cy="369332"/>
          </a:xfrm>
          <a:prstGeom prst="rect">
            <a:avLst/>
          </a:prstGeom>
          <a:noFill/>
        </p:spPr>
        <p:txBody>
          <a:bodyPr wrap="square" rtlCol="0">
            <a:spAutoFit/>
          </a:bodyPr>
          <a:lstStyle/>
          <a:p>
            <a:r>
              <a:rPr lang="en-US" dirty="0">
                <a:solidFill>
                  <a:srgbClr val="FF0000"/>
                </a:solidFill>
              </a:rPr>
              <a:t>pronounced “big-oh of </a:t>
            </a:r>
            <a:r>
              <a:rPr lang="mr-IN" dirty="0">
                <a:solidFill>
                  <a:srgbClr val="FF0000"/>
                </a:solidFill>
              </a:rPr>
              <a:t>…</a:t>
            </a:r>
            <a:r>
              <a:rPr lang="en-US" dirty="0">
                <a:solidFill>
                  <a:srgbClr val="FF0000"/>
                </a:solidFill>
              </a:rPr>
              <a:t>” or sometimes “oh of </a:t>
            </a:r>
            <a:r>
              <a:rPr lang="mr-IN" dirty="0">
                <a:solidFill>
                  <a:srgbClr val="FF0000"/>
                </a:solidFill>
              </a:rPr>
              <a:t>…</a:t>
            </a:r>
            <a:r>
              <a:rPr lang="en-US" dirty="0">
                <a:solidFill>
                  <a:srgbClr val="FF0000"/>
                </a:solidFill>
              </a:rPr>
              <a:t>”</a:t>
            </a:r>
          </a:p>
        </p:txBody>
      </p:sp>
      <p:cxnSp>
        <p:nvCxnSpPr>
          <p:cNvPr id="8" name="Straight Arrow Connector 7"/>
          <p:cNvCxnSpPr/>
          <p:nvPr/>
        </p:nvCxnSpPr>
        <p:spPr>
          <a:xfrm flipH="1">
            <a:off x="1113179" y="514469"/>
            <a:ext cx="377687" cy="1702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873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8426708-19C7-AF41-AF49-4B00CB20EEA3}"/>
              </a:ext>
            </a:extLst>
          </p:cNvPr>
          <p:cNvPicPr>
            <a:picLocks noChangeAspect="1"/>
          </p:cNvPicPr>
          <p:nvPr/>
        </p:nvPicPr>
        <p:blipFill>
          <a:blip r:embed="rId2"/>
          <a:stretch>
            <a:fillRect/>
          </a:stretch>
        </p:blipFill>
        <p:spPr>
          <a:xfrm>
            <a:off x="1006720" y="1787105"/>
            <a:ext cx="7263199" cy="5070895"/>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5533697" y="-146244"/>
                <a:ext cx="4572000" cy="1636089"/>
              </a:xfrm>
              <a:prstGeom prst="rect">
                <a:avLst/>
              </a:prstGeom>
            </p:spPr>
            <p:txBody>
              <a:bodyPr>
                <a:spAutoFit/>
              </a:bodyPr>
              <a:lstStyle/>
              <a:p>
                <a:endParaRPr lang="en-US" dirty="0">
                  <a:solidFill>
                    <a:schemeClr val="accent4"/>
                  </a:solidFill>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r>
                        <a:rPr lang="en-US" i="1">
                          <a:solidFill>
                            <a:schemeClr val="accent4"/>
                          </a:solidFill>
                          <a:latin typeface="Cambria Math" charset="0"/>
                        </a:rPr>
                        <m:t>=</m:t>
                      </m:r>
                      <m:r>
                        <a:rPr lang="en-US" i="1">
                          <a:solidFill>
                            <a:schemeClr val="accent4"/>
                          </a:solidFill>
                          <a:latin typeface="Cambria Math" charset="0"/>
                        </a:rPr>
                        <m:t>𝑂</m:t>
                      </m:r>
                      <m:d>
                        <m:dPr>
                          <m:ctrlPr>
                            <a:rPr lang="en-US" i="1">
                              <a:solidFill>
                                <a:schemeClr val="accent4"/>
                              </a:solidFill>
                              <a:latin typeface="Cambria Math" panose="02040503050406030204" pitchFamily="18" charset="0"/>
                            </a:rPr>
                          </m:ctrlPr>
                        </m:dPr>
                        <m:e>
                          <m:r>
                            <a:rPr lang="en-US" b="0" i="1" smtClean="0">
                              <a:solidFill>
                                <a:schemeClr val="accent4"/>
                              </a:solidFill>
                              <a:latin typeface="Cambria Math" charset="0"/>
                            </a:rPr>
                            <m:t>𝑔</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e>
                      </m:d>
                      <m:r>
                        <a:rPr lang="en-US" i="1">
                          <a:solidFill>
                            <a:schemeClr val="accent4"/>
                          </a:solidFill>
                          <a:latin typeface="Cambria Math" charset="0"/>
                        </a:rPr>
                        <m:t> </m:t>
                      </m:r>
                    </m:oMath>
                  </m:oMathPara>
                </a14:m>
                <a:endParaRPr lang="en-US" i="1" dirty="0">
                  <a:solidFill>
                    <a:schemeClr val="accent4"/>
                  </a:solidFill>
                  <a:latin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oMath>
                  </m:oMathPara>
                </a14:m>
                <a:endParaRPr lang="en-US"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𝑐</m:t>
                      </m:r>
                      <m:r>
                        <a:rPr lang="en-US" i="1">
                          <a:solidFill>
                            <a:schemeClr val="accent4"/>
                          </a:solidFill>
                          <a:latin typeface="Cambria Math" charset="0"/>
                          <a:ea typeface="Cambria Math" charset="0"/>
                          <a:cs typeface="Cambria Math" charset="0"/>
                        </a:rPr>
                        <m:t>, </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&gt;0  </m:t>
                      </m:r>
                      <m:r>
                        <a:rPr lang="en-US" i="1">
                          <a:solidFill>
                            <a:schemeClr val="accent4"/>
                          </a:solidFill>
                          <a:latin typeface="Cambria Math" charset="0"/>
                          <a:ea typeface="Cambria Math" charset="0"/>
                          <a:cs typeface="Cambria Math" charset="0"/>
                        </a:rPr>
                        <m:t>𝑠</m:t>
                      </m:r>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𝑡</m:t>
                      </m:r>
                      <m:r>
                        <a:rPr lang="en-US" i="1">
                          <a:solidFill>
                            <a:schemeClr val="accent4"/>
                          </a:solidFill>
                          <a:latin typeface="Cambria Math" charset="0"/>
                          <a:ea typeface="Cambria Math" charset="0"/>
                          <a:cs typeface="Cambria Math" charset="0"/>
                        </a:rPr>
                        <m:t>.   ∀</m:t>
                      </m:r>
                      <m:r>
                        <a:rPr lang="en-US" i="1">
                          <a:solidFill>
                            <a:schemeClr val="accent4"/>
                          </a:solidFill>
                          <a:latin typeface="Cambria Math" charset="0"/>
                          <a:ea typeface="Cambria Math" charset="0"/>
                          <a:cs typeface="Cambria Math" charset="0"/>
                        </a:rPr>
                        <m:t>𝑛</m:t>
                      </m:r>
                      <m:r>
                        <a:rPr lang="en-US" i="1">
                          <a:solidFill>
                            <a:schemeClr val="accent4"/>
                          </a:solidFill>
                          <a:latin typeface="Cambria Math" charset="0"/>
                          <a:ea typeface="Cambria Math" charset="0"/>
                          <a:cs typeface="Cambria Math" charset="0"/>
                        </a:rPr>
                        <m:t>≥</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 </m:t>
                      </m:r>
                    </m:oMath>
                  </m:oMathPara>
                </a14:m>
                <a:endParaRPr lang="en-US" i="1" dirty="0">
                  <a:solidFill>
                    <a:schemeClr val="accent4"/>
                  </a:solidFill>
                  <a:latin typeface="Cambria Math" charset="0"/>
                  <a:ea typeface="Cambria Math" charset="0"/>
                  <a:cs typeface="Cambria Math" charset="0"/>
                </a:endParaRPr>
              </a:p>
              <a:p>
                <a:pPr algn="ctr"/>
                <a:endParaRPr lang="en-US" sz="800"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0≤</m:t>
                      </m:r>
                      <m:r>
                        <a:rPr lang="en-US" i="1">
                          <a:solidFill>
                            <a:schemeClr val="accent4"/>
                          </a:solidFill>
                          <a:latin typeface="Cambria Math" charset="0"/>
                          <a:ea typeface="Cambria Math" charset="0"/>
                          <a:cs typeface="Cambria Math" charset="0"/>
                        </a:rPr>
                        <m:t>𝑇</m:t>
                      </m:r>
                      <m:d>
                        <m:dPr>
                          <m:ctrlPr>
                            <a:rPr lang="en-US" i="1">
                              <a:solidFill>
                                <a:schemeClr val="accent4"/>
                              </a:solidFill>
                              <a:latin typeface="Cambria Math" panose="02040503050406030204" pitchFamily="18" charset="0"/>
                              <a:ea typeface="Cambria Math" charset="0"/>
                              <a:cs typeface="Cambria Math" charset="0"/>
                            </a:rPr>
                          </m:ctrlPr>
                        </m:dPr>
                        <m:e>
                          <m:r>
                            <a:rPr lang="en-US" i="1">
                              <a:solidFill>
                                <a:schemeClr val="accent4"/>
                              </a:solidFill>
                              <a:latin typeface="Cambria Math" charset="0"/>
                              <a:ea typeface="Cambria Math" charset="0"/>
                              <a:cs typeface="Cambria Math" charset="0"/>
                            </a:rPr>
                            <m:t>𝑛</m:t>
                          </m:r>
                        </m:e>
                      </m:d>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𝑐</m:t>
                      </m:r>
                      <m:r>
                        <a:rPr lang="en-US" i="1">
                          <a:solidFill>
                            <a:schemeClr val="accent4"/>
                          </a:solidFill>
                          <a:latin typeface="Cambria Math" charset="0"/>
                          <a:ea typeface="Cambria Math" charset="0"/>
                          <a:cs typeface="Cambria Math" charset="0"/>
                        </a:rPr>
                        <m:t>⋅</m:t>
                      </m:r>
                      <m:r>
                        <a:rPr lang="en-US" b="0" i="1" smtClean="0">
                          <a:solidFill>
                            <a:schemeClr val="accent4"/>
                          </a:solidFill>
                          <a:latin typeface="Cambria Math" charset="0"/>
                          <a:ea typeface="Cambria Math" charset="0"/>
                          <a:cs typeface="Cambria Math" charset="0"/>
                        </a:rPr>
                        <m:t>𝑔</m:t>
                      </m:r>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𝑛</m:t>
                      </m:r>
                      <m:r>
                        <a:rPr lang="en-US" i="1">
                          <a:solidFill>
                            <a:schemeClr val="accent4"/>
                          </a:solidFill>
                          <a:latin typeface="Cambria Math" charset="0"/>
                          <a:ea typeface="Cambria Math" charset="0"/>
                          <a:cs typeface="Cambria Math" charset="0"/>
                        </a:rPr>
                        <m:t>)</m:t>
                      </m:r>
                    </m:oMath>
                  </m:oMathPara>
                </a14:m>
                <a:endParaRPr lang="en-US" dirty="0">
                  <a:solidFill>
                    <a:schemeClr val="accent4"/>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5533697" y="-146244"/>
                <a:ext cx="4572000" cy="1636089"/>
              </a:xfrm>
              <a:prstGeom prst="rect">
                <a:avLst/>
              </a:prstGeom>
              <a:blipFill rotWithShape="0">
                <a:blip r:embed="rId3"/>
                <a:stretch>
                  <a:fillRect t="-3731"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a:xfrm>
                <a:off x="360636" y="164282"/>
                <a:ext cx="7886700" cy="1325563"/>
              </a:xfrm>
            </p:spPr>
            <p:txBody>
              <a:bodyPr/>
              <a:lstStyle/>
              <a:p>
                <a:pPr/>
                <a:r>
                  <a:rPr lang="en-US" dirty="0"/>
                  <a:t>Example</a:t>
                </a:r>
                <a:br>
                  <a:rPr lang="en-US" dirty="0"/>
                </a:br>
                <a14:m>
                  <m:oMathPara xmlns:m="http://schemas.openxmlformats.org/officeDocument/2006/math">
                    <m:oMathParaPr>
                      <m:jc m:val="left"/>
                    </m:oMathParaPr>
                    <m:oMath xmlns:m="http://schemas.openxmlformats.org/officeDocument/2006/math">
                      <m:r>
                        <a:rPr lang="en-US" sz="3600" b="0" i="1" smtClean="0">
                          <a:solidFill>
                            <a:schemeClr val="accent1"/>
                          </a:solidFill>
                          <a:latin typeface="Cambria Math" charset="0"/>
                        </a:rPr>
                        <m:t>2</m:t>
                      </m:r>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r>
                        <a:rPr lang="en-US" sz="3600" b="0" i="1" smtClean="0">
                          <a:solidFill>
                            <a:schemeClr val="accent1"/>
                          </a:solidFill>
                          <a:latin typeface="Cambria Math" charset="0"/>
                        </a:rPr>
                        <m:t>+10=</m:t>
                      </m:r>
                      <m:r>
                        <a:rPr lang="en-US" sz="3600" b="0" i="1" smtClean="0">
                          <a:solidFill>
                            <a:schemeClr val="accent1"/>
                          </a:solidFill>
                          <a:latin typeface="Cambria Math" charset="0"/>
                        </a:rPr>
                        <m:t>𝑂</m:t>
                      </m:r>
                      <m:d>
                        <m:dPr>
                          <m:ctrlPr>
                            <a:rPr lang="en-US" sz="3600" b="0" i="1" smtClean="0">
                              <a:solidFill>
                                <a:schemeClr val="accent1"/>
                              </a:solidFill>
                              <a:latin typeface="Cambria Math" panose="02040503050406030204" pitchFamily="18" charset="0"/>
                            </a:rPr>
                          </m:ctrlPr>
                        </m:dPr>
                        <m:e>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e>
                      </m:d>
                    </m:oMath>
                  </m:oMathPara>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60636" y="164282"/>
                <a:ext cx="7886700" cy="1325563"/>
              </a:xfrm>
              <a:blipFill rotWithShape="0">
                <a:blip r:embed="rId5"/>
                <a:stretch>
                  <a:fillRect l="-3091" t="-9217"/>
                </a:stretch>
              </a:blipFill>
            </p:spPr>
            <p:txBody>
              <a:bodyPr/>
              <a:lstStyle/>
              <a:p>
                <a:r>
                  <a:rPr lang="en-US">
                    <a:noFill/>
                  </a:rPr>
                  <a:t> </a:t>
                </a:r>
              </a:p>
            </p:txBody>
          </p:sp>
        </mc:Fallback>
      </mc:AlternateContent>
      <p:sp>
        <p:nvSpPr>
          <p:cNvPr id="12" name="TextBox 11"/>
          <p:cNvSpPr txBox="1"/>
          <p:nvPr/>
        </p:nvSpPr>
        <p:spPr>
          <a:xfrm rot="19435169">
            <a:off x="5694336" y="3991515"/>
            <a:ext cx="2000942" cy="461665"/>
          </a:xfrm>
          <a:prstGeom prst="rect">
            <a:avLst/>
          </a:prstGeom>
          <a:noFill/>
        </p:spPr>
        <p:txBody>
          <a:bodyPr wrap="square" rtlCol="0">
            <a:spAutoFit/>
          </a:bodyPr>
          <a:lstStyle/>
          <a:p>
            <a:r>
              <a:rPr lang="en-US" sz="2400" dirty="0">
                <a:solidFill>
                  <a:srgbClr val="FF0000"/>
                </a:solidFill>
              </a:rPr>
              <a:t>T(n) = 2n</a:t>
            </a:r>
            <a:r>
              <a:rPr lang="en-US" sz="2400" baseline="30000" dirty="0">
                <a:solidFill>
                  <a:srgbClr val="FF0000"/>
                </a:solidFill>
              </a:rPr>
              <a:t>2 </a:t>
            </a:r>
            <a:r>
              <a:rPr lang="en-US" sz="2400" dirty="0">
                <a:solidFill>
                  <a:srgbClr val="FF0000"/>
                </a:solidFill>
              </a:rPr>
              <a:t>+ 10</a:t>
            </a:r>
          </a:p>
        </p:txBody>
      </p:sp>
      <p:sp>
        <p:nvSpPr>
          <p:cNvPr id="13" name="TextBox 12"/>
          <p:cNvSpPr txBox="1"/>
          <p:nvPr/>
        </p:nvSpPr>
        <p:spPr>
          <a:xfrm>
            <a:off x="6478030" y="5084602"/>
            <a:ext cx="1379482" cy="461665"/>
          </a:xfrm>
          <a:prstGeom prst="rect">
            <a:avLst/>
          </a:prstGeom>
          <a:noFill/>
        </p:spPr>
        <p:txBody>
          <a:bodyPr wrap="square" rtlCol="0">
            <a:spAutoFit/>
          </a:bodyPr>
          <a:lstStyle/>
          <a:p>
            <a:r>
              <a:rPr lang="en-US" sz="2400" dirty="0">
                <a:solidFill>
                  <a:srgbClr val="005ECE"/>
                </a:solidFill>
              </a:rPr>
              <a:t>g(n) = n</a:t>
            </a:r>
            <a:r>
              <a:rPr lang="en-US" sz="2400" baseline="30000" dirty="0">
                <a:solidFill>
                  <a:srgbClr val="005ECE"/>
                </a:solidFill>
              </a:rPr>
              <a:t>2</a:t>
            </a:r>
            <a:endParaRPr lang="en-US" sz="2400" dirty="0">
              <a:solidFill>
                <a:srgbClr val="005ECE"/>
              </a:solidFill>
            </a:endParaRPr>
          </a:p>
        </p:txBody>
      </p:sp>
    </p:spTree>
    <p:extLst>
      <p:ext uri="{BB962C8B-B14F-4D97-AF65-F5344CB8AC3E}">
        <p14:creationId xmlns:p14="http://schemas.microsoft.com/office/powerpoint/2010/main" val="38411753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2508F5-1632-3240-9762-48BF2FEFD4F0}"/>
              </a:ext>
            </a:extLst>
          </p:cNvPr>
          <p:cNvPicPr>
            <a:picLocks noChangeAspect="1"/>
          </p:cNvPicPr>
          <p:nvPr/>
        </p:nvPicPr>
        <p:blipFill>
          <a:blip r:embed="rId2"/>
          <a:stretch>
            <a:fillRect/>
          </a:stretch>
        </p:blipFill>
        <p:spPr>
          <a:xfrm>
            <a:off x="1052567" y="1825598"/>
            <a:ext cx="7207126" cy="5031747"/>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5533697" y="-146244"/>
                <a:ext cx="4572000" cy="1636089"/>
              </a:xfrm>
              <a:prstGeom prst="rect">
                <a:avLst/>
              </a:prstGeom>
            </p:spPr>
            <p:txBody>
              <a:bodyPr>
                <a:spAutoFit/>
              </a:bodyPr>
              <a:lstStyle/>
              <a:p>
                <a:endParaRPr lang="en-US" dirty="0">
                  <a:solidFill>
                    <a:schemeClr val="accent4"/>
                  </a:solidFill>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r>
                        <a:rPr lang="en-US" i="1">
                          <a:solidFill>
                            <a:schemeClr val="accent4"/>
                          </a:solidFill>
                          <a:latin typeface="Cambria Math" charset="0"/>
                        </a:rPr>
                        <m:t>=</m:t>
                      </m:r>
                      <m:r>
                        <a:rPr lang="en-US" i="1">
                          <a:solidFill>
                            <a:schemeClr val="accent4"/>
                          </a:solidFill>
                          <a:latin typeface="Cambria Math" charset="0"/>
                        </a:rPr>
                        <m:t>𝑂</m:t>
                      </m:r>
                      <m:d>
                        <m:dPr>
                          <m:ctrlPr>
                            <a:rPr lang="en-US" i="1">
                              <a:solidFill>
                                <a:schemeClr val="accent4"/>
                              </a:solidFill>
                              <a:latin typeface="Cambria Math" panose="02040503050406030204" pitchFamily="18" charset="0"/>
                            </a:rPr>
                          </m:ctrlPr>
                        </m:dPr>
                        <m:e>
                          <m:r>
                            <a:rPr lang="en-US" b="0" i="1" smtClean="0">
                              <a:solidFill>
                                <a:schemeClr val="accent4"/>
                              </a:solidFill>
                              <a:latin typeface="Cambria Math" charset="0"/>
                            </a:rPr>
                            <m:t>𝑔</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e>
                      </m:d>
                      <m:r>
                        <a:rPr lang="en-US" i="1">
                          <a:solidFill>
                            <a:schemeClr val="accent4"/>
                          </a:solidFill>
                          <a:latin typeface="Cambria Math" charset="0"/>
                        </a:rPr>
                        <m:t> </m:t>
                      </m:r>
                    </m:oMath>
                  </m:oMathPara>
                </a14:m>
                <a:endParaRPr lang="en-US" i="1" dirty="0">
                  <a:solidFill>
                    <a:schemeClr val="accent4"/>
                  </a:solidFill>
                  <a:latin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oMath>
                  </m:oMathPara>
                </a14:m>
                <a:endParaRPr lang="en-US"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𝑐</m:t>
                      </m:r>
                      <m:r>
                        <a:rPr lang="en-US" i="1">
                          <a:solidFill>
                            <a:schemeClr val="accent4"/>
                          </a:solidFill>
                          <a:latin typeface="Cambria Math" charset="0"/>
                          <a:ea typeface="Cambria Math" charset="0"/>
                          <a:cs typeface="Cambria Math" charset="0"/>
                        </a:rPr>
                        <m:t>, </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&gt;0  </m:t>
                      </m:r>
                      <m:r>
                        <a:rPr lang="en-US" i="1">
                          <a:solidFill>
                            <a:schemeClr val="accent4"/>
                          </a:solidFill>
                          <a:latin typeface="Cambria Math" charset="0"/>
                          <a:ea typeface="Cambria Math" charset="0"/>
                          <a:cs typeface="Cambria Math" charset="0"/>
                        </a:rPr>
                        <m:t>𝑠</m:t>
                      </m:r>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𝑡</m:t>
                      </m:r>
                      <m:r>
                        <a:rPr lang="en-US" i="1">
                          <a:solidFill>
                            <a:schemeClr val="accent4"/>
                          </a:solidFill>
                          <a:latin typeface="Cambria Math" charset="0"/>
                          <a:ea typeface="Cambria Math" charset="0"/>
                          <a:cs typeface="Cambria Math" charset="0"/>
                        </a:rPr>
                        <m:t>.   ∀</m:t>
                      </m:r>
                      <m:r>
                        <a:rPr lang="en-US" i="1">
                          <a:solidFill>
                            <a:schemeClr val="accent4"/>
                          </a:solidFill>
                          <a:latin typeface="Cambria Math" charset="0"/>
                          <a:ea typeface="Cambria Math" charset="0"/>
                          <a:cs typeface="Cambria Math" charset="0"/>
                        </a:rPr>
                        <m:t>𝑛</m:t>
                      </m:r>
                      <m:r>
                        <a:rPr lang="en-US" i="1">
                          <a:solidFill>
                            <a:schemeClr val="accent4"/>
                          </a:solidFill>
                          <a:latin typeface="Cambria Math" charset="0"/>
                          <a:ea typeface="Cambria Math" charset="0"/>
                          <a:cs typeface="Cambria Math" charset="0"/>
                        </a:rPr>
                        <m:t>≥</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 </m:t>
                      </m:r>
                    </m:oMath>
                  </m:oMathPara>
                </a14:m>
                <a:endParaRPr lang="en-US" i="1" dirty="0">
                  <a:solidFill>
                    <a:schemeClr val="accent4"/>
                  </a:solidFill>
                  <a:latin typeface="Cambria Math" charset="0"/>
                  <a:ea typeface="Cambria Math" charset="0"/>
                  <a:cs typeface="Cambria Math" charset="0"/>
                </a:endParaRPr>
              </a:p>
              <a:p>
                <a:pPr algn="ctr"/>
                <a:endParaRPr lang="en-US" sz="800"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0≤</m:t>
                      </m:r>
                      <m:r>
                        <a:rPr lang="en-US" i="1">
                          <a:solidFill>
                            <a:schemeClr val="accent4"/>
                          </a:solidFill>
                          <a:latin typeface="Cambria Math" charset="0"/>
                          <a:ea typeface="Cambria Math" charset="0"/>
                          <a:cs typeface="Cambria Math" charset="0"/>
                        </a:rPr>
                        <m:t>𝑇</m:t>
                      </m:r>
                      <m:d>
                        <m:dPr>
                          <m:ctrlPr>
                            <a:rPr lang="en-US" i="1">
                              <a:solidFill>
                                <a:schemeClr val="accent4"/>
                              </a:solidFill>
                              <a:latin typeface="Cambria Math" panose="02040503050406030204" pitchFamily="18" charset="0"/>
                              <a:ea typeface="Cambria Math" charset="0"/>
                              <a:cs typeface="Cambria Math" charset="0"/>
                            </a:rPr>
                          </m:ctrlPr>
                        </m:dPr>
                        <m:e>
                          <m:r>
                            <a:rPr lang="en-US" i="1">
                              <a:solidFill>
                                <a:schemeClr val="accent4"/>
                              </a:solidFill>
                              <a:latin typeface="Cambria Math" charset="0"/>
                              <a:ea typeface="Cambria Math" charset="0"/>
                              <a:cs typeface="Cambria Math" charset="0"/>
                            </a:rPr>
                            <m:t>𝑛</m:t>
                          </m:r>
                        </m:e>
                      </m:d>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𝑐</m:t>
                      </m:r>
                      <m:r>
                        <a:rPr lang="en-US" i="1">
                          <a:solidFill>
                            <a:schemeClr val="accent4"/>
                          </a:solidFill>
                          <a:latin typeface="Cambria Math" charset="0"/>
                          <a:ea typeface="Cambria Math" charset="0"/>
                          <a:cs typeface="Cambria Math" charset="0"/>
                        </a:rPr>
                        <m:t>⋅</m:t>
                      </m:r>
                      <m:r>
                        <a:rPr lang="en-US" b="0" i="1" smtClean="0">
                          <a:solidFill>
                            <a:schemeClr val="accent4"/>
                          </a:solidFill>
                          <a:latin typeface="Cambria Math" charset="0"/>
                          <a:ea typeface="Cambria Math" charset="0"/>
                          <a:cs typeface="Cambria Math" charset="0"/>
                        </a:rPr>
                        <m:t>𝑔</m:t>
                      </m:r>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𝑛</m:t>
                      </m:r>
                      <m:r>
                        <a:rPr lang="en-US" i="1">
                          <a:solidFill>
                            <a:schemeClr val="accent4"/>
                          </a:solidFill>
                          <a:latin typeface="Cambria Math" charset="0"/>
                          <a:ea typeface="Cambria Math" charset="0"/>
                          <a:cs typeface="Cambria Math" charset="0"/>
                        </a:rPr>
                        <m:t>)</m:t>
                      </m:r>
                    </m:oMath>
                  </m:oMathPara>
                </a14:m>
                <a:endParaRPr lang="en-US" dirty="0">
                  <a:solidFill>
                    <a:schemeClr val="accent4"/>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5533697" y="-146244"/>
                <a:ext cx="4572000" cy="1636089"/>
              </a:xfrm>
              <a:prstGeom prst="rect">
                <a:avLst/>
              </a:prstGeom>
              <a:blipFill rotWithShape="0">
                <a:blip r:embed="rId3"/>
                <a:stretch>
                  <a:fillRect t="-3731"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a:xfrm>
                <a:off x="360636" y="164282"/>
                <a:ext cx="7886700" cy="1325563"/>
              </a:xfrm>
            </p:spPr>
            <p:txBody>
              <a:bodyPr/>
              <a:lstStyle/>
              <a:p>
                <a:pPr/>
                <a:r>
                  <a:rPr lang="en-US" dirty="0"/>
                  <a:t>Example</a:t>
                </a:r>
                <a:br>
                  <a:rPr lang="en-US" dirty="0"/>
                </a:br>
                <a14:m>
                  <m:oMathPara xmlns:m="http://schemas.openxmlformats.org/officeDocument/2006/math">
                    <m:oMathParaPr>
                      <m:jc m:val="left"/>
                    </m:oMathParaPr>
                    <m:oMath xmlns:m="http://schemas.openxmlformats.org/officeDocument/2006/math">
                      <m:r>
                        <a:rPr lang="en-US" sz="3600" b="0" i="1" smtClean="0">
                          <a:solidFill>
                            <a:schemeClr val="accent1"/>
                          </a:solidFill>
                          <a:latin typeface="Cambria Math" charset="0"/>
                        </a:rPr>
                        <m:t>2</m:t>
                      </m:r>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r>
                        <a:rPr lang="en-US" sz="3600" b="0" i="1" smtClean="0">
                          <a:solidFill>
                            <a:schemeClr val="accent1"/>
                          </a:solidFill>
                          <a:latin typeface="Cambria Math" charset="0"/>
                        </a:rPr>
                        <m:t>+10=</m:t>
                      </m:r>
                      <m:r>
                        <a:rPr lang="en-US" sz="3600" b="0" i="1" smtClean="0">
                          <a:solidFill>
                            <a:schemeClr val="accent1"/>
                          </a:solidFill>
                          <a:latin typeface="Cambria Math" charset="0"/>
                        </a:rPr>
                        <m:t>𝑂</m:t>
                      </m:r>
                      <m:d>
                        <m:dPr>
                          <m:ctrlPr>
                            <a:rPr lang="en-US" sz="3600" b="0" i="1" smtClean="0">
                              <a:solidFill>
                                <a:schemeClr val="accent1"/>
                              </a:solidFill>
                              <a:latin typeface="Cambria Math" panose="02040503050406030204" pitchFamily="18" charset="0"/>
                            </a:rPr>
                          </m:ctrlPr>
                        </m:dPr>
                        <m:e>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e>
                      </m:d>
                    </m:oMath>
                  </m:oMathPara>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60636" y="164282"/>
                <a:ext cx="7886700" cy="1325563"/>
              </a:xfrm>
              <a:blipFill rotWithShape="0">
                <a:blip r:embed="rId5"/>
                <a:stretch>
                  <a:fillRect l="-3091" t="-921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E60D1396-B3EA-E94E-B79F-DC5CA694665D}"/>
              </a:ext>
            </a:extLst>
          </p:cNvPr>
          <p:cNvSpPr txBox="1"/>
          <p:nvPr/>
        </p:nvSpPr>
        <p:spPr>
          <a:xfrm rot="19435169">
            <a:off x="5694336" y="3991515"/>
            <a:ext cx="2000942" cy="461665"/>
          </a:xfrm>
          <a:prstGeom prst="rect">
            <a:avLst/>
          </a:prstGeom>
          <a:noFill/>
        </p:spPr>
        <p:txBody>
          <a:bodyPr wrap="square" rtlCol="0">
            <a:spAutoFit/>
          </a:bodyPr>
          <a:lstStyle/>
          <a:p>
            <a:r>
              <a:rPr lang="en-US" sz="2400" dirty="0">
                <a:solidFill>
                  <a:srgbClr val="FF0000"/>
                </a:solidFill>
              </a:rPr>
              <a:t>T(n) = 2n</a:t>
            </a:r>
            <a:r>
              <a:rPr lang="en-US" sz="2400" baseline="30000" dirty="0">
                <a:solidFill>
                  <a:srgbClr val="FF0000"/>
                </a:solidFill>
              </a:rPr>
              <a:t>2 </a:t>
            </a:r>
            <a:r>
              <a:rPr lang="en-US" sz="2400" dirty="0">
                <a:solidFill>
                  <a:srgbClr val="FF0000"/>
                </a:solidFill>
              </a:rPr>
              <a:t>+ 10</a:t>
            </a:r>
          </a:p>
        </p:txBody>
      </p:sp>
      <p:sp>
        <p:nvSpPr>
          <p:cNvPr id="11" name="TextBox 10">
            <a:extLst>
              <a:ext uri="{FF2B5EF4-FFF2-40B4-BE49-F238E27FC236}">
                <a16:creationId xmlns:a16="http://schemas.microsoft.com/office/drawing/2014/main" id="{C889F651-3ABF-014D-A195-361E6317D71C}"/>
              </a:ext>
            </a:extLst>
          </p:cNvPr>
          <p:cNvSpPr txBox="1"/>
          <p:nvPr/>
        </p:nvSpPr>
        <p:spPr>
          <a:xfrm>
            <a:off x="6478030" y="5084602"/>
            <a:ext cx="1379482" cy="461665"/>
          </a:xfrm>
          <a:prstGeom prst="rect">
            <a:avLst/>
          </a:prstGeom>
          <a:noFill/>
        </p:spPr>
        <p:txBody>
          <a:bodyPr wrap="square" rtlCol="0">
            <a:spAutoFit/>
          </a:bodyPr>
          <a:lstStyle/>
          <a:p>
            <a:r>
              <a:rPr lang="en-US" sz="2400" dirty="0">
                <a:solidFill>
                  <a:srgbClr val="005ECE"/>
                </a:solidFill>
              </a:rPr>
              <a:t>g(n) = n</a:t>
            </a:r>
            <a:r>
              <a:rPr lang="en-US" sz="2400" baseline="30000" dirty="0">
                <a:solidFill>
                  <a:srgbClr val="005ECE"/>
                </a:solidFill>
              </a:rPr>
              <a:t>2</a:t>
            </a:r>
            <a:endParaRPr lang="en-US" sz="2400" dirty="0">
              <a:solidFill>
                <a:srgbClr val="005ECE"/>
              </a:solidFill>
            </a:endParaRPr>
          </a:p>
        </p:txBody>
      </p:sp>
      <p:sp>
        <p:nvSpPr>
          <p:cNvPr id="14" name="TextBox 13">
            <a:extLst>
              <a:ext uri="{FF2B5EF4-FFF2-40B4-BE49-F238E27FC236}">
                <a16:creationId xmlns:a16="http://schemas.microsoft.com/office/drawing/2014/main" id="{1036FD35-1009-414D-B0BC-5EC47061E08C}"/>
              </a:ext>
            </a:extLst>
          </p:cNvPr>
          <p:cNvSpPr txBox="1"/>
          <p:nvPr/>
        </p:nvSpPr>
        <p:spPr>
          <a:xfrm>
            <a:off x="5214551" y="2398827"/>
            <a:ext cx="1752104" cy="461665"/>
          </a:xfrm>
          <a:prstGeom prst="rect">
            <a:avLst/>
          </a:prstGeom>
          <a:noFill/>
        </p:spPr>
        <p:txBody>
          <a:bodyPr wrap="square" rtlCol="0">
            <a:spAutoFit/>
          </a:bodyPr>
          <a:lstStyle/>
          <a:p>
            <a:r>
              <a:rPr lang="en-US" sz="2400" dirty="0">
                <a:solidFill>
                  <a:srgbClr val="00B050"/>
                </a:solidFill>
              </a:rPr>
              <a:t>3g(n) = 3n</a:t>
            </a:r>
            <a:r>
              <a:rPr lang="en-US" sz="2400" baseline="30000" dirty="0">
                <a:solidFill>
                  <a:srgbClr val="00B050"/>
                </a:solidFill>
              </a:rPr>
              <a:t>2</a:t>
            </a:r>
            <a:endParaRPr lang="en-US" sz="2400" dirty="0">
              <a:solidFill>
                <a:srgbClr val="00B050"/>
              </a:solidFill>
            </a:endParaRPr>
          </a:p>
        </p:txBody>
      </p:sp>
    </p:spTree>
    <p:extLst>
      <p:ext uri="{BB962C8B-B14F-4D97-AF65-F5344CB8AC3E}">
        <p14:creationId xmlns:p14="http://schemas.microsoft.com/office/powerpoint/2010/main" val="11377315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65A547-78D2-C843-A2BA-53560C5D1A75}"/>
              </a:ext>
            </a:extLst>
          </p:cNvPr>
          <p:cNvPicPr>
            <a:picLocks noChangeAspect="1"/>
          </p:cNvPicPr>
          <p:nvPr/>
        </p:nvPicPr>
        <p:blipFill>
          <a:blip r:embed="rId2"/>
          <a:stretch>
            <a:fillRect/>
          </a:stretch>
        </p:blipFill>
        <p:spPr>
          <a:xfrm>
            <a:off x="1050266" y="1825598"/>
            <a:ext cx="7193519" cy="5022247"/>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5533697" y="-146244"/>
                <a:ext cx="4572000" cy="1636089"/>
              </a:xfrm>
              <a:prstGeom prst="rect">
                <a:avLst/>
              </a:prstGeom>
            </p:spPr>
            <p:txBody>
              <a:bodyPr>
                <a:spAutoFit/>
              </a:bodyPr>
              <a:lstStyle/>
              <a:p>
                <a:endParaRPr lang="en-US" dirty="0">
                  <a:solidFill>
                    <a:schemeClr val="accent4"/>
                  </a:solidFill>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r>
                        <a:rPr lang="en-US" i="1">
                          <a:solidFill>
                            <a:schemeClr val="accent4"/>
                          </a:solidFill>
                          <a:latin typeface="Cambria Math" charset="0"/>
                        </a:rPr>
                        <m:t>=</m:t>
                      </m:r>
                      <m:r>
                        <a:rPr lang="en-US" i="1">
                          <a:solidFill>
                            <a:schemeClr val="accent4"/>
                          </a:solidFill>
                          <a:latin typeface="Cambria Math" charset="0"/>
                        </a:rPr>
                        <m:t>𝑂</m:t>
                      </m:r>
                      <m:d>
                        <m:dPr>
                          <m:ctrlPr>
                            <a:rPr lang="en-US" i="1">
                              <a:solidFill>
                                <a:schemeClr val="accent4"/>
                              </a:solidFill>
                              <a:latin typeface="Cambria Math" panose="02040503050406030204" pitchFamily="18" charset="0"/>
                            </a:rPr>
                          </m:ctrlPr>
                        </m:dPr>
                        <m:e>
                          <m:r>
                            <a:rPr lang="en-US" b="0" i="1" smtClean="0">
                              <a:solidFill>
                                <a:schemeClr val="accent4"/>
                              </a:solidFill>
                              <a:latin typeface="Cambria Math" charset="0"/>
                            </a:rPr>
                            <m:t>𝑔</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e>
                      </m:d>
                      <m:r>
                        <a:rPr lang="en-US" i="1">
                          <a:solidFill>
                            <a:schemeClr val="accent4"/>
                          </a:solidFill>
                          <a:latin typeface="Cambria Math" charset="0"/>
                        </a:rPr>
                        <m:t> </m:t>
                      </m:r>
                    </m:oMath>
                  </m:oMathPara>
                </a14:m>
                <a:endParaRPr lang="en-US" i="1" dirty="0">
                  <a:solidFill>
                    <a:schemeClr val="accent4"/>
                  </a:solidFill>
                  <a:latin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oMath>
                  </m:oMathPara>
                </a14:m>
                <a:endParaRPr lang="en-US"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𝑐</m:t>
                      </m:r>
                      <m:r>
                        <a:rPr lang="en-US" i="1">
                          <a:solidFill>
                            <a:schemeClr val="accent4"/>
                          </a:solidFill>
                          <a:latin typeface="Cambria Math" charset="0"/>
                          <a:ea typeface="Cambria Math" charset="0"/>
                          <a:cs typeface="Cambria Math" charset="0"/>
                        </a:rPr>
                        <m:t>, </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&gt;0  </m:t>
                      </m:r>
                      <m:r>
                        <a:rPr lang="en-US" i="1">
                          <a:solidFill>
                            <a:schemeClr val="accent4"/>
                          </a:solidFill>
                          <a:latin typeface="Cambria Math" charset="0"/>
                          <a:ea typeface="Cambria Math" charset="0"/>
                          <a:cs typeface="Cambria Math" charset="0"/>
                        </a:rPr>
                        <m:t>𝑠</m:t>
                      </m:r>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𝑡</m:t>
                      </m:r>
                      <m:r>
                        <a:rPr lang="en-US" i="1">
                          <a:solidFill>
                            <a:schemeClr val="accent4"/>
                          </a:solidFill>
                          <a:latin typeface="Cambria Math" charset="0"/>
                          <a:ea typeface="Cambria Math" charset="0"/>
                          <a:cs typeface="Cambria Math" charset="0"/>
                        </a:rPr>
                        <m:t>.   ∀</m:t>
                      </m:r>
                      <m:r>
                        <a:rPr lang="en-US" i="1">
                          <a:solidFill>
                            <a:schemeClr val="accent4"/>
                          </a:solidFill>
                          <a:latin typeface="Cambria Math" charset="0"/>
                          <a:ea typeface="Cambria Math" charset="0"/>
                          <a:cs typeface="Cambria Math" charset="0"/>
                        </a:rPr>
                        <m:t>𝑛</m:t>
                      </m:r>
                      <m:r>
                        <a:rPr lang="en-US" i="1">
                          <a:solidFill>
                            <a:schemeClr val="accent4"/>
                          </a:solidFill>
                          <a:latin typeface="Cambria Math" charset="0"/>
                          <a:ea typeface="Cambria Math" charset="0"/>
                          <a:cs typeface="Cambria Math" charset="0"/>
                        </a:rPr>
                        <m:t>≥</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 </m:t>
                      </m:r>
                    </m:oMath>
                  </m:oMathPara>
                </a14:m>
                <a:endParaRPr lang="en-US" i="1" dirty="0">
                  <a:solidFill>
                    <a:schemeClr val="accent4"/>
                  </a:solidFill>
                  <a:latin typeface="Cambria Math" charset="0"/>
                  <a:ea typeface="Cambria Math" charset="0"/>
                  <a:cs typeface="Cambria Math" charset="0"/>
                </a:endParaRPr>
              </a:p>
              <a:p>
                <a:pPr algn="ctr"/>
                <a:endParaRPr lang="en-US" sz="800"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0≤</m:t>
                      </m:r>
                      <m:r>
                        <a:rPr lang="en-US" i="1">
                          <a:solidFill>
                            <a:schemeClr val="accent4"/>
                          </a:solidFill>
                          <a:latin typeface="Cambria Math" charset="0"/>
                          <a:ea typeface="Cambria Math" charset="0"/>
                          <a:cs typeface="Cambria Math" charset="0"/>
                        </a:rPr>
                        <m:t>𝑇</m:t>
                      </m:r>
                      <m:d>
                        <m:dPr>
                          <m:ctrlPr>
                            <a:rPr lang="en-US" i="1">
                              <a:solidFill>
                                <a:schemeClr val="accent4"/>
                              </a:solidFill>
                              <a:latin typeface="Cambria Math" panose="02040503050406030204" pitchFamily="18" charset="0"/>
                              <a:ea typeface="Cambria Math" charset="0"/>
                              <a:cs typeface="Cambria Math" charset="0"/>
                            </a:rPr>
                          </m:ctrlPr>
                        </m:dPr>
                        <m:e>
                          <m:r>
                            <a:rPr lang="en-US" i="1">
                              <a:solidFill>
                                <a:schemeClr val="accent4"/>
                              </a:solidFill>
                              <a:latin typeface="Cambria Math" charset="0"/>
                              <a:ea typeface="Cambria Math" charset="0"/>
                              <a:cs typeface="Cambria Math" charset="0"/>
                            </a:rPr>
                            <m:t>𝑛</m:t>
                          </m:r>
                        </m:e>
                      </m:d>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𝑐</m:t>
                      </m:r>
                      <m:r>
                        <a:rPr lang="en-US" i="1">
                          <a:solidFill>
                            <a:schemeClr val="accent4"/>
                          </a:solidFill>
                          <a:latin typeface="Cambria Math" charset="0"/>
                          <a:ea typeface="Cambria Math" charset="0"/>
                          <a:cs typeface="Cambria Math" charset="0"/>
                        </a:rPr>
                        <m:t>⋅</m:t>
                      </m:r>
                      <m:r>
                        <a:rPr lang="en-US" b="0" i="1" smtClean="0">
                          <a:solidFill>
                            <a:schemeClr val="accent4"/>
                          </a:solidFill>
                          <a:latin typeface="Cambria Math" charset="0"/>
                          <a:ea typeface="Cambria Math" charset="0"/>
                          <a:cs typeface="Cambria Math" charset="0"/>
                        </a:rPr>
                        <m:t>𝑔</m:t>
                      </m:r>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𝑛</m:t>
                      </m:r>
                      <m:r>
                        <a:rPr lang="en-US" i="1">
                          <a:solidFill>
                            <a:schemeClr val="accent4"/>
                          </a:solidFill>
                          <a:latin typeface="Cambria Math" charset="0"/>
                          <a:ea typeface="Cambria Math" charset="0"/>
                          <a:cs typeface="Cambria Math" charset="0"/>
                        </a:rPr>
                        <m:t>)</m:t>
                      </m:r>
                    </m:oMath>
                  </m:oMathPara>
                </a14:m>
                <a:endParaRPr lang="en-US" dirty="0">
                  <a:solidFill>
                    <a:schemeClr val="accent4"/>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5533697" y="-146244"/>
                <a:ext cx="4572000" cy="1636089"/>
              </a:xfrm>
              <a:prstGeom prst="rect">
                <a:avLst/>
              </a:prstGeom>
              <a:blipFill rotWithShape="0">
                <a:blip r:embed="rId3"/>
                <a:stretch>
                  <a:fillRect t="-3731"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a:xfrm>
                <a:off x="360636" y="164282"/>
                <a:ext cx="7886700" cy="1325563"/>
              </a:xfrm>
            </p:spPr>
            <p:txBody>
              <a:bodyPr/>
              <a:lstStyle/>
              <a:p>
                <a:pPr/>
                <a:r>
                  <a:rPr lang="en-US" dirty="0"/>
                  <a:t>Example</a:t>
                </a:r>
                <a:br>
                  <a:rPr lang="en-US" dirty="0"/>
                </a:br>
                <a14:m>
                  <m:oMathPara xmlns:m="http://schemas.openxmlformats.org/officeDocument/2006/math">
                    <m:oMathParaPr>
                      <m:jc m:val="left"/>
                    </m:oMathParaPr>
                    <m:oMath xmlns:m="http://schemas.openxmlformats.org/officeDocument/2006/math">
                      <m:r>
                        <a:rPr lang="en-US" sz="3600" b="0" i="1" smtClean="0">
                          <a:solidFill>
                            <a:schemeClr val="accent1"/>
                          </a:solidFill>
                          <a:latin typeface="Cambria Math" charset="0"/>
                        </a:rPr>
                        <m:t>2</m:t>
                      </m:r>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r>
                        <a:rPr lang="en-US" sz="3600" b="0" i="1" smtClean="0">
                          <a:solidFill>
                            <a:schemeClr val="accent1"/>
                          </a:solidFill>
                          <a:latin typeface="Cambria Math" charset="0"/>
                        </a:rPr>
                        <m:t>+10=</m:t>
                      </m:r>
                      <m:r>
                        <a:rPr lang="en-US" sz="3600" b="0" i="1" smtClean="0">
                          <a:solidFill>
                            <a:schemeClr val="accent1"/>
                          </a:solidFill>
                          <a:latin typeface="Cambria Math" charset="0"/>
                        </a:rPr>
                        <m:t>𝑂</m:t>
                      </m:r>
                      <m:d>
                        <m:dPr>
                          <m:ctrlPr>
                            <a:rPr lang="en-US" sz="3600" b="0" i="1" smtClean="0">
                              <a:solidFill>
                                <a:schemeClr val="accent1"/>
                              </a:solidFill>
                              <a:latin typeface="Cambria Math" panose="02040503050406030204" pitchFamily="18" charset="0"/>
                            </a:rPr>
                          </m:ctrlPr>
                        </m:dPr>
                        <m:e>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e>
                      </m:d>
                    </m:oMath>
                  </m:oMathPara>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60636" y="164282"/>
                <a:ext cx="7886700" cy="1325563"/>
              </a:xfrm>
              <a:blipFill rotWithShape="0">
                <a:blip r:embed="rId5"/>
                <a:stretch>
                  <a:fillRect l="-3091" t="-921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E60D1396-B3EA-E94E-B79F-DC5CA694665D}"/>
              </a:ext>
            </a:extLst>
          </p:cNvPr>
          <p:cNvSpPr txBox="1"/>
          <p:nvPr/>
        </p:nvSpPr>
        <p:spPr>
          <a:xfrm rot="19435169">
            <a:off x="5694336" y="3991515"/>
            <a:ext cx="2000942" cy="461665"/>
          </a:xfrm>
          <a:prstGeom prst="rect">
            <a:avLst/>
          </a:prstGeom>
          <a:noFill/>
        </p:spPr>
        <p:txBody>
          <a:bodyPr wrap="square" rtlCol="0">
            <a:spAutoFit/>
          </a:bodyPr>
          <a:lstStyle/>
          <a:p>
            <a:r>
              <a:rPr lang="en-US" sz="2400" dirty="0">
                <a:solidFill>
                  <a:srgbClr val="FF0000"/>
                </a:solidFill>
              </a:rPr>
              <a:t>T(n) = 2n</a:t>
            </a:r>
            <a:r>
              <a:rPr lang="en-US" sz="2400" baseline="30000" dirty="0">
                <a:solidFill>
                  <a:srgbClr val="FF0000"/>
                </a:solidFill>
              </a:rPr>
              <a:t>2 </a:t>
            </a:r>
            <a:r>
              <a:rPr lang="en-US" sz="2400" dirty="0">
                <a:solidFill>
                  <a:srgbClr val="FF0000"/>
                </a:solidFill>
              </a:rPr>
              <a:t>+ 10</a:t>
            </a:r>
          </a:p>
        </p:txBody>
      </p:sp>
      <p:sp>
        <p:nvSpPr>
          <p:cNvPr id="11" name="TextBox 10">
            <a:extLst>
              <a:ext uri="{FF2B5EF4-FFF2-40B4-BE49-F238E27FC236}">
                <a16:creationId xmlns:a16="http://schemas.microsoft.com/office/drawing/2014/main" id="{C889F651-3ABF-014D-A195-361E6317D71C}"/>
              </a:ext>
            </a:extLst>
          </p:cNvPr>
          <p:cNvSpPr txBox="1"/>
          <p:nvPr/>
        </p:nvSpPr>
        <p:spPr>
          <a:xfrm>
            <a:off x="6478030" y="5084602"/>
            <a:ext cx="1379482" cy="461665"/>
          </a:xfrm>
          <a:prstGeom prst="rect">
            <a:avLst/>
          </a:prstGeom>
          <a:noFill/>
        </p:spPr>
        <p:txBody>
          <a:bodyPr wrap="square" rtlCol="0">
            <a:spAutoFit/>
          </a:bodyPr>
          <a:lstStyle/>
          <a:p>
            <a:r>
              <a:rPr lang="en-US" sz="2400" dirty="0">
                <a:solidFill>
                  <a:srgbClr val="005ECE"/>
                </a:solidFill>
              </a:rPr>
              <a:t>g(n) = n</a:t>
            </a:r>
            <a:r>
              <a:rPr lang="en-US" sz="2400" baseline="30000" dirty="0">
                <a:solidFill>
                  <a:srgbClr val="005ECE"/>
                </a:solidFill>
              </a:rPr>
              <a:t>2</a:t>
            </a:r>
            <a:endParaRPr lang="en-US" sz="2400" dirty="0">
              <a:solidFill>
                <a:srgbClr val="005ECE"/>
              </a:solidFill>
            </a:endParaRPr>
          </a:p>
        </p:txBody>
      </p:sp>
      <p:sp>
        <p:nvSpPr>
          <p:cNvPr id="14" name="TextBox 13">
            <a:extLst>
              <a:ext uri="{FF2B5EF4-FFF2-40B4-BE49-F238E27FC236}">
                <a16:creationId xmlns:a16="http://schemas.microsoft.com/office/drawing/2014/main" id="{1036FD35-1009-414D-B0BC-5EC47061E08C}"/>
              </a:ext>
            </a:extLst>
          </p:cNvPr>
          <p:cNvSpPr txBox="1"/>
          <p:nvPr/>
        </p:nvSpPr>
        <p:spPr>
          <a:xfrm>
            <a:off x="5214551" y="2398827"/>
            <a:ext cx="1752104" cy="461665"/>
          </a:xfrm>
          <a:prstGeom prst="rect">
            <a:avLst/>
          </a:prstGeom>
          <a:noFill/>
        </p:spPr>
        <p:txBody>
          <a:bodyPr wrap="square" rtlCol="0">
            <a:spAutoFit/>
          </a:bodyPr>
          <a:lstStyle/>
          <a:p>
            <a:r>
              <a:rPr lang="en-US" sz="2400" dirty="0">
                <a:solidFill>
                  <a:srgbClr val="00B050"/>
                </a:solidFill>
              </a:rPr>
              <a:t>3g(n) = 3n</a:t>
            </a:r>
            <a:r>
              <a:rPr lang="en-US" sz="2400" baseline="30000" dirty="0">
                <a:solidFill>
                  <a:srgbClr val="00B050"/>
                </a:solidFill>
              </a:rPr>
              <a:t>2</a:t>
            </a:r>
            <a:endParaRPr lang="en-US" sz="2400" dirty="0">
              <a:solidFill>
                <a:srgbClr val="00B050"/>
              </a:solidFill>
            </a:endParaRPr>
          </a:p>
        </p:txBody>
      </p:sp>
      <p:sp>
        <p:nvSpPr>
          <p:cNvPr id="4" name="TextBox 3">
            <a:extLst>
              <a:ext uri="{FF2B5EF4-FFF2-40B4-BE49-F238E27FC236}">
                <a16:creationId xmlns:a16="http://schemas.microsoft.com/office/drawing/2014/main" id="{9696CDC8-C571-5F46-AE26-11E44C1A1D03}"/>
              </a:ext>
            </a:extLst>
          </p:cNvPr>
          <p:cNvSpPr txBox="1"/>
          <p:nvPr/>
        </p:nvSpPr>
        <p:spPr>
          <a:xfrm>
            <a:off x="3880021" y="1628062"/>
            <a:ext cx="1334530" cy="369332"/>
          </a:xfrm>
          <a:prstGeom prst="rect">
            <a:avLst/>
          </a:prstGeom>
          <a:noFill/>
        </p:spPr>
        <p:txBody>
          <a:bodyPr wrap="square" rtlCol="0">
            <a:spAutoFit/>
          </a:bodyPr>
          <a:lstStyle/>
          <a:p>
            <a:r>
              <a:rPr lang="en-US" dirty="0">
                <a:solidFill>
                  <a:schemeClr val="accent6"/>
                </a:solidFill>
              </a:rPr>
              <a:t>n</a:t>
            </a:r>
            <a:r>
              <a:rPr lang="en-US" baseline="-25000" dirty="0">
                <a:solidFill>
                  <a:schemeClr val="accent6"/>
                </a:solidFill>
              </a:rPr>
              <a:t>0</a:t>
            </a:r>
            <a:r>
              <a:rPr lang="en-US" dirty="0">
                <a:solidFill>
                  <a:schemeClr val="accent6"/>
                </a:solidFill>
              </a:rPr>
              <a:t>=4</a:t>
            </a:r>
          </a:p>
        </p:txBody>
      </p:sp>
    </p:spTree>
    <p:extLst>
      <p:ext uri="{BB962C8B-B14F-4D97-AF65-F5344CB8AC3E}">
        <p14:creationId xmlns:p14="http://schemas.microsoft.com/office/powerpoint/2010/main" val="4223250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p:cNvSpPr/>
              <p:nvPr/>
            </p:nvSpPr>
            <p:spPr>
              <a:xfrm>
                <a:off x="5533697" y="-146244"/>
                <a:ext cx="4572000" cy="1636089"/>
              </a:xfrm>
              <a:prstGeom prst="rect">
                <a:avLst/>
              </a:prstGeom>
            </p:spPr>
            <p:txBody>
              <a:bodyPr>
                <a:spAutoFit/>
              </a:bodyPr>
              <a:lstStyle/>
              <a:p>
                <a:endParaRPr lang="en-US" dirty="0">
                  <a:solidFill>
                    <a:schemeClr val="accent4"/>
                  </a:solidFill>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r>
                        <a:rPr lang="en-US" i="1">
                          <a:solidFill>
                            <a:schemeClr val="accent4"/>
                          </a:solidFill>
                          <a:latin typeface="Cambria Math" charset="0"/>
                        </a:rPr>
                        <m:t>=</m:t>
                      </m:r>
                      <m:r>
                        <a:rPr lang="en-US" i="1">
                          <a:solidFill>
                            <a:schemeClr val="accent4"/>
                          </a:solidFill>
                          <a:latin typeface="Cambria Math" charset="0"/>
                        </a:rPr>
                        <m:t>𝑂</m:t>
                      </m:r>
                      <m:d>
                        <m:dPr>
                          <m:ctrlPr>
                            <a:rPr lang="en-US" i="1">
                              <a:solidFill>
                                <a:schemeClr val="accent4"/>
                              </a:solidFill>
                              <a:latin typeface="Cambria Math" panose="02040503050406030204" pitchFamily="18" charset="0"/>
                            </a:rPr>
                          </m:ctrlPr>
                        </m:dPr>
                        <m:e>
                          <m:r>
                            <a:rPr lang="en-US" b="0" i="1" smtClean="0">
                              <a:solidFill>
                                <a:schemeClr val="accent4"/>
                              </a:solidFill>
                              <a:latin typeface="Cambria Math" charset="0"/>
                            </a:rPr>
                            <m:t>𝑔</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e>
                      </m:d>
                      <m:r>
                        <a:rPr lang="en-US" i="1">
                          <a:solidFill>
                            <a:schemeClr val="accent4"/>
                          </a:solidFill>
                          <a:latin typeface="Cambria Math" charset="0"/>
                        </a:rPr>
                        <m:t> </m:t>
                      </m:r>
                    </m:oMath>
                  </m:oMathPara>
                </a14:m>
                <a:endParaRPr lang="en-US" i="1" dirty="0">
                  <a:solidFill>
                    <a:schemeClr val="accent4"/>
                  </a:solidFill>
                  <a:latin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oMath>
                  </m:oMathPara>
                </a14:m>
                <a:endParaRPr lang="en-US"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𝑐</m:t>
                      </m:r>
                      <m:r>
                        <a:rPr lang="en-US" i="1">
                          <a:solidFill>
                            <a:schemeClr val="accent4"/>
                          </a:solidFill>
                          <a:latin typeface="Cambria Math" charset="0"/>
                          <a:ea typeface="Cambria Math" charset="0"/>
                          <a:cs typeface="Cambria Math" charset="0"/>
                        </a:rPr>
                        <m:t>, </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&gt;0  </m:t>
                      </m:r>
                      <m:r>
                        <a:rPr lang="en-US" i="1">
                          <a:solidFill>
                            <a:schemeClr val="accent4"/>
                          </a:solidFill>
                          <a:latin typeface="Cambria Math" charset="0"/>
                          <a:ea typeface="Cambria Math" charset="0"/>
                          <a:cs typeface="Cambria Math" charset="0"/>
                        </a:rPr>
                        <m:t>𝑠</m:t>
                      </m:r>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𝑡</m:t>
                      </m:r>
                      <m:r>
                        <a:rPr lang="en-US" i="1">
                          <a:solidFill>
                            <a:schemeClr val="accent4"/>
                          </a:solidFill>
                          <a:latin typeface="Cambria Math" charset="0"/>
                          <a:ea typeface="Cambria Math" charset="0"/>
                          <a:cs typeface="Cambria Math" charset="0"/>
                        </a:rPr>
                        <m:t>.   ∀</m:t>
                      </m:r>
                      <m:r>
                        <a:rPr lang="en-US" i="1">
                          <a:solidFill>
                            <a:schemeClr val="accent4"/>
                          </a:solidFill>
                          <a:latin typeface="Cambria Math" charset="0"/>
                          <a:ea typeface="Cambria Math" charset="0"/>
                          <a:cs typeface="Cambria Math" charset="0"/>
                        </a:rPr>
                        <m:t>𝑛</m:t>
                      </m:r>
                      <m:r>
                        <a:rPr lang="en-US" i="1">
                          <a:solidFill>
                            <a:schemeClr val="accent4"/>
                          </a:solidFill>
                          <a:latin typeface="Cambria Math" charset="0"/>
                          <a:ea typeface="Cambria Math" charset="0"/>
                          <a:cs typeface="Cambria Math" charset="0"/>
                        </a:rPr>
                        <m:t>≥</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 </m:t>
                      </m:r>
                    </m:oMath>
                  </m:oMathPara>
                </a14:m>
                <a:endParaRPr lang="en-US" i="1" dirty="0">
                  <a:solidFill>
                    <a:schemeClr val="accent4"/>
                  </a:solidFill>
                  <a:latin typeface="Cambria Math" charset="0"/>
                  <a:ea typeface="Cambria Math" charset="0"/>
                  <a:cs typeface="Cambria Math" charset="0"/>
                </a:endParaRPr>
              </a:p>
              <a:p>
                <a:pPr algn="ctr"/>
                <a:endParaRPr lang="en-US" sz="800"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0≤</m:t>
                      </m:r>
                      <m:r>
                        <a:rPr lang="en-US" i="1">
                          <a:solidFill>
                            <a:schemeClr val="accent4"/>
                          </a:solidFill>
                          <a:latin typeface="Cambria Math" charset="0"/>
                          <a:ea typeface="Cambria Math" charset="0"/>
                          <a:cs typeface="Cambria Math" charset="0"/>
                        </a:rPr>
                        <m:t>𝑇</m:t>
                      </m:r>
                      <m:d>
                        <m:dPr>
                          <m:ctrlPr>
                            <a:rPr lang="en-US" i="1">
                              <a:solidFill>
                                <a:schemeClr val="accent4"/>
                              </a:solidFill>
                              <a:latin typeface="Cambria Math" panose="02040503050406030204" pitchFamily="18" charset="0"/>
                              <a:ea typeface="Cambria Math" charset="0"/>
                              <a:cs typeface="Cambria Math" charset="0"/>
                            </a:rPr>
                          </m:ctrlPr>
                        </m:dPr>
                        <m:e>
                          <m:r>
                            <a:rPr lang="en-US" i="1">
                              <a:solidFill>
                                <a:schemeClr val="accent4"/>
                              </a:solidFill>
                              <a:latin typeface="Cambria Math" charset="0"/>
                              <a:ea typeface="Cambria Math" charset="0"/>
                              <a:cs typeface="Cambria Math" charset="0"/>
                            </a:rPr>
                            <m:t>𝑛</m:t>
                          </m:r>
                        </m:e>
                      </m:d>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𝑐</m:t>
                      </m:r>
                      <m:r>
                        <a:rPr lang="en-US" i="1">
                          <a:solidFill>
                            <a:schemeClr val="accent4"/>
                          </a:solidFill>
                          <a:latin typeface="Cambria Math" charset="0"/>
                          <a:ea typeface="Cambria Math" charset="0"/>
                          <a:cs typeface="Cambria Math" charset="0"/>
                        </a:rPr>
                        <m:t>⋅</m:t>
                      </m:r>
                      <m:r>
                        <a:rPr lang="en-US" b="0" i="1" smtClean="0">
                          <a:solidFill>
                            <a:schemeClr val="accent4"/>
                          </a:solidFill>
                          <a:latin typeface="Cambria Math" charset="0"/>
                          <a:ea typeface="Cambria Math" charset="0"/>
                          <a:cs typeface="Cambria Math" charset="0"/>
                        </a:rPr>
                        <m:t>𝑔</m:t>
                      </m:r>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𝑛</m:t>
                      </m:r>
                      <m:r>
                        <a:rPr lang="en-US" i="1">
                          <a:solidFill>
                            <a:schemeClr val="accent4"/>
                          </a:solidFill>
                          <a:latin typeface="Cambria Math" charset="0"/>
                          <a:ea typeface="Cambria Math" charset="0"/>
                          <a:cs typeface="Cambria Math" charset="0"/>
                        </a:rPr>
                        <m:t>)</m:t>
                      </m:r>
                    </m:oMath>
                  </m:oMathPara>
                </a14:m>
                <a:endParaRPr lang="en-US" dirty="0">
                  <a:solidFill>
                    <a:schemeClr val="accent4"/>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5533697" y="-146244"/>
                <a:ext cx="4572000" cy="1636089"/>
              </a:xfrm>
              <a:prstGeom prst="rect">
                <a:avLst/>
              </a:prstGeom>
              <a:blipFill rotWithShape="0">
                <a:blip r:embed="rId2"/>
                <a:stretch>
                  <a:fillRect t="-3731"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a:xfrm>
                <a:off x="360636" y="164282"/>
                <a:ext cx="7886700" cy="1325563"/>
              </a:xfrm>
            </p:spPr>
            <p:txBody>
              <a:bodyPr/>
              <a:lstStyle/>
              <a:p>
                <a:pPr/>
                <a:r>
                  <a:rPr lang="en-US" dirty="0"/>
                  <a:t>Example</a:t>
                </a:r>
                <a:br>
                  <a:rPr lang="en-US" dirty="0"/>
                </a:br>
                <a14:m>
                  <m:oMathPara xmlns:m="http://schemas.openxmlformats.org/officeDocument/2006/math">
                    <m:oMathParaPr>
                      <m:jc m:val="left"/>
                    </m:oMathParaPr>
                    <m:oMath xmlns:m="http://schemas.openxmlformats.org/officeDocument/2006/math">
                      <m:r>
                        <a:rPr lang="en-US" sz="3600" b="0" i="1" smtClean="0">
                          <a:solidFill>
                            <a:schemeClr val="accent1"/>
                          </a:solidFill>
                          <a:latin typeface="Cambria Math" charset="0"/>
                        </a:rPr>
                        <m:t>2</m:t>
                      </m:r>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r>
                        <a:rPr lang="en-US" sz="3600" b="0" i="1" smtClean="0">
                          <a:solidFill>
                            <a:schemeClr val="accent1"/>
                          </a:solidFill>
                          <a:latin typeface="Cambria Math" charset="0"/>
                        </a:rPr>
                        <m:t>+10=</m:t>
                      </m:r>
                      <m:r>
                        <a:rPr lang="en-US" sz="3600" b="0" i="1" smtClean="0">
                          <a:solidFill>
                            <a:schemeClr val="accent1"/>
                          </a:solidFill>
                          <a:latin typeface="Cambria Math" charset="0"/>
                        </a:rPr>
                        <m:t>𝑂</m:t>
                      </m:r>
                      <m:d>
                        <m:dPr>
                          <m:ctrlPr>
                            <a:rPr lang="en-US" sz="3600" b="0" i="1" smtClean="0">
                              <a:solidFill>
                                <a:schemeClr val="accent1"/>
                              </a:solidFill>
                              <a:latin typeface="Cambria Math" panose="02040503050406030204" pitchFamily="18" charset="0"/>
                            </a:rPr>
                          </m:ctrlPr>
                        </m:dPr>
                        <m:e>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e>
                      </m:d>
                    </m:oMath>
                  </m:oMathPara>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60636" y="164282"/>
                <a:ext cx="7886700" cy="1325563"/>
              </a:xfrm>
              <a:blipFill rotWithShape="0">
                <a:blip r:embed="rId4"/>
                <a:stretch>
                  <a:fillRect l="-3091" t="-9217"/>
                </a:stretch>
              </a:blipFill>
            </p:spPr>
            <p:txBody>
              <a:bodyPr/>
              <a:lstStyle/>
              <a:p>
                <a:r>
                  <a:rPr lang="en-US">
                    <a:noFill/>
                  </a:rPr>
                  <a:t> </a:t>
                </a:r>
              </a:p>
            </p:txBody>
          </p:sp>
        </mc:Fallback>
      </mc:AlternateContent>
      <p:sp>
        <p:nvSpPr>
          <p:cNvPr id="3" name="TextBox 2"/>
          <p:cNvSpPr txBox="1"/>
          <p:nvPr/>
        </p:nvSpPr>
        <p:spPr>
          <a:xfrm>
            <a:off x="6520026" y="2073876"/>
            <a:ext cx="3454619" cy="1631216"/>
          </a:xfrm>
          <a:prstGeom prst="rect">
            <a:avLst/>
          </a:prstGeom>
          <a:noFill/>
        </p:spPr>
        <p:txBody>
          <a:bodyPr wrap="square" rtlCol="0">
            <a:spAutoFit/>
          </a:bodyPr>
          <a:lstStyle/>
          <a:p>
            <a:r>
              <a:rPr lang="en-US" sz="2800" dirty="0"/>
              <a:t>Formally:</a:t>
            </a:r>
          </a:p>
          <a:p>
            <a:pPr marL="285750" indent="-285750">
              <a:buFont typeface="Arial" charset="0"/>
              <a:buChar char="•"/>
            </a:pPr>
            <a:r>
              <a:rPr lang="en-US" sz="2400" dirty="0"/>
              <a:t>Choose c = 3</a:t>
            </a:r>
          </a:p>
          <a:p>
            <a:pPr marL="285750" indent="-285750">
              <a:buFont typeface="Arial" charset="0"/>
              <a:buChar char="•"/>
            </a:pPr>
            <a:r>
              <a:rPr lang="en-US" sz="2400" dirty="0"/>
              <a:t>Choose n</a:t>
            </a:r>
            <a:r>
              <a:rPr lang="en-US" sz="2400" baseline="-25000" dirty="0"/>
              <a:t>0</a:t>
            </a:r>
            <a:r>
              <a:rPr lang="en-US" sz="2400" dirty="0"/>
              <a:t> = 4</a:t>
            </a:r>
          </a:p>
          <a:p>
            <a:pPr marL="285750" indent="-285750">
              <a:buFont typeface="Arial" charset="0"/>
              <a:buChar char="•"/>
            </a:pPr>
            <a:r>
              <a:rPr lang="en-US" sz="2400" dirty="0"/>
              <a:t>Then:</a:t>
            </a:r>
          </a:p>
        </p:txBody>
      </p:sp>
      <mc:AlternateContent xmlns:mc="http://schemas.openxmlformats.org/markup-compatibility/2006" xmlns:a14="http://schemas.microsoft.com/office/drawing/2010/main">
        <mc:Choice Requires="a14">
          <p:sp>
            <p:nvSpPr>
              <p:cNvPr id="7" name="Rectangle 6"/>
              <p:cNvSpPr/>
              <p:nvPr/>
            </p:nvSpPr>
            <p:spPr>
              <a:xfrm>
                <a:off x="5323815" y="3796680"/>
                <a:ext cx="4572000" cy="984885"/>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tx1"/>
                          </a:solidFill>
                          <a:latin typeface="Cambria Math" charset="0"/>
                          <a:ea typeface="Cambria Math" charset="0"/>
                          <a:cs typeface="Cambria Math" charset="0"/>
                        </a:rPr>
                        <m:t>∀</m:t>
                      </m:r>
                      <m:r>
                        <a:rPr lang="en-US" sz="2400" i="1" smtClean="0">
                          <a:solidFill>
                            <a:schemeClr val="tx1"/>
                          </a:solidFill>
                          <a:latin typeface="Cambria Math" charset="0"/>
                          <a:ea typeface="Cambria Math" charset="0"/>
                          <a:cs typeface="Cambria Math" charset="0"/>
                        </a:rPr>
                        <m:t>𝑛</m:t>
                      </m:r>
                      <m:r>
                        <a:rPr lang="en-US" sz="2400" i="1" smtClean="0">
                          <a:solidFill>
                            <a:schemeClr val="tx1"/>
                          </a:solidFill>
                          <a:latin typeface="Cambria Math" charset="0"/>
                          <a:ea typeface="Cambria Math" charset="0"/>
                          <a:cs typeface="Cambria Math" charset="0"/>
                        </a:rPr>
                        <m:t>≥4, </m:t>
                      </m:r>
                    </m:oMath>
                  </m:oMathPara>
                </a14:m>
                <a:endParaRPr lang="en-US" sz="2400" i="1" dirty="0">
                  <a:solidFill>
                    <a:schemeClr val="tx1"/>
                  </a:solidFill>
                  <a:latin typeface="Cambria Math" charset="0"/>
                  <a:ea typeface="Cambria Math" charset="0"/>
                  <a:cs typeface="Cambria Math" charset="0"/>
                </a:endParaRPr>
              </a:p>
              <a:p>
                <a:endParaRPr lang="en-US" sz="1000" i="1" dirty="0">
                  <a:solidFill>
                    <a:schemeClr val="tx1"/>
                  </a:solidFill>
                  <a:latin typeface="Cambria Math" charset="0"/>
                  <a:ea typeface="Cambria Math" charset="0"/>
                  <a:cs typeface="Cambria Math" charset="0"/>
                </a:endParaRPr>
              </a:p>
              <a:p>
                <a:pPr/>
                <a14:m>
                  <m:oMathPara xmlns:m="http://schemas.openxmlformats.org/officeDocument/2006/math">
                    <m:oMathParaPr>
                      <m:jc m:val="centerGroup"/>
                    </m:oMathParaPr>
                    <m:oMath xmlns:m="http://schemas.openxmlformats.org/officeDocument/2006/math">
                      <m:r>
                        <a:rPr lang="en-US" sz="2400" i="1">
                          <a:solidFill>
                            <a:schemeClr val="tx1"/>
                          </a:solidFill>
                          <a:latin typeface="Cambria Math" charset="0"/>
                          <a:ea typeface="Cambria Math" charset="0"/>
                          <a:cs typeface="Cambria Math" charset="0"/>
                        </a:rPr>
                        <m:t>0≤</m:t>
                      </m:r>
                      <m:r>
                        <a:rPr lang="en-US" sz="2400" b="0" i="1" smtClean="0">
                          <a:solidFill>
                            <a:schemeClr val="tx1"/>
                          </a:solidFill>
                          <a:latin typeface="Cambria Math" charset="0"/>
                          <a:ea typeface="Cambria Math" charset="0"/>
                          <a:cs typeface="Cambria Math" charset="0"/>
                        </a:rPr>
                        <m:t>2</m:t>
                      </m:r>
                      <m:sSup>
                        <m:sSupPr>
                          <m:ctrlPr>
                            <a:rPr lang="en-US" sz="2400" b="0" i="1" smtClean="0">
                              <a:solidFill>
                                <a:schemeClr val="tx1"/>
                              </a:solidFill>
                              <a:latin typeface="Cambria Math" panose="02040503050406030204" pitchFamily="18" charset="0"/>
                              <a:ea typeface="Cambria Math" charset="0"/>
                              <a:cs typeface="Cambria Math" charset="0"/>
                            </a:rPr>
                          </m:ctrlPr>
                        </m:sSupPr>
                        <m:e>
                          <m:r>
                            <a:rPr lang="en-US" sz="2400" b="0" i="1" smtClean="0">
                              <a:solidFill>
                                <a:schemeClr val="tx1"/>
                              </a:solidFill>
                              <a:latin typeface="Cambria Math" charset="0"/>
                              <a:ea typeface="Cambria Math" charset="0"/>
                              <a:cs typeface="Cambria Math" charset="0"/>
                            </a:rPr>
                            <m:t>𝑛</m:t>
                          </m:r>
                        </m:e>
                        <m:sup>
                          <m:r>
                            <a:rPr lang="en-US" sz="2400" b="0" i="1" smtClean="0">
                              <a:solidFill>
                                <a:schemeClr val="tx1"/>
                              </a:solidFill>
                              <a:latin typeface="Cambria Math" charset="0"/>
                              <a:ea typeface="Cambria Math" charset="0"/>
                              <a:cs typeface="Cambria Math" charset="0"/>
                            </a:rPr>
                            <m:t>2</m:t>
                          </m:r>
                        </m:sup>
                      </m:sSup>
                      <m:r>
                        <a:rPr lang="en-US" sz="2400" b="0" i="1" smtClean="0">
                          <a:solidFill>
                            <a:schemeClr val="tx1"/>
                          </a:solidFill>
                          <a:latin typeface="Cambria Math" charset="0"/>
                          <a:ea typeface="Cambria Math" charset="0"/>
                          <a:cs typeface="Cambria Math" charset="0"/>
                        </a:rPr>
                        <m:t>+10</m:t>
                      </m:r>
                      <m:r>
                        <a:rPr lang="en-US" sz="2400" i="1">
                          <a:solidFill>
                            <a:schemeClr val="tx1"/>
                          </a:solidFill>
                          <a:latin typeface="Cambria Math" charset="0"/>
                          <a:ea typeface="Cambria Math" charset="0"/>
                          <a:cs typeface="Cambria Math" charset="0"/>
                        </a:rPr>
                        <m:t>≤</m:t>
                      </m:r>
                      <m:r>
                        <a:rPr lang="en-US" sz="2400" b="0" i="1" smtClean="0">
                          <a:solidFill>
                            <a:schemeClr val="tx1"/>
                          </a:solidFill>
                          <a:latin typeface="Cambria Math" charset="0"/>
                          <a:ea typeface="Cambria Math" charset="0"/>
                          <a:cs typeface="Cambria Math" charset="0"/>
                        </a:rPr>
                        <m:t>3</m:t>
                      </m:r>
                      <m:r>
                        <a:rPr lang="en-US" sz="2400" i="1">
                          <a:solidFill>
                            <a:schemeClr val="tx1"/>
                          </a:solidFill>
                          <a:latin typeface="Cambria Math" charset="0"/>
                          <a:ea typeface="Cambria Math" charset="0"/>
                          <a:cs typeface="Cambria Math" charset="0"/>
                        </a:rPr>
                        <m:t>⋅</m:t>
                      </m:r>
                      <m:sSup>
                        <m:sSupPr>
                          <m:ctrlPr>
                            <a:rPr lang="en-US" sz="2400" b="0" i="1" smtClean="0">
                              <a:solidFill>
                                <a:schemeClr val="tx1"/>
                              </a:solidFill>
                              <a:latin typeface="Cambria Math" panose="02040503050406030204" pitchFamily="18" charset="0"/>
                              <a:ea typeface="Cambria Math" charset="0"/>
                              <a:cs typeface="Cambria Math" charset="0"/>
                            </a:rPr>
                          </m:ctrlPr>
                        </m:sSupPr>
                        <m:e>
                          <m:r>
                            <a:rPr lang="en-US" sz="2400" b="0" i="1" smtClean="0">
                              <a:solidFill>
                                <a:schemeClr val="tx1"/>
                              </a:solidFill>
                              <a:latin typeface="Cambria Math" charset="0"/>
                              <a:ea typeface="Cambria Math" charset="0"/>
                              <a:cs typeface="Cambria Math" charset="0"/>
                            </a:rPr>
                            <m:t>𝑛</m:t>
                          </m:r>
                        </m:e>
                        <m:sup>
                          <m:r>
                            <a:rPr lang="en-US" sz="2400" b="0" i="1" smtClean="0">
                              <a:solidFill>
                                <a:schemeClr val="tx1"/>
                              </a:solidFill>
                              <a:latin typeface="Cambria Math" charset="0"/>
                              <a:ea typeface="Cambria Math" charset="0"/>
                              <a:cs typeface="Cambria Math" charset="0"/>
                            </a:rPr>
                            <m:t>2</m:t>
                          </m:r>
                        </m:sup>
                      </m:sSup>
                    </m:oMath>
                  </m:oMathPara>
                </a14:m>
                <a:endParaRPr lang="en-US" sz="1400" dirty="0">
                  <a:solidFill>
                    <a:schemeClr val="tx1"/>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5323815" y="3796680"/>
                <a:ext cx="4572000" cy="984885"/>
              </a:xfrm>
              <a:prstGeom prst="rect">
                <a:avLst/>
              </a:prstGeom>
              <a:blipFill>
                <a:blip r:embed="rId5"/>
                <a:stretch>
                  <a:fillRect/>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3EE9C360-977E-FD4B-BC34-E011B879A6FA}"/>
              </a:ext>
            </a:extLst>
          </p:cNvPr>
          <p:cNvPicPr>
            <a:picLocks noChangeAspect="1"/>
          </p:cNvPicPr>
          <p:nvPr/>
        </p:nvPicPr>
        <p:blipFill>
          <a:blip r:embed="rId6"/>
          <a:stretch>
            <a:fillRect/>
          </a:stretch>
        </p:blipFill>
        <p:spPr>
          <a:xfrm>
            <a:off x="197650" y="2073876"/>
            <a:ext cx="6052915" cy="4225920"/>
          </a:xfrm>
          <a:prstGeom prst="rect">
            <a:avLst/>
          </a:prstGeom>
        </p:spPr>
      </p:pic>
      <p:sp>
        <p:nvSpPr>
          <p:cNvPr id="23" name="TextBox 22">
            <a:extLst>
              <a:ext uri="{FF2B5EF4-FFF2-40B4-BE49-F238E27FC236}">
                <a16:creationId xmlns:a16="http://schemas.microsoft.com/office/drawing/2014/main" id="{7FF8A992-48CD-4A42-BBAD-C21FBF673F90}"/>
              </a:ext>
            </a:extLst>
          </p:cNvPr>
          <p:cNvSpPr txBox="1"/>
          <p:nvPr/>
        </p:nvSpPr>
        <p:spPr>
          <a:xfrm rot="19435169">
            <a:off x="4029534" y="3619686"/>
            <a:ext cx="2588560" cy="461665"/>
          </a:xfrm>
          <a:prstGeom prst="rect">
            <a:avLst/>
          </a:prstGeom>
          <a:noFill/>
        </p:spPr>
        <p:txBody>
          <a:bodyPr wrap="square" rtlCol="0">
            <a:spAutoFit/>
          </a:bodyPr>
          <a:lstStyle/>
          <a:p>
            <a:r>
              <a:rPr lang="en-US" sz="2400" dirty="0">
                <a:solidFill>
                  <a:srgbClr val="FF0000"/>
                </a:solidFill>
              </a:rPr>
              <a:t>T(n) = 2n</a:t>
            </a:r>
            <a:r>
              <a:rPr lang="en-US" sz="2400" baseline="30000" dirty="0">
                <a:solidFill>
                  <a:srgbClr val="FF0000"/>
                </a:solidFill>
              </a:rPr>
              <a:t>2 </a:t>
            </a:r>
            <a:r>
              <a:rPr lang="en-US" sz="2400" dirty="0">
                <a:solidFill>
                  <a:srgbClr val="FF0000"/>
                </a:solidFill>
              </a:rPr>
              <a:t>+ 10</a:t>
            </a:r>
          </a:p>
        </p:txBody>
      </p:sp>
      <p:sp>
        <p:nvSpPr>
          <p:cNvPr id="24" name="TextBox 23">
            <a:extLst>
              <a:ext uri="{FF2B5EF4-FFF2-40B4-BE49-F238E27FC236}">
                <a16:creationId xmlns:a16="http://schemas.microsoft.com/office/drawing/2014/main" id="{C4539C58-C69E-4B42-96C3-2675CA870F21}"/>
              </a:ext>
            </a:extLst>
          </p:cNvPr>
          <p:cNvSpPr txBox="1"/>
          <p:nvPr/>
        </p:nvSpPr>
        <p:spPr>
          <a:xfrm>
            <a:off x="4687217" y="4855868"/>
            <a:ext cx="2621922" cy="461665"/>
          </a:xfrm>
          <a:prstGeom prst="rect">
            <a:avLst/>
          </a:prstGeom>
          <a:noFill/>
        </p:spPr>
        <p:txBody>
          <a:bodyPr wrap="square" rtlCol="0">
            <a:spAutoFit/>
          </a:bodyPr>
          <a:lstStyle/>
          <a:p>
            <a:r>
              <a:rPr lang="en-US" sz="2400" dirty="0">
                <a:solidFill>
                  <a:srgbClr val="005ECE"/>
                </a:solidFill>
              </a:rPr>
              <a:t>g(n) = n</a:t>
            </a:r>
            <a:r>
              <a:rPr lang="en-US" sz="2400" baseline="30000" dirty="0">
                <a:solidFill>
                  <a:srgbClr val="005ECE"/>
                </a:solidFill>
              </a:rPr>
              <a:t>2</a:t>
            </a:r>
            <a:endParaRPr lang="en-US" sz="2400" dirty="0">
              <a:solidFill>
                <a:srgbClr val="005ECE"/>
              </a:solidFill>
            </a:endParaRPr>
          </a:p>
        </p:txBody>
      </p:sp>
      <p:sp>
        <p:nvSpPr>
          <p:cNvPr id="25" name="TextBox 24">
            <a:extLst>
              <a:ext uri="{FF2B5EF4-FFF2-40B4-BE49-F238E27FC236}">
                <a16:creationId xmlns:a16="http://schemas.microsoft.com/office/drawing/2014/main" id="{5EDD631B-BB3F-364C-9480-9EF42BFD851D}"/>
              </a:ext>
            </a:extLst>
          </p:cNvPr>
          <p:cNvSpPr txBox="1"/>
          <p:nvPr/>
        </p:nvSpPr>
        <p:spPr>
          <a:xfrm>
            <a:off x="3608171" y="2343258"/>
            <a:ext cx="2158091" cy="461665"/>
          </a:xfrm>
          <a:prstGeom prst="rect">
            <a:avLst/>
          </a:prstGeom>
          <a:noFill/>
        </p:spPr>
        <p:txBody>
          <a:bodyPr wrap="square" rtlCol="0">
            <a:spAutoFit/>
          </a:bodyPr>
          <a:lstStyle/>
          <a:p>
            <a:r>
              <a:rPr lang="en-US" sz="2400" dirty="0">
                <a:solidFill>
                  <a:srgbClr val="00B050"/>
                </a:solidFill>
              </a:rPr>
              <a:t>3g(n) = 3n</a:t>
            </a:r>
            <a:r>
              <a:rPr lang="en-US" sz="2400" baseline="30000" dirty="0">
                <a:solidFill>
                  <a:srgbClr val="00B050"/>
                </a:solidFill>
              </a:rPr>
              <a:t>2</a:t>
            </a:r>
            <a:endParaRPr lang="en-US" sz="2400" dirty="0">
              <a:solidFill>
                <a:srgbClr val="00B050"/>
              </a:solidFill>
            </a:endParaRPr>
          </a:p>
        </p:txBody>
      </p:sp>
      <p:sp>
        <p:nvSpPr>
          <p:cNvPr id="26" name="TextBox 25">
            <a:extLst>
              <a:ext uri="{FF2B5EF4-FFF2-40B4-BE49-F238E27FC236}">
                <a16:creationId xmlns:a16="http://schemas.microsoft.com/office/drawing/2014/main" id="{EC164137-A5B2-774A-B5C8-2BD99310F9E9}"/>
              </a:ext>
            </a:extLst>
          </p:cNvPr>
          <p:cNvSpPr txBox="1"/>
          <p:nvPr/>
        </p:nvSpPr>
        <p:spPr>
          <a:xfrm>
            <a:off x="2533134" y="1844821"/>
            <a:ext cx="957875" cy="369332"/>
          </a:xfrm>
          <a:prstGeom prst="rect">
            <a:avLst/>
          </a:prstGeom>
          <a:noFill/>
        </p:spPr>
        <p:txBody>
          <a:bodyPr wrap="square" rtlCol="0">
            <a:spAutoFit/>
          </a:bodyPr>
          <a:lstStyle/>
          <a:p>
            <a:r>
              <a:rPr lang="en-US" dirty="0">
                <a:solidFill>
                  <a:schemeClr val="accent6"/>
                </a:solidFill>
              </a:rPr>
              <a:t>n</a:t>
            </a:r>
            <a:r>
              <a:rPr lang="en-US" baseline="-25000" dirty="0">
                <a:solidFill>
                  <a:schemeClr val="accent6"/>
                </a:solidFill>
              </a:rPr>
              <a:t>0</a:t>
            </a:r>
            <a:r>
              <a:rPr lang="en-US" dirty="0">
                <a:solidFill>
                  <a:schemeClr val="accent6"/>
                </a:solidFill>
              </a:rPr>
              <a:t>=4</a:t>
            </a:r>
          </a:p>
        </p:txBody>
      </p:sp>
    </p:spTree>
    <p:extLst>
      <p:ext uri="{BB962C8B-B14F-4D97-AF65-F5344CB8AC3E}">
        <p14:creationId xmlns:p14="http://schemas.microsoft.com/office/powerpoint/2010/main" val="11146774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FBCEFE-384E-E94E-8AD1-302C4BE09E52}"/>
              </a:ext>
            </a:extLst>
          </p:cNvPr>
          <p:cNvPicPr>
            <a:picLocks noChangeAspect="1"/>
          </p:cNvPicPr>
          <p:nvPr/>
        </p:nvPicPr>
        <p:blipFill>
          <a:blip r:embed="rId2"/>
          <a:stretch>
            <a:fillRect/>
          </a:stretch>
        </p:blipFill>
        <p:spPr>
          <a:xfrm>
            <a:off x="197650" y="2093130"/>
            <a:ext cx="6052915" cy="4225920"/>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5533697" y="-146244"/>
                <a:ext cx="4572000" cy="1636089"/>
              </a:xfrm>
              <a:prstGeom prst="rect">
                <a:avLst/>
              </a:prstGeom>
            </p:spPr>
            <p:txBody>
              <a:bodyPr>
                <a:spAutoFit/>
              </a:bodyPr>
              <a:lstStyle/>
              <a:p>
                <a:endParaRPr lang="en-US" dirty="0">
                  <a:solidFill>
                    <a:schemeClr val="accent4"/>
                  </a:solidFill>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r>
                        <a:rPr lang="en-US" i="1">
                          <a:solidFill>
                            <a:schemeClr val="accent4"/>
                          </a:solidFill>
                          <a:latin typeface="Cambria Math" charset="0"/>
                        </a:rPr>
                        <m:t>=</m:t>
                      </m:r>
                      <m:r>
                        <a:rPr lang="en-US" i="1">
                          <a:solidFill>
                            <a:schemeClr val="accent4"/>
                          </a:solidFill>
                          <a:latin typeface="Cambria Math" charset="0"/>
                        </a:rPr>
                        <m:t>𝑂</m:t>
                      </m:r>
                      <m:d>
                        <m:dPr>
                          <m:ctrlPr>
                            <a:rPr lang="en-US" i="1">
                              <a:solidFill>
                                <a:schemeClr val="accent4"/>
                              </a:solidFill>
                              <a:latin typeface="Cambria Math" panose="02040503050406030204" pitchFamily="18" charset="0"/>
                            </a:rPr>
                          </m:ctrlPr>
                        </m:dPr>
                        <m:e>
                          <m:r>
                            <a:rPr lang="en-US" b="0" i="1" smtClean="0">
                              <a:solidFill>
                                <a:schemeClr val="accent4"/>
                              </a:solidFill>
                              <a:latin typeface="Cambria Math" charset="0"/>
                            </a:rPr>
                            <m:t>𝑔</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e>
                      </m:d>
                      <m:r>
                        <a:rPr lang="en-US" i="1">
                          <a:solidFill>
                            <a:schemeClr val="accent4"/>
                          </a:solidFill>
                          <a:latin typeface="Cambria Math" charset="0"/>
                        </a:rPr>
                        <m:t> </m:t>
                      </m:r>
                    </m:oMath>
                  </m:oMathPara>
                </a14:m>
                <a:endParaRPr lang="en-US" i="1" dirty="0">
                  <a:solidFill>
                    <a:schemeClr val="accent4"/>
                  </a:solidFill>
                  <a:latin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oMath>
                  </m:oMathPara>
                </a14:m>
                <a:endParaRPr lang="en-US"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𝑐</m:t>
                      </m:r>
                      <m:r>
                        <a:rPr lang="en-US" i="1">
                          <a:solidFill>
                            <a:schemeClr val="accent4"/>
                          </a:solidFill>
                          <a:latin typeface="Cambria Math" charset="0"/>
                          <a:ea typeface="Cambria Math" charset="0"/>
                          <a:cs typeface="Cambria Math" charset="0"/>
                        </a:rPr>
                        <m:t>, </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&gt;0  </m:t>
                      </m:r>
                      <m:r>
                        <a:rPr lang="en-US" i="1">
                          <a:solidFill>
                            <a:schemeClr val="accent4"/>
                          </a:solidFill>
                          <a:latin typeface="Cambria Math" charset="0"/>
                          <a:ea typeface="Cambria Math" charset="0"/>
                          <a:cs typeface="Cambria Math" charset="0"/>
                        </a:rPr>
                        <m:t>𝑠</m:t>
                      </m:r>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𝑡</m:t>
                      </m:r>
                      <m:r>
                        <a:rPr lang="en-US" i="1">
                          <a:solidFill>
                            <a:schemeClr val="accent4"/>
                          </a:solidFill>
                          <a:latin typeface="Cambria Math" charset="0"/>
                          <a:ea typeface="Cambria Math" charset="0"/>
                          <a:cs typeface="Cambria Math" charset="0"/>
                        </a:rPr>
                        <m:t>.   ∀</m:t>
                      </m:r>
                      <m:r>
                        <a:rPr lang="en-US" i="1">
                          <a:solidFill>
                            <a:schemeClr val="accent4"/>
                          </a:solidFill>
                          <a:latin typeface="Cambria Math" charset="0"/>
                          <a:ea typeface="Cambria Math" charset="0"/>
                          <a:cs typeface="Cambria Math" charset="0"/>
                        </a:rPr>
                        <m:t>𝑛</m:t>
                      </m:r>
                      <m:r>
                        <a:rPr lang="en-US" i="1">
                          <a:solidFill>
                            <a:schemeClr val="accent4"/>
                          </a:solidFill>
                          <a:latin typeface="Cambria Math" charset="0"/>
                          <a:ea typeface="Cambria Math" charset="0"/>
                          <a:cs typeface="Cambria Math" charset="0"/>
                        </a:rPr>
                        <m:t>≥</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 </m:t>
                      </m:r>
                    </m:oMath>
                  </m:oMathPara>
                </a14:m>
                <a:endParaRPr lang="en-US" i="1" dirty="0">
                  <a:solidFill>
                    <a:schemeClr val="accent4"/>
                  </a:solidFill>
                  <a:latin typeface="Cambria Math" charset="0"/>
                  <a:ea typeface="Cambria Math" charset="0"/>
                  <a:cs typeface="Cambria Math" charset="0"/>
                </a:endParaRPr>
              </a:p>
              <a:p>
                <a:pPr algn="ctr"/>
                <a:endParaRPr lang="en-US" sz="800"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0≤</m:t>
                      </m:r>
                      <m:r>
                        <a:rPr lang="en-US" i="1">
                          <a:solidFill>
                            <a:schemeClr val="accent4"/>
                          </a:solidFill>
                          <a:latin typeface="Cambria Math" charset="0"/>
                          <a:ea typeface="Cambria Math" charset="0"/>
                          <a:cs typeface="Cambria Math" charset="0"/>
                        </a:rPr>
                        <m:t>𝑇</m:t>
                      </m:r>
                      <m:d>
                        <m:dPr>
                          <m:ctrlPr>
                            <a:rPr lang="en-US" i="1">
                              <a:solidFill>
                                <a:schemeClr val="accent4"/>
                              </a:solidFill>
                              <a:latin typeface="Cambria Math" panose="02040503050406030204" pitchFamily="18" charset="0"/>
                              <a:ea typeface="Cambria Math" charset="0"/>
                              <a:cs typeface="Cambria Math" charset="0"/>
                            </a:rPr>
                          </m:ctrlPr>
                        </m:dPr>
                        <m:e>
                          <m:r>
                            <a:rPr lang="en-US" i="1">
                              <a:solidFill>
                                <a:schemeClr val="accent4"/>
                              </a:solidFill>
                              <a:latin typeface="Cambria Math" charset="0"/>
                              <a:ea typeface="Cambria Math" charset="0"/>
                              <a:cs typeface="Cambria Math" charset="0"/>
                            </a:rPr>
                            <m:t>𝑛</m:t>
                          </m:r>
                        </m:e>
                      </m:d>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𝑐</m:t>
                      </m:r>
                      <m:r>
                        <a:rPr lang="en-US" i="1">
                          <a:solidFill>
                            <a:schemeClr val="accent4"/>
                          </a:solidFill>
                          <a:latin typeface="Cambria Math" charset="0"/>
                          <a:ea typeface="Cambria Math" charset="0"/>
                          <a:cs typeface="Cambria Math" charset="0"/>
                        </a:rPr>
                        <m:t>⋅</m:t>
                      </m:r>
                      <m:r>
                        <a:rPr lang="en-US" b="0" i="1" smtClean="0">
                          <a:solidFill>
                            <a:schemeClr val="accent4"/>
                          </a:solidFill>
                          <a:latin typeface="Cambria Math" charset="0"/>
                          <a:ea typeface="Cambria Math" charset="0"/>
                          <a:cs typeface="Cambria Math" charset="0"/>
                        </a:rPr>
                        <m:t>𝑔</m:t>
                      </m:r>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𝑛</m:t>
                      </m:r>
                      <m:r>
                        <a:rPr lang="en-US" i="1">
                          <a:solidFill>
                            <a:schemeClr val="accent4"/>
                          </a:solidFill>
                          <a:latin typeface="Cambria Math" charset="0"/>
                          <a:ea typeface="Cambria Math" charset="0"/>
                          <a:cs typeface="Cambria Math" charset="0"/>
                        </a:rPr>
                        <m:t>)</m:t>
                      </m:r>
                    </m:oMath>
                  </m:oMathPara>
                </a14:m>
                <a:endParaRPr lang="en-US" dirty="0">
                  <a:solidFill>
                    <a:schemeClr val="accent4"/>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5533697" y="-146244"/>
                <a:ext cx="4572000" cy="1636089"/>
              </a:xfrm>
              <a:prstGeom prst="rect">
                <a:avLst/>
              </a:prstGeom>
              <a:blipFill rotWithShape="0">
                <a:blip r:embed="rId3"/>
                <a:stretch>
                  <a:fillRect t="-3731"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a:xfrm>
                <a:off x="360636" y="164282"/>
                <a:ext cx="7886700" cy="1325563"/>
              </a:xfrm>
            </p:spPr>
            <p:txBody>
              <a:bodyPr/>
              <a:lstStyle/>
              <a:p>
                <a:pPr/>
                <a:r>
                  <a:rPr lang="en-US" dirty="0"/>
                  <a:t>Same example</a:t>
                </a:r>
                <a:br>
                  <a:rPr lang="en-US" dirty="0"/>
                </a:br>
                <a14:m>
                  <m:oMathPara xmlns:m="http://schemas.openxmlformats.org/officeDocument/2006/math">
                    <m:oMathParaPr>
                      <m:jc m:val="left"/>
                    </m:oMathParaPr>
                    <m:oMath xmlns:m="http://schemas.openxmlformats.org/officeDocument/2006/math">
                      <m:r>
                        <a:rPr lang="en-US" sz="3600" b="0" i="1" smtClean="0">
                          <a:solidFill>
                            <a:schemeClr val="accent1"/>
                          </a:solidFill>
                          <a:latin typeface="Cambria Math" charset="0"/>
                        </a:rPr>
                        <m:t>2</m:t>
                      </m:r>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r>
                        <a:rPr lang="en-US" sz="3600" b="0" i="1" smtClean="0">
                          <a:solidFill>
                            <a:schemeClr val="accent1"/>
                          </a:solidFill>
                          <a:latin typeface="Cambria Math" charset="0"/>
                        </a:rPr>
                        <m:t>+10=</m:t>
                      </m:r>
                      <m:r>
                        <a:rPr lang="en-US" sz="3600" b="0" i="1" smtClean="0">
                          <a:solidFill>
                            <a:schemeClr val="accent1"/>
                          </a:solidFill>
                          <a:latin typeface="Cambria Math" charset="0"/>
                        </a:rPr>
                        <m:t>𝑂</m:t>
                      </m:r>
                      <m:d>
                        <m:dPr>
                          <m:ctrlPr>
                            <a:rPr lang="en-US" sz="3600" b="0" i="1" smtClean="0">
                              <a:solidFill>
                                <a:schemeClr val="accent1"/>
                              </a:solidFill>
                              <a:latin typeface="Cambria Math" panose="02040503050406030204" pitchFamily="18" charset="0"/>
                            </a:rPr>
                          </m:ctrlPr>
                        </m:dPr>
                        <m:e>
                          <m:sSup>
                            <m:sSupPr>
                              <m:ctrlPr>
                                <a:rPr lang="en-US" sz="3600" b="0" i="1" smtClean="0">
                                  <a:solidFill>
                                    <a:schemeClr val="accent1"/>
                                  </a:solidFill>
                                  <a:latin typeface="Cambria Math" panose="02040503050406030204" pitchFamily="18" charset="0"/>
                                </a:rPr>
                              </m:ctrlPr>
                            </m:sSupPr>
                            <m:e>
                              <m:r>
                                <a:rPr lang="en-US" sz="3600" b="0" i="1" smtClean="0">
                                  <a:solidFill>
                                    <a:schemeClr val="accent1"/>
                                  </a:solidFill>
                                  <a:latin typeface="Cambria Math" charset="0"/>
                                </a:rPr>
                                <m:t>𝑛</m:t>
                              </m:r>
                            </m:e>
                            <m:sup>
                              <m:r>
                                <a:rPr lang="en-US" sz="3600" b="0" i="1" smtClean="0">
                                  <a:solidFill>
                                    <a:schemeClr val="accent1"/>
                                  </a:solidFill>
                                  <a:latin typeface="Cambria Math" charset="0"/>
                                </a:rPr>
                                <m:t>2</m:t>
                              </m:r>
                            </m:sup>
                          </m:sSup>
                        </m:e>
                      </m:d>
                    </m:oMath>
                  </m:oMathPara>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360636" y="164282"/>
                <a:ext cx="7886700" cy="1325563"/>
              </a:xfrm>
              <a:blipFill>
                <a:blip r:embed="rId4"/>
                <a:stretch>
                  <a:fillRect l="-3055" t="-8571"/>
                </a:stretch>
              </a:blipFill>
            </p:spPr>
            <p:txBody>
              <a:bodyPr/>
              <a:lstStyle/>
              <a:p>
                <a:r>
                  <a:rPr lang="en-US">
                    <a:noFill/>
                  </a:rPr>
                  <a:t> </a:t>
                </a:r>
              </a:p>
            </p:txBody>
          </p:sp>
        </mc:Fallback>
      </mc:AlternateContent>
      <p:sp>
        <p:nvSpPr>
          <p:cNvPr id="3" name="TextBox 2"/>
          <p:cNvSpPr txBox="1"/>
          <p:nvPr/>
        </p:nvSpPr>
        <p:spPr>
          <a:xfrm>
            <a:off x="6520026" y="2073876"/>
            <a:ext cx="3454619" cy="1631216"/>
          </a:xfrm>
          <a:prstGeom prst="rect">
            <a:avLst/>
          </a:prstGeom>
          <a:noFill/>
        </p:spPr>
        <p:txBody>
          <a:bodyPr wrap="square" rtlCol="0">
            <a:spAutoFit/>
          </a:bodyPr>
          <a:lstStyle/>
          <a:p>
            <a:r>
              <a:rPr lang="en-US" sz="2800" dirty="0"/>
              <a:t>Formally:</a:t>
            </a:r>
          </a:p>
          <a:p>
            <a:pPr marL="285750" indent="-285750">
              <a:buFont typeface="Arial" charset="0"/>
              <a:buChar char="•"/>
            </a:pPr>
            <a:r>
              <a:rPr lang="en-US" sz="2400" dirty="0"/>
              <a:t>Choose c = 7</a:t>
            </a:r>
          </a:p>
          <a:p>
            <a:pPr marL="285750" indent="-285750">
              <a:buFont typeface="Arial" charset="0"/>
              <a:buChar char="•"/>
            </a:pPr>
            <a:r>
              <a:rPr lang="en-US" sz="2400" dirty="0"/>
              <a:t>Choose n</a:t>
            </a:r>
            <a:r>
              <a:rPr lang="en-US" sz="2400" baseline="-25000" dirty="0"/>
              <a:t>0</a:t>
            </a:r>
            <a:r>
              <a:rPr lang="en-US" sz="2400" dirty="0"/>
              <a:t> = 2</a:t>
            </a:r>
          </a:p>
          <a:p>
            <a:pPr marL="285750" indent="-285750">
              <a:buFont typeface="Arial" charset="0"/>
              <a:buChar char="•"/>
            </a:pPr>
            <a:r>
              <a:rPr lang="en-US" sz="2400" dirty="0"/>
              <a:t>Then:</a:t>
            </a:r>
          </a:p>
        </p:txBody>
      </p:sp>
      <mc:AlternateContent xmlns:mc="http://schemas.openxmlformats.org/markup-compatibility/2006" xmlns:a14="http://schemas.microsoft.com/office/drawing/2010/main">
        <mc:Choice Requires="a14">
          <p:sp>
            <p:nvSpPr>
              <p:cNvPr id="7" name="Rectangle 6"/>
              <p:cNvSpPr/>
              <p:nvPr/>
            </p:nvSpPr>
            <p:spPr>
              <a:xfrm>
                <a:off x="5323815" y="3796680"/>
                <a:ext cx="4572000" cy="984885"/>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tx1"/>
                          </a:solidFill>
                          <a:latin typeface="Cambria Math" charset="0"/>
                          <a:ea typeface="Cambria Math" charset="0"/>
                          <a:cs typeface="Cambria Math" charset="0"/>
                        </a:rPr>
                        <m:t>∀</m:t>
                      </m:r>
                      <m:r>
                        <a:rPr lang="en-US" sz="2400" i="1" smtClean="0">
                          <a:solidFill>
                            <a:schemeClr val="tx1"/>
                          </a:solidFill>
                          <a:latin typeface="Cambria Math" charset="0"/>
                          <a:ea typeface="Cambria Math" charset="0"/>
                          <a:cs typeface="Cambria Math" charset="0"/>
                        </a:rPr>
                        <m:t>𝑛</m:t>
                      </m:r>
                      <m:r>
                        <a:rPr lang="en-US" sz="2400" i="1" smtClean="0">
                          <a:solidFill>
                            <a:schemeClr val="tx1"/>
                          </a:solidFill>
                          <a:latin typeface="Cambria Math" charset="0"/>
                          <a:ea typeface="Cambria Math" charset="0"/>
                          <a:cs typeface="Cambria Math" charset="0"/>
                        </a:rPr>
                        <m:t>≥2, </m:t>
                      </m:r>
                    </m:oMath>
                  </m:oMathPara>
                </a14:m>
                <a:endParaRPr lang="en-US" sz="2400" i="1" dirty="0">
                  <a:solidFill>
                    <a:schemeClr val="tx1"/>
                  </a:solidFill>
                  <a:latin typeface="Cambria Math" charset="0"/>
                  <a:ea typeface="Cambria Math" charset="0"/>
                  <a:cs typeface="Cambria Math" charset="0"/>
                </a:endParaRPr>
              </a:p>
              <a:p>
                <a:endParaRPr lang="en-US" sz="1000" i="1" dirty="0">
                  <a:solidFill>
                    <a:schemeClr val="tx1"/>
                  </a:solidFill>
                  <a:latin typeface="Cambria Math" charset="0"/>
                  <a:ea typeface="Cambria Math" charset="0"/>
                  <a:cs typeface="Cambria Math" charset="0"/>
                </a:endParaRPr>
              </a:p>
              <a:p>
                <a:pPr/>
                <a14:m>
                  <m:oMathPara xmlns:m="http://schemas.openxmlformats.org/officeDocument/2006/math">
                    <m:oMathParaPr>
                      <m:jc m:val="centerGroup"/>
                    </m:oMathParaPr>
                    <m:oMath xmlns:m="http://schemas.openxmlformats.org/officeDocument/2006/math">
                      <m:r>
                        <a:rPr lang="en-US" sz="2400" i="1">
                          <a:solidFill>
                            <a:schemeClr val="tx1"/>
                          </a:solidFill>
                          <a:latin typeface="Cambria Math" charset="0"/>
                          <a:ea typeface="Cambria Math" charset="0"/>
                          <a:cs typeface="Cambria Math" charset="0"/>
                        </a:rPr>
                        <m:t>0≤</m:t>
                      </m:r>
                      <m:r>
                        <a:rPr lang="en-US" sz="2400" b="0" i="1" smtClean="0">
                          <a:solidFill>
                            <a:schemeClr val="tx1"/>
                          </a:solidFill>
                          <a:latin typeface="Cambria Math" charset="0"/>
                          <a:ea typeface="Cambria Math" charset="0"/>
                          <a:cs typeface="Cambria Math" charset="0"/>
                        </a:rPr>
                        <m:t>2</m:t>
                      </m:r>
                      <m:sSup>
                        <m:sSupPr>
                          <m:ctrlPr>
                            <a:rPr lang="en-US" sz="2400" b="0" i="1" smtClean="0">
                              <a:solidFill>
                                <a:schemeClr val="tx1"/>
                              </a:solidFill>
                              <a:latin typeface="Cambria Math" panose="02040503050406030204" pitchFamily="18" charset="0"/>
                              <a:ea typeface="Cambria Math" charset="0"/>
                              <a:cs typeface="Cambria Math" charset="0"/>
                            </a:rPr>
                          </m:ctrlPr>
                        </m:sSupPr>
                        <m:e>
                          <m:r>
                            <a:rPr lang="en-US" sz="2400" b="0" i="1" smtClean="0">
                              <a:solidFill>
                                <a:schemeClr val="tx1"/>
                              </a:solidFill>
                              <a:latin typeface="Cambria Math" charset="0"/>
                              <a:ea typeface="Cambria Math" charset="0"/>
                              <a:cs typeface="Cambria Math" charset="0"/>
                            </a:rPr>
                            <m:t>𝑛</m:t>
                          </m:r>
                        </m:e>
                        <m:sup>
                          <m:r>
                            <a:rPr lang="en-US" sz="2400" b="0" i="1" smtClean="0">
                              <a:solidFill>
                                <a:schemeClr val="tx1"/>
                              </a:solidFill>
                              <a:latin typeface="Cambria Math" charset="0"/>
                              <a:ea typeface="Cambria Math" charset="0"/>
                              <a:cs typeface="Cambria Math" charset="0"/>
                            </a:rPr>
                            <m:t>2</m:t>
                          </m:r>
                        </m:sup>
                      </m:sSup>
                      <m:r>
                        <a:rPr lang="en-US" sz="2400" b="0" i="1" smtClean="0">
                          <a:solidFill>
                            <a:schemeClr val="tx1"/>
                          </a:solidFill>
                          <a:latin typeface="Cambria Math" charset="0"/>
                          <a:ea typeface="Cambria Math" charset="0"/>
                          <a:cs typeface="Cambria Math" charset="0"/>
                        </a:rPr>
                        <m:t>+10</m:t>
                      </m:r>
                      <m:r>
                        <a:rPr lang="en-US" sz="2400" i="1">
                          <a:solidFill>
                            <a:schemeClr val="tx1"/>
                          </a:solidFill>
                          <a:latin typeface="Cambria Math" charset="0"/>
                          <a:ea typeface="Cambria Math" charset="0"/>
                          <a:cs typeface="Cambria Math" charset="0"/>
                        </a:rPr>
                        <m:t>≤</m:t>
                      </m:r>
                      <m:r>
                        <a:rPr lang="en-US" sz="2400" b="0" i="1" smtClean="0">
                          <a:solidFill>
                            <a:schemeClr val="tx1"/>
                          </a:solidFill>
                          <a:latin typeface="Cambria Math" panose="02040503050406030204" pitchFamily="18" charset="0"/>
                          <a:ea typeface="Cambria Math" charset="0"/>
                          <a:cs typeface="Cambria Math" charset="0"/>
                        </a:rPr>
                        <m:t>7</m:t>
                      </m:r>
                      <m:r>
                        <a:rPr lang="en-US" sz="2400" i="1">
                          <a:solidFill>
                            <a:schemeClr val="tx1"/>
                          </a:solidFill>
                          <a:latin typeface="Cambria Math" charset="0"/>
                          <a:ea typeface="Cambria Math" charset="0"/>
                          <a:cs typeface="Cambria Math" charset="0"/>
                        </a:rPr>
                        <m:t>⋅</m:t>
                      </m:r>
                      <m:sSup>
                        <m:sSupPr>
                          <m:ctrlPr>
                            <a:rPr lang="en-US" sz="2400" b="0" i="1" smtClean="0">
                              <a:solidFill>
                                <a:schemeClr val="tx1"/>
                              </a:solidFill>
                              <a:latin typeface="Cambria Math" panose="02040503050406030204" pitchFamily="18" charset="0"/>
                              <a:ea typeface="Cambria Math" charset="0"/>
                              <a:cs typeface="Cambria Math" charset="0"/>
                            </a:rPr>
                          </m:ctrlPr>
                        </m:sSupPr>
                        <m:e>
                          <m:r>
                            <a:rPr lang="en-US" sz="2400" b="0" i="1" smtClean="0">
                              <a:solidFill>
                                <a:schemeClr val="tx1"/>
                              </a:solidFill>
                              <a:latin typeface="Cambria Math" charset="0"/>
                              <a:ea typeface="Cambria Math" charset="0"/>
                              <a:cs typeface="Cambria Math" charset="0"/>
                            </a:rPr>
                            <m:t>𝑛</m:t>
                          </m:r>
                        </m:e>
                        <m:sup>
                          <m:r>
                            <a:rPr lang="en-US" sz="2400" b="0" i="1" smtClean="0">
                              <a:solidFill>
                                <a:schemeClr val="tx1"/>
                              </a:solidFill>
                              <a:latin typeface="Cambria Math" charset="0"/>
                              <a:ea typeface="Cambria Math" charset="0"/>
                              <a:cs typeface="Cambria Math" charset="0"/>
                            </a:rPr>
                            <m:t>2</m:t>
                          </m:r>
                        </m:sup>
                      </m:sSup>
                    </m:oMath>
                  </m:oMathPara>
                </a14:m>
                <a:endParaRPr lang="en-US" sz="1400" dirty="0">
                  <a:solidFill>
                    <a:schemeClr val="tx1"/>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5323815" y="3796680"/>
                <a:ext cx="4572000" cy="984885"/>
              </a:xfrm>
              <a:prstGeom prst="rect">
                <a:avLst/>
              </a:prstGeom>
              <a:blipFill>
                <a:blip r:embed="rId5"/>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7FF8A992-48CD-4A42-BBAD-C21FBF673F90}"/>
              </a:ext>
            </a:extLst>
          </p:cNvPr>
          <p:cNvSpPr txBox="1"/>
          <p:nvPr/>
        </p:nvSpPr>
        <p:spPr>
          <a:xfrm rot="19435169">
            <a:off x="4029534" y="3619686"/>
            <a:ext cx="2588560" cy="461665"/>
          </a:xfrm>
          <a:prstGeom prst="rect">
            <a:avLst/>
          </a:prstGeom>
          <a:noFill/>
        </p:spPr>
        <p:txBody>
          <a:bodyPr wrap="square" rtlCol="0">
            <a:spAutoFit/>
          </a:bodyPr>
          <a:lstStyle/>
          <a:p>
            <a:r>
              <a:rPr lang="en-US" sz="2400" dirty="0">
                <a:solidFill>
                  <a:srgbClr val="FF0000"/>
                </a:solidFill>
              </a:rPr>
              <a:t>T(n) = 2n</a:t>
            </a:r>
            <a:r>
              <a:rPr lang="en-US" sz="2400" baseline="30000" dirty="0">
                <a:solidFill>
                  <a:srgbClr val="FF0000"/>
                </a:solidFill>
              </a:rPr>
              <a:t>2 </a:t>
            </a:r>
            <a:r>
              <a:rPr lang="en-US" sz="2400" dirty="0">
                <a:solidFill>
                  <a:srgbClr val="FF0000"/>
                </a:solidFill>
              </a:rPr>
              <a:t>+ 10</a:t>
            </a:r>
          </a:p>
        </p:txBody>
      </p:sp>
      <p:sp>
        <p:nvSpPr>
          <p:cNvPr id="24" name="TextBox 23">
            <a:extLst>
              <a:ext uri="{FF2B5EF4-FFF2-40B4-BE49-F238E27FC236}">
                <a16:creationId xmlns:a16="http://schemas.microsoft.com/office/drawing/2014/main" id="{C4539C58-C69E-4B42-96C3-2675CA870F21}"/>
              </a:ext>
            </a:extLst>
          </p:cNvPr>
          <p:cNvSpPr txBox="1"/>
          <p:nvPr/>
        </p:nvSpPr>
        <p:spPr>
          <a:xfrm>
            <a:off x="4687217" y="4855868"/>
            <a:ext cx="2621922" cy="461665"/>
          </a:xfrm>
          <a:prstGeom prst="rect">
            <a:avLst/>
          </a:prstGeom>
          <a:noFill/>
        </p:spPr>
        <p:txBody>
          <a:bodyPr wrap="square" rtlCol="0">
            <a:spAutoFit/>
          </a:bodyPr>
          <a:lstStyle/>
          <a:p>
            <a:r>
              <a:rPr lang="en-US" sz="2400" dirty="0">
                <a:solidFill>
                  <a:srgbClr val="005ECE"/>
                </a:solidFill>
              </a:rPr>
              <a:t>g(n) = n</a:t>
            </a:r>
            <a:r>
              <a:rPr lang="en-US" sz="2400" baseline="30000" dirty="0">
                <a:solidFill>
                  <a:srgbClr val="005ECE"/>
                </a:solidFill>
              </a:rPr>
              <a:t>2</a:t>
            </a:r>
            <a:endParaRPr lang="en-US" sz="2400" dirty="0">
              <a:solidFill>
                <a:srgbClr val="005ECE"/>
              </a:solidFill>
            </a:endParaRPr>
          </a:p>
        </p:txBody>
      </p:sp>
      <p:sp>
        <p:nvSpPr>
          <p:cNvPr id="25" name="TextBox 24">
            <a:extLst>
              <a:ext uri="{FF2B5EF4-FFF2-40B4-BE49-F238E27FC236}">
                <a16:creationId xmlns:a16="http://schemas.microsoft.com/office/drawing/2014/main" id="{5EDD631B-BB3F-364C-9480-9EF42BFD851D}"/>
              </a:ext>
            </a:extLst>
          </p:cNvPr>
          <p:cNvSpPr txBox="1"/>
          <p:nvPr/>
        </p:nvSpPr>
        <p:spPr>
          <a:xfrm>
            <a:off x="3755923" y="2629071"/>
            <a:ext cx="2158091" cy="461665"/>
          </a:xfrm>
          <a:prstGeom prst="rect">
            <a:avLst/>
          </a:prstGeom>
          <a:noFill/>
        </p:spPr>
        <p:txBody>
          <a:bodyPr wrap="square" rtlCol="0">
            <a:spAutoFit/>
          </a:bodyPr>
          <a:lstStyle/>
          <a:p>
            <a:r>
              <a:rPr lang="en-US" sz="2400" dirty="0">
                <a:solidFill>
                  <a:srgbClr val="00B050"/>
                </a:solidFill>
              </a:rPr>
              <a:t>7g(n) = 7n</a:t>
            </a:r>
            <a:r>
              <a:rPr lang="en-US" sz="2400" baseline="30000" dirty="0">
                <a:solidFill>
                  <a:srgbClr val="00B050"/>
                </a:solidFill>
              </a:rPr>
              <a:t>2</a:t>
            </a:r>
            <a:endParaRPr lang="en-US" sz="2400" dirty="0">
              <a:solidFill>
                <a:srgbClr val="00B050"/>
              </a:solidFill>
            </a:endParaRPr>
          </a:p>
        </p:txBody>
      </p:sp>
      <p:sp>
        <p:nvSpPr>
          <p:cNvPr id="26" name="TextBox 25">
            <a:extLst>
              <a:ext uri="{FF2B5EF4-FFF2-40B4-BE49-F238E27FC236}">
                <a16:creationId xmlns:a16="http://schemas.microsoft.com/office/drawing/2014/main" id="{EC164137-A5B2-774A-B5C8-2BD99310F9E9}"/>
              </a:ext>
            </a:extLst>
          </p:cNvPr>
          <p:cNvSpPr txBox="1"/>
          <p:nvPr/>
        </p:nvSpPr>
        <p:spPr>
          <a:xfrm>
            <a:off x="1482810" y="5949718"/>
            <a:ext cx="957875" cy="461665"/>
          </a:xfrm>
          <a:prstGeom prst="rect">
            <a:avLst/>
          </a:prstGeom>
          <a:noFill/>
        </p:spPr>
        <p:txBody>
          <a:bodyPr wrap="square" rtlCol="0">
            <a:spAutoFit/>
          </a:bodyPr>
          <a:lstStyle/>
          <a:p>
            <a:r>
              <a:rPr lang="en-US" sz="2400" dirty="0">
                <a:solidFill>
                  <a:schemeClr val="accent6"/>
                </a:solidFill>
              </a:rPr>
              <a:t>n</a:t>
            </a:r>
            <a:r>
              <a:rPr lang="en-US" sz="2400" baseline="-25000" dirty="0">
                <a:solidFill>
                  <a:schemeClr val="accent6"/>
                </a:solidFill>
              </a:rPr>
              <a:t>0</a:t>
            </a:r>
            <a:r>
              <a:rPr lang="en-US" sz="2400" dirty="0">
                <a:solidFill>
                  <a:schemeClr val="accent6"/>
                </a:solidFill>
              </a:rPr>
              <a:t>=2</a:t>
            </a:r>
          </a:p>
        </p:txBody>
      </p:sp>
      <p:sp>
        <p:nvSpPr>
          <p:cNvPr id="12" name="TextBox 11">
            <a:extLst>
              <a:ext uri="{FF2B5EF4-FFF2-40B4-BE49-F238E27FC236}">
                <a16:creationId xmlns:a16="http://schemas.microsoft.com/office/drawing/2014/main" id="{00FBADEE-E4F4-9A4E-B4EA-308832D2C7DA}"/>
              </a:ext>
            </a:extLst>
          </p:cNvPr>
          <p:cNvSpPr txBox="1"/>
          <p:nvPr/>
        </p:nvSpPr>
        <p:spPr>
          <a:xfrm rot="21016284">
            <a:off x="6384538" y="5290956"/>
            <a:ext cx="2450553" cy="1200329"/>
          </a:xfrm>
          <a:prstGeom prst="rect">
            <a:avLst/>
          </a:prstGeom>
          <a:noFill/>
          <a:ln>
            <a:solidFill>
              <a:srgbClr val="FF0000"/>
            </a:solidFill>
          </a:ln>
        </p:spPr>
        <p:txBody>
          <a:bodyPr wrap="square" rtlCol="0">
            <a:spAutoFit/>
          </a:bodyPr>
          <a:lstStyle/>
          <a:p>
            <a:pPr algn="ctr"/>
            <a:r>
              <a:rPr lang="en-US" sz="2400" b="1" dirty="0">
                <a:solidFill>
                  <a:srgbClr val="FF0000"/>
                </a:solidFill>
              </a:rPr>
              <a:t>There is not a “correct” choice of c and n</a:t>
            </a:r>
            <a:r>
              <a:rPr lang="en-US" sz="2400" b="1" baseline="-25000" dirty="0">
                <a:solidFill>
                  <a:srgbClr val="FF0000"/>
                </a:solidFill>
              </a:rPr>
              <a:t>0</a:t>
            </a:r>
            <a:endParaRPr lang="en-US" sz="2400" b="1" dirty="0">
              <a:solidFill>
                <a:srgbClr val="FF0000"/>
              </a:solidFill>
            </a:endParaRPr>
          </a:p>
        </p:txBody>
      </p:sp>
    </p:spTree>
    <p:extLst>
      <p:ext uri="{BB962C8B-B14F-4D97-AF65-F5344CB8AC3E}">
        <p14:creationId xmlns:p14="http://schemas.microsoft.com/office/powerpoint/2010/main" val="1480638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F26EA-F21C-014B-95DE-99F68A1E421E}"/>
              </a:ext>
            </a:extLst>
          </p:cNvPr>
          <p:cNvSpPr>
            <a:spLocks noGrp="1"/>
          </p:cNvSpPr>
          <p:nvPr>
            <p:ph type="title"/>
          </p:nvPr>
        </p:nvSpPr>
        <p:spPr/>
        <p:txBody>
          <a:bodyPr/>
          <a:lstStyle/>
          <a:p>
            <a:r>
              <a:rPr lang="en-US" dirty="0"/>
              <a:t>Bonus slide on Karatsuba</a:t>
            </a:r>
          </a:p>
        </p:txBody>
      </p:sp>
      <p:sp>
        <p:nvSpPr>
          <p:cNvPr id="3" name="Content Placeholder 2">
            <a:extLst>
              <a:ext uri="{FF2B5EF4-FFF2-40B4-BE49-F238E27FC236}">
                <a16:creationId xmlns:a16="http://schemas.microsoft.com/office/drawing/2014/main" id="{070452D1-DB1E-3F44-B674-36A720B067AF}"/>
              </a:ext>
            </a:extLst>
          </p:cNvPr>
          <p:cNvSpPr>
            <a:spLocks noGrp="1"/>
          </p:cNvSpPr>
          <p:nvPr>
            <p:ph idx="1"/>
          </p:nvPr>
        </p:nvSpPr>
        <p:spPr>
          <a:xfrm>
            <a:off x="468011" y="1529062"/>
            <a:ext cx="3856853" cy="5011437"/>
          </a:xfrm>
        </p:spPr>
        <p:txBody>
          <a:bodyPr>
            <a:normAutofit/>
          </a:bodyPr>
          <a:lstStyle/>
          <a:p>
            <a:r>
              <a:rPr lang="en-US" dirty="0"/>
              <a:t>I realized based on the questions after class on Monday that I was unclear about how the Karatsuba recursion worked – sorry!</a:t>
            </a:r>
          </a:p>
          <a:p>
            <a:r>
              <a:rPr lang="en-US" dirty="0"/>
              <a:t>I added a bonus slide with more details, you can take a look at that or at the python code.</a:t>
            </a:r>
          </a:p>
          <a:p>
            <a:r>
              <a:rPr lang="en-US" dirty="0"/>
              <a:t>If you are still confused, ask on Piazza or OH!</a:t>
            </a:r>
          </a:p>
        </p:txBody>
      </p:sp>
      <p:pic>
        <p:nvPicPr>
          <p:cNvPr id="4" name="Picture 3">
            <a:extLst>
              <a:ext uri="{FF2B5EF4-FFF2-40B4-BE49-F238E27FC236}">
                <a16:creationId xmlns:a16="http://schemas.microsoft.com/office/drawing/2014/main" id="{C4AABFA4-754A-8841-8978-9CC5E7B343DF}"/>
              </a:ext>
            </a:extLst>
          </p:cNvPr>
          <p:cNvPicPr>
            <a:picLocks noChangeAspect="1"/>
          </p:cNvPicPr>
          <p:nvPr/>
        </p:nvPicPr>
        <p:blipFill>
          <a:blip r:embed="rId2"/>
          <a:stretch>
            <a:fillRect/>
          </a:stretch>
        </p:blipFill>
        <p:spPr>
          <a:xfrm>
            <a:off x="4423718" y="2270442"/>
            <a:ext cx="4463535" cy="3293874"/>
          </a:xfrm>
          <a:prstGeom prst="rect">
            <a:avLst/>
          </a:prstGeom>
          <a:ln>
            <a:solidFill>
              <a:schemeClr val="tx1"/>
            </a:solidFill>
          </a:ln>
        </p:spPr>
      </p:pic>
    </p:spTree>
    <p:extLst>
      <p:ext uri="{BB962C8B-B14F-4D97-AF65-F5344CB8AC3E}">
        <p14:creationId xmlns:p14="http://schemas.microsoft.com/office/powerpoint/2010/main" val="12397651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pPr/>
                <a:r>
                  <a:rPr lang="en-US" dirty="0"/>
                  <a:t>Another example:</a:t>
                </a:r>
                <a:br>
                  <a:rPr lang="en-US" dirty="0"/>
                </a:br>
                <a14:m>
                  <m:oMathPara xmlns:m="http://schemas.openxmlformats.org/officeDocument/2006/math">
                    <m:oMathParaPr>
                      <m:jc m:val="left"/>
                    </m:oMathParaPr>
                    <m:oMath xmlns:m="http://schemas.openxmlformats.org/officeDocument/2006/math">
                      <m:r>
                        <a:rPr lang="en-US" i="1" dirty="0">
                          <a:solidFill>
                            <a:schemeClr val="accent1"/>
                          </a:solidFill>
                          <a:latin typeface="Cambria Math" charset="0"/>
                        </a:rPr>
                        <m:t>𝑛</m:t>
                      </m:r>
                      <m:r>
                        <a:rPr lang="en-US" i="1" dirty="0">
                          <a:solidFill>
                            <a:schemeClr val="accent1"/>
                          </a:solidFill>
                          <a:latin typeface="Cambria Math" charset="0"/>
                        </a:rPr>
                        <m:t> = </m:t>
                      </m:r>
                      <m:r>
                        <a:rPr lang="en-US" i="1" dirty="0">
                          <a:solidFill>
                            <a:schemeClr val="accent1"/>
                          </a:solidFill>
                          <a:latin typeface="Cambria Math" charset="0"/>
                        </a:rPr>
                        <m:t>𝑂</m:t>
                      </m:r>
                      <m:r>
                        <a:rPr lang="en-US" i="1" dirty="0">
                          <a:solidFill>
                            <a:schemeClr val="accent1"/>
                          </a:solidFill>
                          <a:latin typeface="Cambria Math" charset="0"/>
                        </a:rPr>
                        <m:t>(</m:t>
                      </m:r>
                      <m:r>
                        <a:rPr lang="en-US" i="1" dirty="0">
                          <a:solidFill>
                            <a:schemeClr val="accent1"/>
                          </a:solidFill>
                          <a:latin typeface="Cambria Math" charset="0"/>
                        </a:rPr>
                        <m:t>𝑛</m:t>
                      </m:r>
                      <m:r>
                        <a:rPr lang="en-US" i="1" baseline="30000" dirty="0">
                          <a:solidFill>
                            <a:schemeClr val="accent1"/>
                          </a:solidFill>
                          <a:latin typeface="Cambria Math" charset="0"/>
                        </a:rPr>
                        <m:t>2</m:t>
                      </m:r>
                      <m:r>
                        <a:rPr lang="en-US" i="1" dirty="0">
                          <a:solidFill>
                            <a:schemeClr val="accent1"/>
                          </a:solidFill>
                          <a:latin typeface="Cambria Math" charset="0"/>
                        </a:rPr>
                        <m:t>)</m:t>
                      </m:r>
                    </m:oMath>
                  </m:oMathPara>
                </a14:m>
                <a:br>
                  <a:rPr lang="en-US" dirty="0"/>
                </a:br>
                <a:endParaRPr lang="en-US" dirty="0">
                  <a:solidFill>
                    <a:schemeClr val="accent1"/>
                  </a:solidFill>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3091" t="-13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5533697" y="-146244"/>
                <a:ext cx="4572000" cy="1636089"/>
              </a:xfrm>
              <a:prstGeom prst="rect">
                <a:avLst/>
              </a:prstGeom>
            </p:spPr>
            <p:txBody>
              <a:bodyPr>
                <a:spAutoFit/>
              </a:bodyPr>
              <a:lstStyle/>
              <a:p>
                <a:endParaRPr lang="en-US" dirty="0">
                  <a:solidFill>
                    <a:schemeClr val="accent4"/>
                  </a:solidFill>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r>
                        <a:rPr lang="en-US" i="1">
                          <a:solidFill>
                            <a:schemeClr val="accent4"/>
                          </a:solidFill>
                          <a:latin typeface="Cambria Math" charset="0"/>
                        </a:rPr>
                        <m:t>=</m:t>
                      </m:r>
                      <m:r>
                        <a:rPr lang="en-US" i="1">
                          <a:solidFill>
                            <a:schemeClr val="accent4"/>
                          </a:solidFill>
                          <a:latin typeface="Cambria Math" charset="0"/>
                        </a:rPr>
                        <m:t>𝑂</m:t>
                      </m:r>
                      <m:d>
                        <m:dPr>
                          <m:ctrlPr>
                            <a:rPr lang="en-US" i="1">
                              <a:solidFill>
                                <a:schemeClr val="accent4"/>
                              </a:solidFill>
                              <a:latin typeface="Cambria Math" panose="02040503050406030204" pitchFamily="18" charset="0"/>
                            </a:rPr>
                          </m:ctrlPr>
                        </m:dPr>
                        <m:e>
                          <m:r>
                            <a:rPr lang="en-US" b="0" i="1" smtClean="0">
                              <a:solidFill>
                                <a:schemeClr val="accent4"/>
                              </a:solidFill>
                              <a:latin typeface="Cambria Math" charset="0"/>
                            </a:rPr>
                            <m:t>𝑔</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e>
                      </m:d>
                      <m:r>
                        <a:rPr lang="en-US" i="1">
                          <a:solidFill>
                            <a:schemeClr val="accent4"/>
                          </a:solidFill>
                          <a:latin typeface="Cambria Math" charset="0"/>
                        </a:rPr>
                        <m:t> </m:t>
                      </m:r>
                    </m:oMath>
                  </m:oMathPara>
                </a14:m>
                <a:endParaRPr lang="en-US" i="1" dirty="0">
                  <a:solidFill>
                    <a:schemeClr val="accent4"/>
                  </a:solidFill>
                  <a:latin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oMath>
                  </m:oMathPara>
                </a14:m>
                <a:endParaRPr lang="en-US"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𝑐</m:t>
                      </m:r>
                      <m:r>
                        <a:rPr lang="en-US" i="1">
                          <a:solidFill>
                            <a:schemeClr val="accent4"/>
                          </a:solidFill>
                          <a:latin typeface="Cambria Math" charset="0"/>
                          <a:ea typeface="Cambria Math" charset="0"/>
                          <a:cs typeface="Cambria Math" charset="0"/>
                        </a:rPr>
                        <m:t>, </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&gt;0  </m:t>
                      </m:r>
                      <m:r>
                        <a:rPr lang="en-US" i="1">
                          <a:solidFill>
                            <a:schemeClr val="accent4"/>
                          </a:solidFill>
                          <a:latin typeface="Cambria Math" charset="0"/>
                          <a:ea typeface="Cambria Math" charset="0"/>
                          <a:cs typeface="Cambria Math" charset="0"/>
                        </a:rPr>
                        <m:t>𝑠</m:t>
                      </m:r>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𝑡</m:t>
                      </m:r>
                      <m:r>
                        <a:rPr lang="en-US" i="1">
                          <a:solidFill>
                            <a:schemeClr val="accent4"/>
                          </a:solidFill>
                          <a:latin typeface="Cambria Math" charset="0"/>
                          <a:ea typeface="Cambria Math" charset="0"/>
                          <a:cs typeface="Cambria Math" charset="0"/>
                        </a:rPr>
                        <m:t>.   ∀</m:t>
                      </m:r>
                      <m:r>
                        <a:rPr lang="en-US" i="1">
                          <a:solidFill>
                            <a:schemeClr val="accent4"/>
                          </a:solidFill>
                          <a:latin typeface="Cambria Math" charset="0"/>
                          <a:ea typeface="Cambria Math" charset="0"/>
                          <a:cs typeface="Cambria Math" charset="0"/>
                        </a:rPr>
                        <m:t>𝑛</m:t>
                      </m:r>
                      <m:r>
                        <a:rPr lang="en-US" i="1">
                          <a:solidFill>
                            <a:schemeClr val="accent4"/>
                          </a:solidFill>
                          <a:latin typeface="Cambria Math" charset="0"/>
                          <a:ea typeface="Cambria Math" charset="0"/>
                          <a:cs typeface="Cambria Math" charset="0"/>
                        </a:rPr>
                        <m:t>≥</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 </m:t>
                      </m:r>
                    </m:oMath>
                  </m:oMathPara>
                </a14:m>
                <a:endParaRPr lang="en-US" i="1" dirty="0">
                  <a:solidFill>
                    <a:schemeClr val="accent4"/>
                  </a:solidFill>
                  <a:latin typeface="Cambria Math" charset="0"/>
                  <a:ea typeface="Cambria Math" charset="0"/>
                  <a:cs typeface="Cambria Math" charset="0"/>
                </a:endParaRPr>
              </a:p>
              <a:p>
                <a:pPr algn="ctr"/>
                <a:endParaRPr lang="en-US" sz="800"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0≤</m:t>
                      </m:r>
                      <m:r>
                        <a:rPr lang="en-US" i="1">
                          <a:solidFill>
                            <a:schemeClr val="accent4"/>
                          </a:solidFill>
                          <a:latin typeface="Cambria Math" charset="0"/>
                          <a:ea typeface="Cambria Math" charset="0"/>
                          <a:cs typeface="Cambria Math" charset="0"/>
                        </a:rPr>
                        <m:t>𝑇</m:t>
                      </m:r>
                      <m:d>
                        <m:dPr>
                          <m:ctrlPr>
                            <a:rPr lang="en-US" i="1">
                              <a:solidFill>
                                <a:schemeClr val="accent4"/>
                              </a:solidFill>
                              <a:latin typeface="Cambria Math" panose="02040503050406030204" pitchFamily="18" charset="0"/>
                              <a:ea typeface="Cambria Math" charset="0"/>
                              <a:cs typeface="Cambria Math" charset="0"/>
                            </a:rPr>
                          </m:ctrlPr>
                        </m:dPr>
                        <m:e>
                          <m:r>
                            <a:rPr lang="en-US" i="1">
                              <a:solidFill>
                                <a:schemeClr val="accent4"/>
                              </a:solidFill>
                              <a:latin typeface="Cambria Math" charset="0"/>
                              <a:ea typeface="Cambria Math" charset="0"/>
                              <a:cs typeface="Cambria Math" charset="0"/>
                            </a:rPr>
                            <m:t>𝑛</m:t>
                          </m:r>
                        </m:e>
                      </m:d>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𝑐</m:t>
                      </m:r>
                      <m:r>
                        <a:rPr lang="en-US" i="1">
                          <a:solidFill>
                            <a:schemeClr val="accent4"/>
                          </a:solidFill>
                          <a:latin typeface="Cambria Math" charset="0"/>
                          <a:ea typeface="Cambria Math" charset="0"/>
                          <a:cs typeface="Cambria Math" charset="0"/>
                        </a:rPr>
                        <m:t>⋅</m:t>
                      </m:r>
                      <m:r>
                        <a:rPr lang="en-US" b="0" i="1" smtClean="0">
                          <a:solidFill>
                            <a:schemeClr val="accent4"/>
                          </a:solidFill>
                          <a:latin typeface="Cambria Math" charset="0"/>
                          <a:ea typeface="Cambria Math" charset="0"/>
                          <a:cs typeface="Cambria Math" charset="0"/>
                        </a:rPr>
                        <m:t>𝑔</m:t>
                      </m:r>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𝑛</m:t>
                      </m:r>
                      <m:r>
                        <a:rPr lang="en-US" i="1">
                          <a:solidFill>
                            <a:schemeClr val="accent4"/>
                          </a:solidFill>
                          <a:latin typeface="Cambria Math" charset="0"/>
                          <a:ea typeface="Cambria Math" charset="0"/>
                          <a:cs typeface="Cambria Math" charset="0"/>
                        </a:rPr>
                        <m:t>)</m:t>
                      </m:r>
                    </m:oMath>
                  </m:oMathPara>
                </a14:m>
                <a:endParaRPr lang="en-US" dirty="0">
                  <a:solidFill>
                    <a:schemeClr val="accent4"/>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5533697" y="-146244"/>
                <a:ext cx="4572000" cy="1636089"/>
              </a:xfrm>
              <a:prstGeom prst="rect">
                <a:avLst/>
              </a:prstGeom>
              <a:blipFill rotWithShape="0">
                <a:blip r:embed="rId3"/>
                <a:stretch>
                  <a:fillRect t="-3731" b="-2985"/>
                </a:stretch>
              </a:blipFill>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266043" y="1832579"/>
            <a:ext cx="6757739" cy="4505159"/>
          </a:xfrm>
          <a:prstGeom prst="rect">
            <a:avLst/>
          </a:prstGeom>
        </p:spPr>
      </p:pic>
      <p:pic>
        <p:nvPicPr>
          <p:cNvPr id="7" name="Picture 6"/>
          <p:cNvPicPr>
            <a:picLocks noChangeAspect="1"/>
          </p:cNvPicPr>
          <p:nvPr/>
        </p:nvPicPr>
        <p:blipFill>
          <a:blip r:embed="rId5"/>
          <a:stretch>
            <a:fillRect/>
          </a:stretch>
        </p:blipFill>
        <p:spPr>
          <a:xfrm>
            <a:off x="266043" y="1832579"/>
            <a:ext cx="6757739" cy="4505159"/>
          </a:xfrm>
          <a:prstGeom prst="rect">
            <a:avLst/>
          </a:prstGeom>
        </p:spPr>
      </p:pic>
      <p:sp>
        <p:nvSpPr>
          <p:cNvPr id="9" name="TextBox 8"/>
          <p:cNvSpPr txBox="1"/>
          <p:nvPr/>
        </p:nvSpPr>
        <p:spPr>
          <a:xfrm>
            <a:off x="6788040" y="2600738"/>
            <a:ext cx="3454619" cy="1200329"/>
          </a:xfrm>
          <a:prstGeom prst="rect">
            <a:avLst/>
          </a:prstGeom>
          <a:noFill/>
        </p:spPr>
        <p:txBody>
          <a:bodyPr wrap="square" rtlCol="0">
            <a:spAutoFit/>
          </a:bodyPr>
          <a:lstStyle/>
          <a:p>
            <a:pPr marL="285750" indent="-285750">
              <a:buFont typeface="Arial" charset="0"/>
              <a:buChar char="•"/>
            </a:pPr>
            <a:r>
              <a:rPr lang="en-US" sz="2400"/>
              <a:t>Choose </a:t>
            </a:r>
            <a:r>
              <a:rPr lang="en-US" sz="2400" dirty="0"/>
              <a:t>c = 1</a:t>
            </a:r>
          </a:p>
          <a:p>
            <a:pPr marL="285750" indent="-285750">
              <a:buFont typeface="Arial" charset="0"/>
              <a:buChar char="•"/>
            </a:pPr>
            <a:r>
              <a:rPr lang="en-US" sz="2400" dirty="0"/>
              <a:t>Choose n</a:t>
            </a:r>
            <a:r>
              <a:rPr lang="en-US" sz="2400" baseline="-25000" dirty="0"/>
              <a:t>0</a:t>
            </a:r>
            <a:r>
              <a:rPr lang="en-US" sz="2400" dirty="0"/>
              <a:t> = 1</a:t>
            </a:r>
          </a:p>
          <a:p>
            <a:pPr marL="285750" indent="-285750">
              <a:buFont typeface="Arial" charset="0"/>
              <a:buChar char="•"/>
            </a:pPr>
            <a:r>
              <a:rPr lang="en-US" sz="2400" dirty="0"/>
              <a:t>Then</a:t>
            </a:r>
          </a:p>
        </p:txBody>
      </p:sp>
      <mc:AlternateContent xmlns:mc="http://schemas.openxmlformats.org/markup-compatibility/2006" xmlns:a14="http://schemas.microsoft.com/office/drawing/2010/main">
        <mc:Choice Requires="a14">
          <p:sp>
            <p:nvSpPr>
              <p:cNvPr id="10" name="Rectangle 9"/>
              <p:cNvSpPr/>
              <p:nvPr/>
            </p:nvSpPr>
            <p:spPr>
              <a:xfrm>
                <a:off x="5670659" y="3916842"/>
                <a:ext cx="4572000" cy="1152560"/>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r>
                        <a:rPr lang="en-US" sz="2800" i="1" smtClean="0">
                          <a:solidFill>
                            <a:schemeClr val="tx1"/>
                          </a:solidFill>
                          <a:latin typeface="Cambria Math" charset="0"/>
                          <a:ea typeface="Cambria Math" charset="0"/>
                          <a:cs typeface="Cambria Math" charset="0"/>
                        </a:rPr>
                        <m:t>∀</m:t>
                      </m:r>
                      <m:r>
                        <a:rPr lang="en-US" sz="2800" i="1" smtClean="0">
                          <a:solidFill>
                            <a:schemeClr val="tx1"/>
                          </a:solidFill>
                          <a:latin typeface="Cambria Math" charset="0"/>
                          <a:ea typeface="Cambria Math" charset="0"/>
                          <a:cs typeface="Cambria Math" charset="0"/>
                        </a:rPr>
                        <m:t>𝑛</m:t>
                      </m:r>
                      <m:r>
                        <a:rPr lang="en-US" sz="2800" i="1" smtClean="0">
                          <a:solidFill>
                            <a:schemeClr val="tx1"/>
                          </a:solidFill>
                          <a:latin typeface="Cambria Math" charset="0"/>
                          <a:ea typeface="Cambria Math" charset="0"/>
                          <a:cs typeface="Cambria Math" charset="0"/>
                        </a:rPr>
                        <m:t>≥1, </m:t>
                      </m:r>
                    </m:oMath>
                  </m:oMathPara>
                </a14:m>
                <a:endParaRPr lang="en-US" sz="2800" i="1" dirty="0">
                  <a:solidFill>
                    <a:schemeClr val="tx1"/>
                  </a:solidFill>
                  <a:latin typeface="Cambria Math" charset="0"/>
                  <a:ea typeface="Cambria Math" charset="0"/>
                  <a:cs typeface="Cambria Math" charset="0"/>
                </a:endParaRPr>
              </a:p>
              <a:p>
                <a:endParaRPr lang="en-US" sz="1050" i="1" dirty="0">
                  <a:solidFill>
                    <a:schemeClr val="tx1"/>
                  </a:solidFill>
                  <a:latin typeface="Cambria Math" charset="0"/>
                  <a:ea typeface="Cambria Math" charset="0"/>
                  <a:cs typeface="Cambria Math" charset="0"/>
                </a:endParaRPr>
              </a:p>
              <a:p>
                <a:pPr/>
                <a14:m>
                  <m:oMathPara xmlns:m="http://schemas.openxmlformats.org/officeDocument/2006/math">
                    <m:oMathParaPr>
                      <m:jc m:val="centerGroup"/>
                    </m:oMathParaPr>
                    <m:oMath xmlns:m="http://schemas.openxmlformats.org/officeDocument/2006/math">
                      <m:r>
                        <a:rPr lang="en-US" sz="2800" i="1">
                          <a:solidFill>
                            <a:schemeClr val="tx1"/>
                          </a:solidFill>
                          <a:latin typeface="Cambria Math" charset="0"/>
                          <a:ea typeface="Cambria Math" charset="0"/>
                          <a:cs typeface="Cambria Math" charset="0"/>
                        </a:rPr>
                        <m:t>0≤</m:t>
                      </m:r>
                      <m:r>
                        <a:rPr lang="en-US" sz="2800" b="0" i="1" smtClean="0">
                          <a:solidFill>
                            <a:schemeClr val="tx1"/>
                          </a:solidFill>
                          <a:latin typeface="Cambria Math" charset="0"/>
                          <a:ea typeface="Cambria Math" charset="0"/>
                          <a:cs typeface="Cambria Math" charset="0"/>
                        </a:rPr>
                        <m:t>𝑛</m:t>
                      </m:r>
                      <m:r>
                        <a:rPr lang="en-US" sz="2800" i="1">
                          <a:solidFill>
                            <a:schemeClr val="tx1"/>
                          </a:solidFill>
                          <a:latin typeface="Cambria Math" charset="0"/>
                          <a:ea typeface="Cambria Math" charset="0"/>
                          <a:cs typeface="Cambria Math" charset="0"/>
                        </a:rPr>
                        <m:t>≤</m:t>
                      </m:r>
                      <m:sSup>
                        <m:sSupPr>
                          <m:ctrlPr>
                            <a:rPr lang="en-US" sz="2800" b="0" i="1" smtClean="0">
                              <a:solidFill>
                                <a:schemeClr val="tx1"/>
                              </a:solidFill>
                              <a:latin typeface="Cambria Math" panose="02040503050406030204" pitchFamily="18" charset="0"/>
                              <a:ea typeface="Cambria Math" charset="0"/>
                              <a:cs typeface="Cambria Math" charset="0"/>
                            </a:rPr>
                          </m:ctrlPr>
                        </m:sSupPr>
                        <m:e>
                          <m:r>
                            <a:rPr lang="en-US" sz="2800" b="0" i="1" smtClean="0">
                              <a:solidFill>
                                <a:schemeClr val="tx1"/>
                              </a:solidFill>
                              <a:latin typeface="Cambria Math" charset="0"/>
                              <a:ea typeface="Cambria Math" charset="0"/>
                              <a:cs typeface="Cambria Math" charset="0"/>
                            </a:rPr>
                            <m:t>𝑛</m:t>
                          </m:r>
                        </m:e>
                        <m:sup>
                          <m:r>
                            <a:rPr lang="en-US" sz="2800" b="0" i="1" smtClean="0">
                              <a:solidFill>
                                <a:schemeClr val="tx1"/>
                              </a:solidFill>
                              <a:latin typeface="Cambria Math" charset="0"/>
                              <a:ea typeface="Cambria Math" charset="0"/>
                              <a:cs typeface="Cambria Math" charset="0"/>
                            </a:rPr>
                            <m:t>2</m:t>
                          </m:r>
                        </m:sup>
                      </m:sSup>
                    </m:oMath>
                  </m:oMathPara>
                </a14:m>
                <a:endParaRPr lang="en-US" sz="1600" dirty="0">
                  <a:solidFill>
                    <a:schemeClr val="tx1"/>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5670659" y="3916842"/>
                <a:ext cx="4572000" cy="1152560"/>
              </a:xfrm>
              <a:prstGeom prst="rect">
                <a:avLst/>
              </a:prstGeom>
              <a:blipFill>
                <a:blip r:embed="rId6"/>
                <a:stretch>
                  <a:fillRect/>
                </a:stretch>
              </a:blipFill>
            </p:spPr>
            <p:txBody>
              <a:bodyPr/>
              <a:lstStyle/>
              <a:p>
                <a:r>
                  <a:rPr lang="en-US">
                    <a:noFill/>
                  </a:rPr>
                  <a:t> </a:t>
                </a:r>
              </a:p>
            </p:txBody>
          </p:sp>
        </mc:Fallback>
      </mc:AlternateContent>
      <p:sp>
        <p:nvSpPr>
          <p:cNvPr id="11" name="TextBox 10"/>
          <p:cNvSpPr txBox="1"/>
          <p:nvPr/>
        </p:nvSpPr>
        <p:spPr>
          <a:xfrm>
            <a:off x="4524702" y="2632740"/>
            <a:ext cx="1358789" cy="461665"/>
          </a:xfrm>
          <a:prstGeom prst="rect">
            <a:avLst/>
          </a:prstGeom>
          <a:noFill/>
        </p:spPr>
        <p:txBody>
          <a:bodyPr wrap="square" rtlCol="0">
            <a:spAutoFit/>
          </a:bodyPr>
          <a:lstStyle/>
          <a:p>
            <a:r>
              <a:rPr lang="en-US" sz="2400">
                <a:solidFill>
                  <a:srgbClr val="005ECE"/>
                </a:solidFill>
              </a:rPr>
              <a:t>g(n) = n</a:t>
            </a:r>
            <a:r>
              <a:rPr lang="en-US" sz="2400" baseline="30000">
                <a:solidFill>
                  <a:srgbClr val="005ECE"/>
                </a:solidFill>
              </a:rPr>
              <a:t>2</a:t>
            </a:r>
            <a:endParaRPr lang="en-US" sz="2400" dirty="0">
              <a:solidFill>
                <a:srgbClr val="005ECE"/>
              </a:solidFill>
            </a:endParaRPr>
          </a:p>
        </p:txBody>
      </p:sp>
      <p:sp>
        <p:nvSpPr>
          <p:cNvPr id="12" name="TextBox 11"/>
          <p:cNvSpPr txBox="1"/>
          <p:nvPr/>
        </p:nvSpPr>
        <p:spPr>
          <a:xfrm>
            <a:off x="4980918" y="4493122"/>
            <a:ext cx="1379482" cy="461665"/>
          </a:xfrm>
          <a:prstGeom prst="rect">
            <a:avLst/>
          </a:prstGeom>
          <a:noFill/>
        </p:spPr>
        <p:txBody>
          <a:bodyPr wrap="square" rtlCol="0">
            <a:spAutoFit/>
          </a:bodyPr>
          <a:lstStyle/>
          <a:p>
            <a:r>
              <a:rPr lang="en-US" sz="2400">
                <a:solidFill>
                  <a:srgbClr val="FF0000"/>
                </a:solidFill>
              </a:rPr>
              <a:t>T(n) = n</a:t>
            </a:r>
            <a:endParaRPr lang="en-US" sz="2400" dirty="0">
              <a:solidFill>
                <a:srgbClr val="FF0000"/>
              </a:solidFill>
            </a:endParaRPr>
          </a:p>
        </p:txBody>
      </p:sp>
    </p:spTree>
    <p:extLst>
      <p:ext uri="{BB962C8B-B14F-4D97-AF65-F5344CB8AC3E}">
        <p14:creationId xmlns:p14="http://schemas.microsoft.com/office/powerpoint/2010/main" val="1776713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Ω</a:t>
            </a:r>
            <a:r>
              <a:rPr lang="en-US" dirty="0"/>
              <a:t>(</a:t>
            </a:r>
            <a:r>
              <a:rPr lang="mr-IN" dirty="0"/>
              <a:t>…</a:t>
            </a:r>
            <a:r>
              <a:rPr lang="en-US" dirty="0"/>
              <a:t>) means a lower bound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say </a:t>
                </a:r>
                <a:r>
                  <a:rPr lang="en-US" dirty="0">
                    <a:solidFill>
                      <a:schemeClr val="accent4"/>
                    </a:solidFill>
                  </a:rPr>
                  <a:t>“</a:t>
                </a:r>
                <a14:m>
                  <m:oMath xmlns:m="http://schemas.openxmlformats.org/officeDocument/2006/math">
                    <m:r>
                      <a:rPr lang="en-US" i="1">
                        <a:solidFill>
                          <a:schemeClr val="accent4"/>
                        </a:solidFill>
                        <a:latin typeface="Cambria Math"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oMath>
                </a14:m>
                <a:r>
                  <a:rPr lang="en-US" dirty="0">
                    <a:solidFill>
                      <a:schemeClr val="accent4"/>
                    </a:solidFill>
                  </a:rPr>
                  <a:t> is </a:t>
                </a:r>
                <a14:m>
                  <m:oMath xmlns:m="http://schemas.openxmlformats.org/officeDocument/2006/math">
                    <m:r>
                      <m:rPr>
                        <m:sty m:val="p"/>
                      </m:rPr>
                      <a:rPr lang="en-US">
                        <a:solidFill>
                          <a:schemeClr val="accent4"/>
                        </a:solidFill>
                        <a:latin typeface="Cambria Math" charset="0"/>
                      </a:rPr>
                      <m:t>Ω</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𝑔</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e>
                    </m:d>
                  </m:oMath>
                </a14:m>
                <a:r>
                  <a:rPr lang="en-US" dirty="0">
                    <a:solidFill>
                      <a:schemeClr val="accent4"/>
                    </a:solidFill>
                  </a:rPr>
                  <a:t>”</a:t>
                </a:r>
                <a:r>
                  <a:rPr lang="en-US" dirty="0"/>
                  <a:t> if </a:t>
                </a:r>
                <a14:m>
                  <m:oMath xmlns:m="http://schemas.openxmlformats.org/officeDocument/2006/math">
                    <m:r>
                      <a:rPr lang="en-US" b="0" i="1" smtClean="0">
                        <a:latin typeface="Cambria Math" panose="02040503050406030204" pitchFamily="18" charset="0"/>
                      </a:rPr>
                      <m:t>𝑇</m:t>
                    </m:r>
                    <m:d>
                      <m:dPr>
                        <m:ctrlPr>
                          <a:rPr lang="en-US" i="1">
                            <a:latin typeface="Cambria Math" panose="02040503050406030204" pitchFamily="18" charset="0"/>
                          </a:rPr>
                        </m:ctrlPr>
                      </m:dPr>
                      <m:e>
                        <m:r>
                          <a:rPr lang="en-US" i="1">
                            <a:latin typeface="Cambria Math" charset="0"/>
                          </a:rPr>
                          <m:t>𝑛</m:t>
                        </m:r>
                      </m:e>
                    </m:d>
                  </m:oMath>
                </a14:m>
                <a:r>
                  <a:rPr lang="en-US" dirty="0"/>
                  <a:t> grows at least as fast as </a:t>
                </a:r>
                <a14:m>
                  <m:oMath xmlns:m="http://schemas.openxmlformats.org/officeDocument/2006/math">
                    <m:r>
                      <a:rPr lang="en-US" b="0" i="1" smtClean="0">
                        <a:latin typeface="Cambria Math" panose="02040503050406030204" pitchFamily="18" charset="0"/>
                      </a:rPr>
                      <m:t>𝑔</m:t>
                    </m:r>
                    <m:d>
                      <m:dPr>
                        <m:ctrlPr>
                          <a:rPr lang="en-US" i="1">
                            <a:latin typeface="Cambria Math" panose="02040503050406030204" pitchFamily="18" charset="0"/>
                          </a:rPr>
                        </m:ctrlPr>
                      </m:dPr>
                      <m:e>
                        <m:r>
                          <a:rPr lang="en-US" i="1">
                            <a:latin typeface="Cambria Math" charset="0"/>
                          </a:rPr>
                          <m:t>𝑛</m:t>
                        </m:r>
                      </m:e>
                    </m:d>
                  </m:oMath>
                </a14:m>
                <a:r>
                  <a:rPr lang="en-US" dirty="0"/>
                  <a:t> as n gets large.</a:t>
                </a:r>
              </a:p>
              <a:p>
                <a:endParaRPr lang="en-US" dirty="0"/>
              </a:p>
              <a:p>
                <a:r>
                  <a:rPr lang="en-US" dirty="0"/>
                  <a:t>Formally,</a:t>
                </a:r>
              </a:p>
              <a:p>
                <a:pPr marL="0" indent="0" algn="ctr">
                  <a:buNone/>
                </a:pPr>
                <a14:m>
                  <m:oMathPara xmlns:m="http://schemas.openxmlformats.org/officeDocument/2006/math">
                    <m:oMathParaPr>
                      <m:jc m:val="centerGroup"/>
                    </m:oMathParaPr>
                    <m:oMath xmlns:m="http://schemas.openxmlformats.org/officeDocument/2006/math">
                      <m:r>
                        <a:rPr lang="en-US" sz="3200" b="0" i="1" smtClean="0">
                          <a:solidFill>
                            <a:schemeClr val="accent4"/>
                          </a:solidFill>
                          <a:latin typeface="Cambria Math" charset="0"/>
                        </a:rPr>
                        <m:t>𝑇</m:t>
                      </m:r>
                      <m:d>
                        <m:dPr>
                          <m:ctrlPr>
                            <a:rPr lang="en-US" sz="3200" b="0" i="1" smtClean="0">
                              <a:solidFill>
                                <a:schemeClr val="accent4"/>
                              </a:solidFill>
                              <a:latin typeface="Cambria Math" panose="02040503050406030204" pitchFamily="18" charset="0"/>
                            </a:rPr>
                          </m:ctrlPr>
                        </m:dPr>
                        <m:e>
                          <m:r>
                            <a:rPr lang="en-US" sz="3200" b="0" i="1" smtClean="0">
                              <a:solidFill>
                                <a:schemeClr val="accent4"/>
                              </a:solidFill>
                              <a:latin typeface="Cambria Math" charset="0"/>
                            </a:rPr>
                            <m:t>𝑛</m:t>
                          </m:r>
                        </m:e>
                      </m:d>
                      <m:r>
                        <a:rPr lang="en-US" sz="3200" b="0" i="1" smtClean="0">
                          <a:solidFill>
                            <a:schemeClr val="accent4"/>
                          </a:solidFill>
                          <a:latin typeface="Cambria Math" charset="0"/>
                        </a:rPr>
                        <m:t>=</m:t>
                      </m:r>
                      <m:r>
                        <m:rPr>
                          <m:sty m:val="p"/>
                        </m:rPr>
                        <a:rPr lang="en-US" sz="3200" b="0" i="0" smtClean="0">
                          <a:solidFill>
                            <a:schemeClr val="accent4"/>
                          </a:solidFill>
                          <a:latin typeface="Cambria Math" charset="0"/>
                        </a:rPr>
                        <m:t>Ω</m:t>
                      </m:r>
                      <m:d>
                        <m:dPr>
                          <m:ctrlPr>
                            <a:rPr lang="en-US" sz="3200" b="0" i="1" smtClean="0">
                              <a:solidFill>
                                <a:schemeClr val="accent4"/>
                              </a:solidFill>
                              <a:latin typeface="Cambria Math" panose="02040503050406030204" pitchFamily="18" charset="0"/>
                            </a:rPr>
                          </m:ctrlPr>
                        </m:dPr>
                        <m:e>
                          <m:r>
                            <a:rPr lang="en-US" sz="3200" b="0" i="1" smtClean="0">
                              <a:solidFill>
                                <a:schemeClr val="accent4"/>
                              </a:solidFill>
                              <a:latin typeface="Cambria Math" charset="0"/>
                            </a:rPr>
                            <m:t>𝑔</m:t>
                          </m:r>
                          <m:d>
                            <m:dPr>
                              <m:ctrlPr>
                                <a:rPr lang="en-US" sz="3200" b="0" i="1" smtClean="0">
                                  <a:solidFill>
                                    <a:schemeClr val="accent4"/>
                                  </a:solidFill>
                                  <a:latin typeface="Cambria Math" panose="02040503050406030204" pitchFamily="18" charset="0"/>
                                </a:rPr>
                              </m:ctrlPr>
                            </m:dPr>
                            <m:e>
                              <m:r>
                                <a:rPr lang="en-US" sz="3200" b="0" i="1" smtClean="0">
                                  <a:solidFill>
                                    <a:schemeClr val="accent4"/>
                                  </a:solidFill>
                                  <a:latin typeface="Cambria Math" charset="0"/>
                                </a:rPr>
                                <m:t>𝑛</m:t>
                              </m:r>
                            </m:e>
                          </m:d>
                        </m:e>
                      </m:d>
                      <m:r>
                        <a:rPr lang="en-US" sz="3200" b="0" i="1" smtClean="0">
                          <a:solidFill>
                            <a:schemeClr val="accent4"/>
                          </a:solidFill>
                          <a:latin typeface="Cambria Math" charset="0"/>
                        </a:rPr>
                        <m:t> </m:t>
                      </m:r>
                    </m:oMath>
                  </m:oMathPara>
                </a14:m>
                <a:endParaRPr lang="en-US" sz="3200" b="0" i="1" dirty="0">
                  <a:solidFill>
                    <a:schemeClr val="accent4"/>
                  </a:solidFill>
                  <a:latin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sz="3200" b="0" i="1" smtClean="0">
                          <a:solidFill>
                            <a:schemeClr val="accent4"/>
                          </a:solidFill>
                          <a:latin typeface="Cambria Math" charset="0"/>
                          <a:ea typeface="Cambria Math" charset="0"/>
                          <a:cs typeface="Cambria Math" charset="0"/>
                        </a:rPr>
                        <m:t>⟺</m:t>
                      </m:r>
                    </m:oMath>
                  </m:oMathPara>
                </a14:m>
                <a:endParaRPr lang="en-US" sz="3200" b="0" i="1" dirty="0">
                  <a:solidFill>
                    <a:schemeClr val="accent4"/>
                  </a:solidFill>
                  <a:latin typeface="Cambria Math" charset="0"/>
                  <a:ea typeface="Cambria Math" charset="0"/>
                  <a:cs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sz="3200" b="0" i="1" smtClean="0">
                          <a:solidFill>
                            <a:schemeClr val="accent4"/>
                          </a:solidFill>
                          <a:latin typeface="Cambria Math" charset="0"/>
                          <a:ea typeface="Cambria Math" charset="0"/>
                          <a:cs typeface="Cambria Math" charset="0"/>
                        </a:rPr>
                        <m:t>∃</m:t>
                      </m:r>
                      <m:r>
                        <a:rPr lang="en-US" sz="3200" b="0" i="1" smtClean="0">
                          <a:solidFill>
                            <a:schemeClr val="accent4"/>
                          </a:solidFill>
                          <a:latin typeface="Cambria Math" charset="0"/>
                          <a:ea typeface="Cambria Math" charset="0"/>
                          <a:cs typeface="Cambria Math" charset="0"/>
                        </a:rPr>
                        <m:t>𝑐</m:t>
                      </m:r>
                      <m:r>
                        <a:rPr lang="en-US" sz="3200" b="0" i="1" smtClean="0">
                          <a:solidFill>
                            <a:schemeClr val="accent4"/>
                          </a:solidFill>
                          <a:latin typeface="Cambria Math" charset="0"/>
                          <a:ea typeface="Cambria Math" charset="0"/>
                          <a:cs typeface="Cambria Math" charset="0"/>
                        </a:rPr>
                        <m:t>, </m:t>
                      </m:r>
                      <m:sSub>
                        <m:sSubPr>
                          <m:ctrlPr>
                            <a:rPr lang="en-US" sz="3200" b="0" i="1" smtClean="0">
                              <a:solidFill>
                                <a:schemeClr val="accent4"/>
                              </a:solidFill>
                              <a:latin typeface="Cambria Math" panose="02040503050406030204" pitchFamily="18" charset="0"/>
                              <a:ea typeface="Cambria Math" charset="0"/>
                              <a:cs typeface="Cambria Math" charset="0"/>
                            </a:rPr>
                          </m:ctrlPr>
                        </m:sSubPr>
                        <m:e>
                          <m:r>
                            <a:rPr lang="en-US" sz="3200" b="0" i="1" smtClean="0">
                              <a:solidFill>
                                <a:schemeClr val="accent4"/>
                              </a:solidFill>
                              <a:latin typeface="Cambria Math" charset="0"/>
                              <a:ea typeface="Cambria Math" charset="0"/>
                              <a:cs typeface="Cambria Math" charset="0"/>
                            </a:rPr>
                            <m:t>𝑛</m:t>
                          </m:r>
                        </m:e>
                        <m:sub>
                          <m:r>
                            <a:rPr lang="en-US" sz="3200" b="0" i="1" smtClean="0">
                              <a:solidFill>
                                <a:schemeClr val="accent4"/>
                              </a:solidFill>
                              <a:latin typeface="Cambria Math" charset="0"/>
                              <a:ea typeface="Cambria Math" charset="0"/>
                              <a:cs typeface="Cambria Math" charset="0"/>
                            </a:rPr>
                            <m:t>0</m:t>
                          </m:r>
                        </m:sub>
                      </m:sSub>
                      <m:r>
                        <a:rPr lang="en-US" sz="3200" b="0" i="1" smtClean="0">
                          <a:solidFill>
                            <a:schemeClr val="accent4"/>
                          </a:solidFill>
                          <a:latin typeface="Cambria Math" charset="0"/>
                          <a:ea typeface="Cambria Math" charset="0"/>
                          <a:cs typeface="Cambria Math" charset="0"/>
                        </a:rPr>
                        <m:t>&gt;0  </m:t>
                      </m:r>
                      <m:r>
                        <a:rPr lang="en-US" sz="3200" b="0" i="1" smtClean="0">
                          <a:solidFill>
                            <a:schemeClr val="accent4"/>
                          </a:solidFill>
                          <a:latin typeface="Cambria Math" charset="0"/>
                          <a:ea typeface="Cambria Math" charset="0"/>
                          <a:cs typeface="Cambria Math" charset="0"/>
                        </a:rPr>
                        <m:t>𝑠</m:t>
                      </m:r>
                      <m:r>
                        <a:rPr lang="en-US" sz="3200" b="0" i="1" smtClean="0">
                          <a:solidFill>
                            <a:schemeClr val="accent4"/>
                          </a:solidFill>
                          <a:latin typeface="Cambria Math" charset="0"/>
                          <a:ea typeface="Cambria Math" charset="0"/>
                          <a:cs typeface="Cambria Math" charset="0"/>
                        </a:rPr>
                        <m:t>.</m:t>
                      </m:r>
                      <m:r>
                        <a:rPr lang="en-US" sz="3200" b="0" i="1" smtClean="0">
                          <a:solidFill>
                            <a:schemeClr val="accent4"/>
                          </a:solidFill>
                          <a:latin typeface="Cambria Math" charset="0"/>
                          <a:ea typeface="Cambria Math" charset="0"/>
                          <a:cs typeface="Cambria Math" charset="0"/>
                        </a:rPr>
                        <m:t>𝑡</m:t>
                      </m:r>
                      <m:r>
                        <a:rPr lang="en-US" sz="3200" b="0" i="1" smtClean="0">
                          <a:solidFill>
                            <a:schemeClr val="accent4"/>
                          </a:solidFill>
                          <a:latin typeface="Cambria Math" charset="0"/>
                          <a:ea typeface="Cambria Math" charset="0"/>
                          <a:cs typeface="Cambria Math" charset="0"/>
                        </a:rPr>
                        <m:t>.   ∀</m:t>
                      </m:r>
                      <m:r>
                        <a:rPr lang="en-US" sz="3200" b="0" i="1" smtClean="0">
                          <a:solidFill>
                            <a:schemeClr val="accent4"/>
                          </a:solidFill>
                          <a:latin typeface="Cambria Math" charset="0"/>
                          <a:ea typeface="Cambria Math" charset="0"/>
                          <a:cs typeface="Cambria Math" charset="0"/>
                        </a:rPr>
                        <m:t>𝑛</m:t>
                      </m:r>
                      <m:r>
                        <a:rPr lang="en-US" sz="3200" b="0" i="1" smtClean="0">
                          <a:solidFill>
                            <a:schemeClr val="accent4"/>
                          </a:solidFill>
                          <a:latin typeface="Cambria Math" charset="0"/>
                          <a:ea typeface="Cambria Math" charset="0"/>
                          <a:cs typeface="Cambria Math" charset="0"/>
                        </a:rPr>
                        <m:t>≥</m:t>
                      </m:r>
                      <m:sSub>
                        <m:sSubPr>
                          <m:ctrlPr>
                            <a:rPr lang="en-US" sz="3200" b="0" i="1" smtClean="0">
                              <a:solidFill>
                                <a:schemeClr val="accent4"/>
                              </a:solidFill>
                              <a:latin typeface="Cambria Math" panose="02040503050406030204" pitchFamily="18" charset="0"/>
                              <a:ea typeface="Cambria Math" charset="0"/>
                              <a:cs typeface="Cambria Math" charset="0"/>
                            </a:rPr>
                          </m:ctrlPr>
                        </m:sSubPr>
                        <m:e>
                          <m:r>
                            <a:rPr lang="en-US" sz="3200" b="0" i="1" smtClean="0">
                              <a:solidFill>
                                <a:schemeClr val="accent4"/>
                              </a:solidFill>
                              <a:latin typeface="Cambria Math" charset="0"/>
                              <a:ea typeface="Cambria Math" charset="0"/>
                              <a:cs typeface="Cambria Math" charset="0"/>
                            </a:rPr>
                            <m:t>𝑛</m:t>
                          </m:r>
                        </m:e>
                        <m:sub>
                          <m:r>
                            <a:rPr lang="en-US" sz="3200" b="0" i="1" smtClean="0">
                              <a:solidFill>
                                <a:schemeClr val="accent4"/>
                              </a:solidFill>
                              <a:latin typeface="Cambria Math" charset="0"/>
                              <a:ea typeface="Cambria Math" charset="0"/>
                              <a:cs typeface="Cambria Math" charset="0"/>
                            </a:rPr>
                            <m:t>0</m:t>
                          </m:r>
                        </m:sub>
                      </m:sSub>
                      <m:r>
                        <a:rPr lang="en-US" sz="3200" b="0" i="1" smtClean="0">
                          <a:solidFill>
                            <a:schemeClr val="accent4"/>
                          </a:solidFill>
                          <a:latin typeface="Cambria Math" charset="0"/>
                          <a:ea typeface="Cambria Math" charset="0"/>
                          <a:cs typeface="Cambria Math" charset="0"/>
                        </a:rPr>
                        <m:t>, </m:t>
                      </m:r>
                    </m:oMath>
                  </m:oMathPara>
                </a14:m>
                <a:endParaRPr lang="en-US" sz="3200" b="0" i="1" dirty="0">
                  <a:solidFill>
                    <a:schemeClr val="accent4"/>
                  </a:solidFill>
                  <a:latin typeface="Cambria Math" charset="0"/>
                  <a:ea typeface="Cambria Math" charset="0"/>
                  <a:cs typeface="Cambria Math" charset="0"/>
                </a:endParaRPr>
              </a:p>
              <a:p>
                <a:pPr marL="0" indent="0" algn="ctr">
                  <a:buNone/>
                </a:pPr>
                <a:endParaRPr lang="en-US" sz="1100" b="0" i="1" dirty="0">
                  <a:solidFill>
                    <a:schemeClr val="accent4"/>
                  </a:solidFill>
                  <a:latin typeface="Cambria Math" charset="0"/>
                  <a:ea typeface="Cambria Math" charset="0"/>
                  <a:cs typeface="Cambria Math" charset="0"/>
                </a:endParaRPr>
              </a:p>
              <a:p>
                <a:pPr marL="0" indent="0" algn="ctr">
                  <a:buNone/>
                </a:pPr>
                <a14:m>
                  <m:oMathPara xmlns:m="http://schemas.openxmlformats.org/officeDocument/2006/math">
                    <m:oMathParaPr>
                      <m:jc m:val="centerGroup"/>
                    </m:oMathParaPr>
                    <m:oMath xmlns:m="http://schemas.openxmlformats.org/officeDocument/2006/math">
                      <m:r>
                        <a:rPr lang="en-US" sz="3200" b="0" i="1" smtClean="0">
                          <a:solidFill>
                            <a:schemeClr val="accent4"/>
                          </a:solidFill>
                          <a:latin typeface="Cambria Math" charset="0"/>
                          <a:ea typeface="Cambria Math" charset="0"/>
                          <a:cs typeface="Cambria Math" charset="0"/>
                        </a:rPr>
                        <m:t>0≤</m:t>
                      </m:r>
                      <m:r>
                        <a:rPr lang="en-US" sz="3200" b="0" i="1" smtClean="0">
                          <a:solidFill>
                            <a:schemeClr val="accent4"/>
                          </a:solidFill>
                          <a:latin typeface="Cambria Math" charset="0"/>
                          <a:ea typeface="Cambria Math" charset="0"/>
                          <a:cs typeface="Cambria Math" charset="0"/>
                        </a:rPr>
                        <m:t>𝑐</m:t>
                      </m:r>
                      <m:r>
                        <a:rPr lang="en-US" sz="3200" b="0" i="1" smtClean="0">
                          <a:solidFill>
                            <a:schemeClr val="accent4"/>
                          </a:solidFill>
                          <a:latin typeface="Cambria Math" charset="0"/>
                          <a:ea typeface="Cambria Math" charset="0"/>
                          <a:cs typeface="Cambria Math" charset="0"/>
                        </a:rPr>
                        <m:t>⋅</m:t>
                      </m:r>
                      <m:r>
                        <a:rPr lang="en-US" sz="3200" b="0" i="1" smtClean="0">
                          <a:solidFill>
                            <a:schemeClr val="accent4"/>
                          </a:solidFill>
                          <a:latin typeface="Cambria Math" charset="0"/>
                          <a:ea typeface="Cambria Math" charset="0"/>
                          <a:cs typeface="Cambria Math" charset="0"/>
                        </a:rPr>
                        <m:t>𝑔</m:t>
                      </m:r>
                      <m:d>
                        <m:dPr>
                          <m:ctrlPr>
                            <a:rPr lang="en-US" sz="3200" b="0" i="1" smtClean="0">
                              <a:solidFill>
                                <a:schemeClr val="accent4"/>
                              </a:solidFill>
                              <a:latin typeface="Cambria Math" panose="02040503050406030204" pitchFamily="18" charset="0"/>
                              <a:ea typeface="Cambria Math" charset="0"/>
                              <a:cs typeface="Cambria Math" charset="0"/>
                            </a:rPr>
                          </m:ctrlPr>
                        </m:dPr>
                        <m:e>
                          <m:r>
                            <a:rPr lang="en-US" sz="3200" b="0" i="1" smtClean="0">
                              <a:solidFill>
                                <a:schemeClr val="accent4"/>
                              </a:solidFill>
                              <a:latin typeface="Cambria Math" charset="0"/>
                              <a:ea typeface="Cambria Math" charset="0"/>
                              <a:cs typeface="Cambria Math" charset="0"/>
                            </a:rPr>
                            <m:t>𝑛</m:t>
                          </m:r>
                        </m:e>
                      </m:d>
                      <m:r>
                        <a:rPr lang="en-US" sz="3200" b="0" i="1" smtClean="0">
                          <a:solidFill>
                            <a:schemeClr val="accent4"/>
                          </a:solidFill>
                          <a:latin typeface="Cambria Math" charset="0"/>
                          <a:ea typeface="Cambria Math" charset="0"/>
                          <a:cs typeface="Cambria Math" charset="0"/>
                        </a:rPr>
                        <m:t>≤</m:t>
                      </m:r>
                      <m:r>
                        <a:rPr lang="en-US" sz="3200" b="0" i="1" smtClean="0">
                          <a:solidFill>
                            <a:schemeClr val="accent4"/>
                          </a:solidFill>
                          <a:latin typeface="Cambria Math" charset="0"/>
                          <a:ea typeface="Cambria Math" charset="0"/>
                          <a:cs typeface="Cambria Math" charset="0"/>
                        </a:rPr>
                        <m:t>𝑇</m:t>
                      </m:r>
                      <m:d>
                        <m:dPr>
                          <m:ctrlPr>
                            <a:rPr lang="en-US" sz="3200" b="0" i="1" smtClean="0">
                              <a:solidFill>
                                <a:schemeClr val="accent4"/>
                              </a:solidFill>
                              <a:latin typeface="Cambria Math" panose="02040503050406030204" pitchFamily="18" charset="0"/>
                              <a:ea typeface="Cambria Math" charset="0"/>
                              <a:cs typeface="Cambria Math" charset="0"/>
                            </a:rPr>
                          </m:ctrlPr>
                        </m:dPr>
                        <m:e>
                          <m:r>
                            <a:rPr lang="en-US" sz="3200" b="0" i="1" smtClean="0">
                              <a:solidFill>
                                <a:schemeClr val="accent4"/>
                              </a:solidFill>
                              <a:latin typeface="Cambria Math" charset="0"/>
                              <a:ea typeface="Cambria Math" charset="0"/>
                              <a:cs typeface="Cambria Math" charset="0"/>
                            </a:rPr>
                            <m:t>𝑛</m:t>
                          </m:r>
                        </m:e>
                      </m:d>
                    </m:oMath>
                  </m:oMathPara>
                </a14:m>
                <a:endParaRPr lang="en-US" sz="3200" dirty="0">
                  <a:solidFill>
                    <a:schemeClr val="accent4"/>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447" t="-1754" r="-643"/>
                </a:stretch>
              </a:blipFill>
            </p:spPr>
            <p:txBody>
              <a:bodyPr/>
              <a:lstStyle/>
              <a:p>
                <a:r>
                  <a:rPr lang="en-US">
                    <a:noFill/>
                  </a:rPr>
                  <a:t> </a:t>
                </a:r>
              </a:p>
            </p:txBody>
          </p:sp>
        </mc:Fallback>
      </mc:AlternateContent>
      <p:sp>
        <p:nvSpPr>
          <p:cNvPr id="4" name="TextBox 3"/>
          <p:cNvSpPr txBox="1"/>
          <p:nvPr/>
        </p:nvSpPr>
        <p:spPr>
          <a:xfrm>
            <a:off x="4303986" y="6176963"/>
            <a:ext cx="1860331" cy="369332"/>
          </a:xfrm>
          <a:prstGeom prst="rect">
            <a:avLst/>
          </a:prstGeom>
          <a:noFill/>
        </p:spPr>
        <p:txBody>
          <a:bodyPr wrap="square" rtlCol="0">
            <a:spAutoFit/>
          </a:bodyPr>
          <a:lstStyle/>
          <a:p>
            <a:r>
              <a:rPr lang="en-US" dirty="0">
                <a:solidFill>
                  <a:srgbClr val="FF0000"/>
                </a:solidFill>
              </a:rPr>
              <a:t>Switched these!!</a:t>
            </a:r>
          </a:p>
        </p:txBody>
      </p:sp>
      <p:cxnSp>
        <p:nvCxnSpPr>
          <p:cNvPr id="6" name="Straight Arrow Connector 5"/>
          <p:cNvCxnSpPr/>
          <p:nvPr/>
        </p:nvCxnSpPr>
        <p:spPr>
          <a:xfrm flipV="1">
            <a:off x="5517931" y="5833241"/>
            <a:ext cx="220717" cy="34372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flipV="1">
            <a:off x="4572000" y="5833241"/>
            <a:ext cx="228600" cy="34372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7227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r>
                  <a:rPr lang="en-US" dirty="0"/>
                  <a:t>Example</a:t>
                </a:r>
                <a:br>
                  <a:rPr lang="en-US" dirty="0"/>
                </a:br>
                <a14:m>
                  <m:oMathPara xmlns:m="http://schemas.openxmlformats.org/officeDocument/2006/math">
                    <m:oMathParaPr>
                      <m:jc m:val="left"/>
                    </m:oMathParaPr>
                    <m:oMath xmlns:m="http://schemas.openxmlformats.org/officeDocument/2006/math">
                      <m:r>
                        <a:rPr lang="en-US" b="0" i="1" smtClean="0">
                          <a:solidFill>
                            <a:schemeClr val="accent1"/>
                          </a:solidFill>
                          <a:latin typeface="Cambria Math" charset="0"/>
                        </a:rPr>
                        <m:t>𝑛</m:t>
                      </m:r>
                      <m:func>
                        <m:funcPr>
                          <m:ctrlPr>
                            <a:rPr lang="en-US" b="0" i="1" smtClean="0">
                              <a:solidFill>
                                <a:schemeClr val="accent1"/>
                              </a:solidFill>
                              <a:latin typeface="Cambria Math" panose="02040503050406030204" pitchFamily="18" charset="0"/>
                            </a:rPr>
                          </m:ctrlPr>
                        </m:funcPr>
                        <m:fName>
                          <m:sSub>
                            <m:sSubPr>
                              <m:ctrlPr>
                                <a:rPr lang="en-US" b="0" i="1" smtClean="0">
                                  <a:solidFill>
                                    <a:schemeClr val="accent1"/>
                                  </a:solidFill>
                                  <a:latin typeface="Cambria Math" panose="02040503050406030204" pitchFamily="18" charset="0"/>
                                </a:rPr>
                              </m:ctrlPr>
                            </m:sSubPr>
                            <m:e>
                              <m:r>
                                <m:rPr>
                                  <m:sty m:val="p"/>
                                </m:rPr>
                                <a:rPr lang="en-US" b="0" i="0" smtClean="0">
                                  <a:solidFill>
                                    <a:schemeClr val="accent1"/>
                                  </a:solidFill>
                                  <a:latin typeface="Cambria Math" charset="0"/>
                                </a:rPr>
                                <m:t>log</m:t>
                              </m:r>
                            </m:e>
                            <m:sub>
                              <m:r>
                                <a:rPr lang="en-US" b="0" i="1" smtClean="0">
                                  <a:solidFill>
                                    <a:schemeClr val="accent1"/>
                                  </a:solidFill>
                                  <a:latin typeface="Cambria Math" charset="0"/>
                                </a:rPr>
                                <m:t>2</m:t>
                              </m:r>
                            </m:sub>
                          </m:sSub>
                        </m:fName>
                        <m:e>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charset="0"/>
                                </a:rPr>
                                <m:t>𝑛</m:t>
                              </m:r>
                            </m:e>
                          </m:d>
                        </m:e>
                      </m:func>
                      <m:r>
                        <a:rPr lang="en-US" b="0" i="1" smtClean="0">
                          <a:solidFill>
                            <a:schemeClr val="accent1"/>
                          </a:solidFill>
                          <a:latin typeface="Cambria Math" charset="0"/>
                        </a:rPr>
                        <m:t>=</m:t>
                      </m:r>
                      <m:r>
                        <m:rPr>
                          <m:sty m:val="p"/>
                        </m:rPr>
                        <a:rPr lang="en-US" b="0" i="0" smtClean="0">
                          <a:solidFill>
                            <a:schemeClr val="accent1"/>
                          </a:solidFill>
                          <a:latin typeface="Cambria Math" charset="0"/>
                        </a:rPr>
                        <m:t>Ω</m:t>
                      </m:r>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charset="0"/>
                            </a:rPr>
                            <m:t>3</m:t>
                          </m:r>
                          <m:r>
                            <a:rPr lang="en-US" b="0" i="1" smtClean="0">
                              <a:solidFill>
                                <a:schemeClr val="accent1"/>
                              </a:solidFill>
                              <a:latin typeface="Cambria Math" charset="0"/>
                            </a:rPr>
                            <m:t>𝑛</m:t>
                          </m:r>
                        </m:e>
                      </m:d>
                    </m:oMath>
                  </m:oMathPara>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3091" t="-13364"/>
                </a:stretch>
              </a:blipFill>
            </p:spPr>
            <p:txBody>
              <a:bodyPr/>
              <a:lstStyle/>
              <a:p>
                <a:r>
                  <a:rPr lang="en-US">
                    <a:noFill/>
                  </a:rPr>
                  <a:t> </a:t>
                </a:r>
              </a:p>
            </p:txBody>
          </p:sp>
        </mc:Fallback>
      </mc:AlternateContent>
      <p:sp>
        <p:nvSpPr>
          <p:cNvPr id="6" name="TextBox 5"/>
          <p:cNvSpPr txBox="1"/>
          <p:nvPr/>
        </p:nvSpPr>
        <p:spPr>
          <a:xfrm>
            <a:off x="6544844" y="2562539"/>
            <a:ext cx="3454619" cy="1200329"/>
          </a:xfrm>
          <a:prstGeom prst="rect">
            <a:avLst/>
          </a:prstGeom>
          <a:noFill/>
        </p:spPr>
        <p:txBody>
          <a:bodyPr wrap="square" rtlCol="0">
            <a:spAutoFit/>
          </a:bodyPr>
          <a:lstStyle/>
          <a:p>
            <a:pPr marL="285750" indent="-285750">
              <a:buFont typeface="Arial" charset="0"/>
              <a:buChar char="•"/>
            </a:pPr>
            <a:r>
              <a:rPr lang="en-US" sz="2400" dirty="0"/>
              <a:t>Choose c = 1/3</a:t>
            </a:r>
          </a:p>
          <a:p>
            <a:pPr marL="285750" indent="-285750">
              <a:buFont typeface="Arial" charset="0"/>
              <a:buChar char="•"/>
            </a:pPr>
            <a:r>
              <a:rPr lang="en-US" sz="2400" dirty="0"/>
              <a:t>Choose n</a:t>
            </a:r>
            <a:r>
              <a:rPr lang="en-US" sz="2400" baseline="-25000" dirty="0"/>
              <a:t>0</a:t>
            </a:r>
            <a:r>
              <a:rPr lang="en-US" sz="2400" dirty="0"/>
              <a:t> = 2</a:t>
            </a:r>
          </a:p>
          <a:p>
            <a:pPr marL="285750" indent="-285750">
              <a:buFont typeface="Arial" charset="0"/>
              <a:buChar char="•"/>
            </a:pPr>
            <a:r>
              <a:rPr lang="en-US" sz="2400" dirty="0"/>
              <a:t>Then</a:t>
            </a:r>
          </a:p>
        </p:txBody>
      </p:sp>
      <mc:AlternateContent xmlns:mc="http://schemas.openxmlformats.org/markup-compatibility/2006" xmlns:a14="http://schemas.microsoft.com/office/drawing/2010/main">
        <mc:Choice Requires="a14">
          <p:sp>
            <p:nvSpPr>
              <p:cNvPr id="8" name="Rectangle 7"/>
              <p:cNvSpPr/>
              <p:nvPr/>
            </p:nvSpPr>
            <p:spPr>
              <a:xfrm>
                <a:off x="5486400" y="128572"/>
                <a:ext cx="4572000" cy="1359090"/>
              </a:xfrm>
              <a:prstGeom prst="rect">
                <a:avLst/>
              </a:prstGeom>
            </p:spPr>
            <p:txBody>
              <a:bodyPr>
                <a:spAutoFit/>
              </a:bodyPr>
              <a:lstStyle/>
              <a:p>
                <a:pPr algn="ctr"/>
                <a14:m>
                  <m:oMathPara xmlns:m="http://schemas.openxmlformats.org/officeDocument/2006/math">
                    <m:oMathParaPr>
                      <m:jc m:val="centerGroup"/>
                    </m:oMathParaPr>
                    <m:oMath xmlns:m="http://schemas.openxmlformats.org/officeDocument/2006/math">
                      <m:r>
                        <a:rPr lang="en-US" i="1" smtClean="0">
                          <a:solidFill>
                            <a:schemeClr val="accent4"/>
                          </a:solidFill>
                          <a:latin typeface="Cambria Math" charset="0"/>
                        </a:rPr>
                        <m:t>𝑇</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r>
                        <a:rPr lang="en-US" i="1">
                          <a:solidFill>
                            <a:schemeClr val="accent4"/>
                          </a:solidFill>
                          <a:latin typeface="Cambria Math" charset="0"/>
                        </a:rPr>
                        <m:t>=</m:t>
                      </m:r>
                      <m:r>
                        <m:rPr>
                          <m:sty m:val="p"/>
                        </m:rPr>
                        <a:rPr lang="en-US">
                          <a:solidFill>
                            <a:schemeClr val="accent4"/>
                          </a:solidFill>
                          <a:latin typeface="Cambria Math" charset="0"/>
                        </a:rPr>
                        <m:t>Ω</m:t>
                      </m:r>
                      <m:d>
                        <m:dPr>
                          <m:ctrlPr>
                            <a:rPr lang="en-US" i="1">
                              <a:solidFill>
                                <a:schemeClr val="accent4"/>
                              </a:solidFill>
                              <a:latin typeface="Cambria Math" panose="02040503050406030204" pitchFamily="18" charset="0"/>
                            </a:rPr>
                          </m:ctrlPr>
                        </m:dPr>
                        <m:e>
                          <m:r>
                            <a:rPr lang="en-US" b="0" i="1" smtClean="0">
                              <a:solidFill>
                                <a:schemeClr val="accent4"/>
                              </a:solidFill>
                              <a:latin typeface="Cambria Math" charset="0"/>
                            </a:rPr>
                            <m:t>𝑔</m:t>
                          </m:r>
                          <m:d>
                            <m:dPr>
                              <m:ctrlPr>
                                <a:rPr lang="en-US" i="1">
                                  <a:solidFill>
                                    <a:schemeClr val="accent4"/>
                                  </a:solidFill>
                                  <a:latin typeface="Cambria Math" panose="02040503050406030204" pitchFamily="18" charset="0"/>
                                </a:rPr>
                              </m:ctrlPr>
                            </m:dPr>
                            <m:e>
                              <m:r>
                                <a:rPr lang="en-US" i="1">
                                  <a:solidFill>
                                    <a:schemeClr val="accent4"/>
                                  </a:solidFill>
                                  <a:latin typeface="Cambria Math" charset="0"/>
                                </a:rPr>
                                <m:t>𝑛</m:t>
                              </m:r>
                            </m:e>
                          </m:d>
                        </m:e>
                      </m:d>
                      <m:r>
                        <a:rPr lang="en-US" i="1">
                          <a:solidFill>
                            <a:schemeClr val="accent4"/>
                          </a:solidFill>
                          <a:latin typeface="Cambria Math" charset="0"/>
                        </a:rPr>
                        <m:t> </m:t>
                      </m:r>
                    </m:oMath>
                  </m:oMathPara>
                </a14:m>
                <a:endParaRPr lang="en-US" i="1" dirty="0">
                  <a:solidFill>
                    <a:schemeClr val="accent4"/>
                  </a:solidFill>
                  <a:latin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oMath>
                  </m:oMathPara>
                </a14:m>
                <a:endParaRPr lang="en-US"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𝑐</m:t>
                      </m:r>
                      <m:r>
                        <a:rPr lang="en-US" i="1">
                          <a:solidFill>
                            <a:schemeClr val="accent4"/>
                          </a:solidFill>
                          <a:latin typeface="Cambria Math" charset="0"/>
                          <a:ea typeface="Cambria Math" charset="0"/>
                          <a:cs typeface="Cambria Math" charset="0"/>
                        </a:rPr>
                        <m:t>, </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&gt;0  </m:t>
                      </m:r>
                      <m:r>
                        <a:rPr lang="en-US" i="1">
                          <a:solidFill>
                            <a:schemeClr val="accent4"/>
                          </a:solidFill>
                          <a:latin typeface="Cambria Math" charset="0"/>
                          <a:ea typeface="Cambria Math" charset="0"/>
                          <a:cs typeface="Cambria Math" charset="0"/>
                        </a:rPr>
                        <m:t>𝑠</m:t>
                      </m:r>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𝑡</m:t>
                      </m:r>
                      <m:r>
                        <a:rPr lang="en-US" i="1">
                          <a:solidFill>
                            <a:schemeClr val="accent4"/>
                          </a:solidFill>
                          <a:latin typeface="Cambria Math" charset="0"/>
                          <a:ea typeface="Cambria Math" charset="0"/>
                          <a:cs typeface="Cambria Math" charset="0"/>
                        </a:rPr>
                        <m:t>.   ∀</m:t>
                      </m:r>
                      <m:r>
                        <a:rPr lang="en-US" i="1">
                          <a:solidFill>
                            <a:schemeClr val="accent4"/>
                          </a:solidFill>
                          <a:latin typeface="Cambria Math" charset="0"/>
                          <a:ea typeface="Cambria Math" charset="0"/>
                          <a:cs typeface="Cambria Math" charset="0"/>
                        </a:rPr>
                        <m:t>𝑛</m:t>
                      </m:r>
                      <m:r>
                        <a:rPr lang="en-US" i="1">
                          <a:solidFill>
                            <a:schemeClr val="accent4"/>
                          </a:solidFill>
                          <a:latin typeface="Cambria Math" charset="0"/>
                          <a:ea typeface="Cambria Math" charset="0"/>
                          <a:cs typeface="Cambria Math" charset="0"/>
                        </a:rPr>
                        <m:t>≥</m:t>
                      </m:r>
                      <m:sSub>
                        <m:sSubPr>
                          <m:ctrlPr>
                            <a:rPr lang="en-US" i="1">
                              <a:solidFill>
                                <a:schemeClr val="accent4"/>
                              </a:solidFill>
                              <a:latin typeface="Cambria Math" panose="02040503050406030204" pitchFamily="18" charset="0"/>
                              <a:ea typeface="Cambria Math" charset="0"/>
                              <a:cs typeface="Cambria Math" charset="0"/>
                            </a:rPr>
                          </m:ctrlPr>
                        </m:sSubPr>
                        <m:e>
                          <m:r>
                            <a:rPr lang="en-US" i="1">
                              <a:solidFill>
                                <a:schemeClr val="accent4"/>
                              </a:solidFill>
                              <a:latin typeface="Cambria Math" charset="0"/>
                              <a:ea typeface="Cambria Math" charset="0"/>
                              <a:cs typeface="Cambria Math" charset="0"/>
                            </a:rPr>
                            <m:t>𝑛</m:t>
                          </m:r>
                        </m:e>
                        <m:sub>
                          <m:r>
                            <a:rPr lang="en-US" i="1">
                              <a:solidFill>
                                <a:schemeClr val="accent4"/>
                              </a:solidFill>
                              <a:latin typeface="Cambria Math" charset="0"/>
                              <a:ea typeface="Cambria Math" charset="0"/>
                              <a:cs typeface="Cambria Math" charset="0"/>
                            </a:rPr>
                            <m:t>0</m:t>
                          </m:r>
                        </m:sub>
                      </m:sSub>
                      <m:r>
                        <a:rPr lang="en-US" i="1">
                          <a:solidFill>
                            <a:schemeClr val="accent4"/>
                          </a:solidFill>
                          <a:latin typeface="Cambria Math" charset="0"/>
                          <a:ea typeface="Cambria Math" charset="0"/>
                          <a:cs typeface="Cambria Math" charset="0"/>
                        </a:rPr>
                        <m:t>, </m:t>
                      </m:r>
                    </m:oMath>
                  </m:oMathPara>
                </a14:m>
                <a:endParaRPr lang="en-US" i="1" dirty="0">
                  <a:solidFill>
                    <a:schemeClr val="accent4"/>
                  </a:solidFill>
                  <a:latin typeface="Cambria Math" charset="0"/>
                  <a:ea typeface="Cambria Math" charset="0"/>
                  <a:cs typeface="Cambria Math" charset="0"/>
                </a:endParaRPr>
              </a:p>
              <a:p>
                <a:pPr algn="ctr"/>
                <a:endParaRPr lang="en-US" sz="800" i="1" dirty="0">
                  <a:solidFill>
                    <a:schemeClr val="accent4"/>
                  </a:solidFill>
                  <a:latin typeface="Cambria Math" charset="0"/>
                  <a:ea typeface="Cambria Math" charset="0"/>
                  <a:cs typeface="Cambria Math" charset="0"/>
                </a:endParaRPr>
              </a:p>
              <a:p>
                <a:pPr algn="ctr"/>
                <a14:m>
                  <m:oMathPara xmlns:m="http://schemas.openxmlformats.org/officeDocument/2006/math">
                    <m:oMathParaPr>
                      <m:jc m:val="centerGroup"/>
                    </m:oMathParaPr>
                    <m:oMath xmlns:m="http://schemas.openxmlformats.org/officeDocument/2006/math">
                      <m:r>
                        <a:rPr lang="en-US" i="1">
                          <a:solidFill>
                            <a:schemeClr val="accent4"/>
                          </a:solidFill>
                          <a:latin typeface="Cambria Math" charset="0"/>
                          <a:ea typeface="Cambria Math" charset="0"/>
                          <a:cs typeface="Cambria Math" charset="0"/>
                        </a:rPr>
                        <m:t>0≤</m:t>
                      </m:r>
                      <m:r>
                        <a:rPr lang="en-US" i="1">
                          <a:solidFill>
                            <a:schemeClr val="accent4"/>
                          </a:solidFill>
                          <a:latin typeface="Cambria Math" charset="0"/>
                          <a:ea typeface="Cambria Math" charset="0"/>
                          <a:cs typeface="Cambria Math" charset="0"/>
                        </a:rPr>
                        <m:t>𝑐</m:t>
                      </m:r>
                      <m:r>
                        <a:rPr lang="en-US" i="1">
                          <a:solidFill>
                            <a:schemeClr val="accent4"/>
                          </a:solidFill>
                          <a:latin typeface="Cambria Math" charset="0"/>
                          <a:ea typeface="Cambria Math" charset="0"/>
                          <a:cs typeface="Cambria Math" charset="0"/>
                        </a:rPr>
                        <m:t>⋅</m:t>
                      </m:r>
                      <m:r>
                        <a:rPr lang="en-US" b="0" i="1" smtClean="0">
                          <a:solidFill>
                            <a:schemeClr val="accent4"/>
                          </a:solidFill>
                          <a:latin typeface="Cambria Math" charset="0"/>
                          <a:ea typeface="Cambria Math" charset="0"/>
                          <a:cs typeface="Cambria Math" charset="0"/>
                        </a:rPr>
                        <m:t>𝑔</m:t>
                      </m:r>
                      <m:d>
                        <m:dPr>
                          <m:ctrlPr>
                            <a:rPr lang="en-US" i="1">
                              <a:solidFill>
                                <a:schemeClr val="accent4"/>
                              </a:solidFill>
                              <a:latin typeface="Cambria Math" panose="02040503050406030204" pitchFamily="18" charset="0"/>
                              <a:ea typeface="Cambria Math" charset="0"/>
                              <a:cs typeface="Cambria Math" charset="0"/>
                            </a:rPr>
                          </m:ctrlPr>
                        </m:dPr>
                        <m:e>
                          <m:r>
                            <a:rPr lang="en-US" i="1">
                              <a:solidFill>
                                <a:schemeClr val="accent4"/>
                              </a:solidFill>
                              <a:latin typeface="Cambria Math" charset="0"/>
                              <a:ea typeface="Cambria Math" charset="0"/>
                              <a:cs typeface="Cambria Math" charset="0"/>
                            </a:rPr>
                            <m:t>𝑛</m:t>
                          </m:r>
                        </m:e>
                      </m:d>
                      <m:r>
                        <a:rPr lang="en-US" i="1">
                          <a:solidFill>
                            <a:schemeClr val="accent4"/>
                          </a:solidFill>
                          <a:latin typeface="Cambria Math" charset="0"/>
                          <a:ea typeface="Cambria Math" charset="0"/>
                          <a:cs typeface="Cambria Math" charset="0"/>
                        </a:rPr>
                        <m:t>≤</m:t>
                      </m:r>
                      <m:r>
                        <a:rPr lang="en-US" i="1">
                          <a:solidFill>
                            <a:schemeClr val="accent4"/>
                          </a:solidFill>
                          <a:latin typeface="Cambria Math" charset="0"/>
                          <a:ea typeface="Cambria Math" charset="0"/>
                          <a:cs typeface="Cambria Math" charset="0"/>
                        </a:rPr>
                        <m:t>𝑇</m:t>
                      </m:r>
                      <m:d>
                        <m:dPr>
                          <m:ctrlPr>
                            <a:rPr lang="en-US" i="1">
                              <a:solidFill>
                                <a:schemeClr val="accent4"/>
                              </a:solidFill>
                              <a:latin typeface="Cambria Math" panose="02040503050406030204" pitchFamily="18" charset="0"/>
                              <a:ea typeface="Cambria Math" charset="0"/>
                              <a:cs typeface="Cambria Math" charset="0"/>
                            </a:rPr>
                          </m:ctrlPr>
                        </m:dPr>
                        <m:e>
                          <m:r>
                            <a:rPr lang="en-US" i="1">
                              <a:solidFill>
                                <a:schemeClr val="accent4"/>
                              </a:solidFill>
                              <a:latin typeface="Cambria Math" charset="0"/>
                              <a:ea typeface="Cambria Math" charset="0"/>
                              <a:cs typeface="Cambria Math" charset="0"/>
                            </a:rPr>
                            <m:t>𝑛</m:t>
                          </m:r>
                        </m:e>
                      </m:d>
                    </m:oMath>
                  </m:oMathPara>
                </a14:m>
                <a:endParaRPr lang="en-US" dirty="0">
                  <a:solidFill>
                    <a:schemeClr val="accent4"/>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5486400" y="128572"/>
                <a:ext cx="4572000" cy="1359090"/>
              </a:xfrm>
              <a:prstGeom prst="rect">
                <a:avLst/>
              </a:prstGeom>
              <a:blipFill rotWithShape="0">
                <a:blip r:embed="rId3"/>
                <a:stretch>
                  <a:fillRect t="-24664" b="-3587"/>
                </a:stretch>
              </a:blipFill>
            </p:spPr>
            <p:txBody>
              <a:bodyPr/>
              <a:lstStyle/>
              <a:p>
                <a:r>
                  <a:rPr lang="en-US">
                    <a:noFill/>
                  </a:rPr>
                  <a:t> </a:t>
                </a:r>
              </a:p>
            </p:txBody>
          </p:sp>
        </mc:Fallback>
      </mc:AlternateContent>
      <p:pic>
        <p:nvPicPr>
          <p:cNvPr id="9" name="Picture 8"/>
          <p:cNvPicPr>
            <a:picLocks noChangeAspect="1"/>
          </p:cNvPicPr>
          <p:nvPr/>
        </p:nvPicPr>
        <p:blipFill>
          <a:blip r:embed="rId4"/>
          <a:stretch>
            <a:fillRect/>
          </a:stretch>
        </p:blipFill>
        <p:spPr>
          <a:xfrm>
            <a:off x="-20715" y="1927243"/>
            <a:ext cx="6565559" cy="4377039"/>
          </a:xfrm>
          <a:prstGeom prst="rect">
            <a:avLst/>
          </a:prstGeom>
        </p:spPr>
      </p:pic>
      <p:pic>
        <p:nvPicPr>
          <p:cNvPr id="10" name="Picture 9"/>
          <p:cNvPicPr>
            <a:picLocks noChangeAspect="1"/>
          </p:cNvPicPr>
          <p:nvPr/>
        </p:nvPicPr>
        <p:blipFill>
          <a:blip r:embed="rId5"/>
          <a:stretch>
            <a:fillRect/>
          </a:stretch>
        </p:blipFill>
        <p:spPr>
          <a:xfrm>
            <a:off x="-20716" y="1927242"/>
            <a:ext cx="6565559" cy="4377039"/>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6101378" y="3791535"/>
                <a:ext cx="3377761" cy="130939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tx1"/>
                          </a:solidFill>
                          <a:latin typeface="Cambria Math" charset="0"/>
                          <a:ea typeface="Cambria Math" charset="0"/>
                          <a:cs typeface="Cambria Math" charset="0"/>
                        </a:rPr>
                        <m:t>∀</m:t>
                      </m:r>
                      <m:r>
                        <a:rPr lang="en-US" sz="2400" i="1" smtClean="0">
                          <a:solidFill>
                            <a:schemeClr val="tx1"/>
                          </a:solidFill>
                          <a:latin typeface="Cambria Math" charset="0"/>
                          <a:ea typeface="Cambria Math" charset="0"/>
                          <a:cs typeface="Cambria Math" charset="0"/>
                        </a:rPr>
                        <m:t>𝑛</m:t>
                      </m:r>
                      <m:r>
                        <a:rPr lang="en-US" sz="2400" i="1" smtClean="0">
                          <a:solidFill>
                            <a:schemeClr val="tx1"/>
                          </a:solidFill>
                          <a:latin typeface="Cambria Math" charset="0"/>
                          <a:ea typeface="Cambria Math" charset="0"/>
                          <a:cs typeface="Cambria Math" charset="0"/>
                        </a:rPr>
                        <m:t>≥2, </m:t>
                      </m:r>
                    </m:oMath>
                  </m:oMathPara>
                </a14:m>
                <a:endParaRPr lang="en-US" sz="2400" i="1" dirty="0">
                  <a:solidFill>
                    <a:schemeClr val="tx1"/>
                  </a:solidFill>
                  <a:latin typeface="Cambria Math" charset="0"/>
                  <a:ea typeface="Cambria Math" charset="0"/>
                  <a:cs typeface="Cambria Math" charset="0"/>
                </a:endParaRPr>
              </a:p>
              <a:p>
                <a:endParaRPr lang="en-US" sz="1000" i="1" dirty="0">
                  <a:solidFill>
                    <a:schemeClr val="tx1"/>
                  </a:solidFill>
                  <a:latin typeface="Cambria Math" charset="0"/>
                  <a:ea typeface="Cambria Math" charset="0"/>
                  <a:cs typeface="Cambria Math" charset="0"/>
                </a:endParaRPr>
              </a:p>
              <a:p>
                <a:pPr/>
                <a14:m>
                  <m:oMathPara xmlns:m="http://schemas.openxmlformats.org/officeDocument/2006/math">
                    <m:oMathParaPr>
                      <m:jc m:val="centerGroup"/>
                    </m:oMathParaPr>
                    <m:oMath xmlns:m="http://schemas.openxmlformats.org/officeDocument/2006/math">
                      <m:r>
                        <a:rPr lang="en-US" sz="2400" i="1">
                          <a:solidFill>
                            <a:schemeClr val="tx1"/>
                          </a:solidFill>
                          <a:latin typeface="Cambria Math" charset="0"/>
                          <a:ea typeface="Cambria Math" charset="0"/>
                          <a:cs typeface="Cambria Math" charset="0"/>
                        </a:rPr>
                        <m:t>0≤</m:t>
                      </m:r>
                      <m:f>
                        <m:fPr>
                          <m:ctrlPr>
                            <a:rPr lang="en-US" sz="2400" b="0" i="1" smtClean="0">
                              <a:solidFill>
                                <a:schemeClr val="tx1"/>
                              </a:solidFill>
                              <a:latin typeface="Cambria Math" panose="02040503050406030204" pitchFamily="18" charset="0"/>
                              <a:ea typeface="Cambria Math" charset="0"/>
                              <a:cs typeface="Cambria Math" charset="0"/>
                            </a:rPr>
                          </m:ctrlPr>
                        </m:fPr>
                        <m:num>
                          <m:r>
                            <a:rPr lang="en-US" sz="2400" b="0" i="1" smtClean="0">
                              <a:solidFill>
                                <a:schemeClr val="tx1"/>
                              </a:solidFill>
                              <a:latin typeface="Cambria Math" charset="0"/>
                              <a:ea typeface="Cambria Math" charset="0"/>
                              <a:cs typeface="Cambria Math" charset="0"/>
                            </a:rPr>
                            <m:t>3</m:t>
                          </m:r>
                          <m:r>
                            <a:rPr lang="en-US" sz="2400" b="0" i="1" smtClean="0">
                              <a:solidFill>
                                <a:schemeClr val="tx1"/>
                              </a:solidFill>
                              <a:latin typeface="Cambria Math" charset="0"/>
                              <a:ea typeface="Cambria Math" charset="0"/>
                              <a:cs typeface="Cambria Math" charset="0"/>
                            </a:rPr>
                            <m:t>𝑛</m:t>
                          </m:r>
                        </m:num>
                        <m:den>
                          <m:r>
                            <a:rPr lang="en-US" sz="2400" b="0" i="1" smtClean="0">
                              <a:solidFill>
                                <a:schemeClr val="tx1"/>
                              </a:solidFill>
                              <a:latin typeface="Cambria Math" charset="0"/>
                              <a:ea typeface="Cambria Math" charset="0"/>
                              <a:cs typeface="Cambria Math" charset="0"/>
                            </a:rPr>
                            <m:t>3</m:t>
                          </m:r>
                        </m:den>
                      </m:f>
                      <m:r>
                        <a:rPr lang="en-US" sz="2400" i="1">
                          <a:solidFill>
                            <a:schemeClr val="tx1"/>
                          </a:solidFill>
                          <a:latin typeface="Cambria Math" charset="0"/>
                          <a:ea typeface="Cambria Math" charset="0"/>
                          <a:cs typeface="Cambria Math" charset="0"/>
                        </a:rPr>
                        <m:t>≤</m:t>
                      </m:r>
                      <m:r>
                        <a:rPr lang="en-US" sz="2400" b="0" i="1" smtClean="0">
                          <a:solidFill>
                            <a:schemeClr val="tx1"/>
                          </a:solidFill>
                          <a:latin typeface="Cambria Math" charset="0"/>
                          <a:ea typeface="Cambria Math" charset="0"/>
                          <a:cs typeface="Cambria Math" charset="0"/>
                        </a:rPr>
                        <m:t>𝑛</m:t>
                      </m:r>
                      <m:func>
                        <m:funcPr>
                          <m:ctrlPr>
                            <a:rPr lang="en-US" sz="2400" b="0" i="1" smtClean="0">
                              <a:solidFill>
                                <a:schemeClr val="tx1"/>
                              </a:solidFill>
                              <a:latin typeface="Cambria Math" panose="02040503050406030204" pitchFamily="18" charset="0"/>
                              <a:ea typeface="Cambria Math" charset="0"/>
                              <a:cs typeface="Cambria Math" charset="0"/>
                            </a:rPr>
                          </m:ctrlPr>
                        </m:funcPr>
                        <m:fName>
                          <m:sSub>
                            <m:sSubPr>
                              <m:ctrlPr>
                                <a:rPr lang="en-US" sz="2400" b="0" i="1" smtClean="0">
                                  <a:solidFill>
                                    <a:schemeClr val="tx1"/>
                                  </a:solidFill>
                                  <a:latin typeface="Cambria Math" panose="02040503050406030204" pitchFamily="18" charset="0"/>
                                  <a:ea typeface="Cambria Math" charset="0"/>
                                  <a:cs typeface="Cambria Math" charset="0"/>
                                </a:rPr>
                              </m:ctrlPr>
                            </m:sSubPr>
                            <m:e>
                              <m:r>
                                <m:rPr>
                                  <m:sty m:val="p"/>
                                </m:rPr>
                                <a:rPr lang="en-US" sz="2400" b="0" i="0" smtClean="0">
                                  <a:solidFill>
                                    <a:schemeClr val="tx1"/>
                                  </a:solidFill>
                                  <a:latin typeface="Cambria Math" charset="0"/>
                                  <a:ea typeface="Cambria Math" charset="0"/>
                                  <a:cs typeface="Cambria Math" charset="0"/>
                                </a:rPr>
                                <m:t>log</m:t>
                              </m:r>
                            </m:e>
                            <m:sub>
                              <m:r>
                                <a:rPr lang="en-US" sz="2400" b="0" i="0" smtClean="0">
                                  <a:solidFill>
                                    <a:schemeClr val="tx1"/>
                                  </a:solidFill>
                                  <a:latin typeface="Cambria Math" charset="0"/>
                                  <a:ea typeface="Cambria Math" charset="0"/>
                                  <a:cs typeface="Cambria Math" charset="0"/>
                                </a:rPr>
                                <m:t>2</m:t>
                              </m:r>
                            </m:sub>
                          </m:sSub>
                        </m:fName>
                        <m:e>
                          <m:d>
                            <m:dPr>
                              <m:ctrlPr>
                                <a:rPr lang="en-US" sz="2400" b="0" i="1" smtClean="0">
                                  <a:solidFill>
                                    <a:schemeClr val="tx1"/>
                                  </a:solidFill>
                                  <a:latin typeface="Cambria Math" panose="02040503050406030204" pitchFamily="18" charset="0"/>
                                  <a:ea typeface="Cambria Math" charset="0"/>
                                  <a:cs typeface="Cambria Math" charset="0"/>
                                </a:rPr>
                              </m:ctrlPr>
                            </m:dPr>
                            <m:e>
                              <m:r>
                                <a:rPr lang="en-US" sz="2400" b="0" i="1" smtClean="0">
                                  <a:solidFill>
                                    <a:schemeClr val="tx1"/>
                                  </a:solidFill>
                                  <a:latin typeface="Cambria Math" charset="0"/>
                                  <a:ea typeface="Cambria Math" charset="0"/>
                                  <a:cs typeface="Cambria Math" charset="0"/>
                                </a:rPr>
                                <m:t>𝑛</m:t>
                              </m:r>
                            </m:e>
                          </m:d>
                        </m:e>
                      </m:func>
                      <m:r>
                        <a:rPr lang="en-US" sz="2400" b="0" i="1" smtClean="0">
                          <a:solidFill>
                            <a:schemeClr val="tx1"/>
                          </a:solidFill>
                          <a:latin typeface="Cambria Math" charset="0"/>
                          <a:ea typeface="Cambria Math" charset="0"/>
                          <a:cs typeface="Cambria Math" charset="0"/>
                        </a:rPr>
                        <m:t>⁡</m:t>
                      </m:r>
                    </m:oMath>
                  </m:oMathPara>
                </a14:m>
                <a:endParaRPr lang="en-US" sz="1400" dirty="0">
                  <a:solidFill>
                    <a:schemeClr val="tx1"/>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6101378" y="3791535"/>
                <a:ext cx="3377761" cy="1309397"/>
              </a:xfrm>
              <a:prstGeom prst="rect">
                <a:avLst/>
              </a:prstGeom>
              <a:blipFill>
                <a:blip r:embed="rId6"/>
                <a:stretch>
                  <a:fillRect b="-2885"/>
                </a:stretch>
              </a:blipFill>
            </p:spPr>
            <p:txBody>
              <a:bodyPr/>
              <a:lstStyle/>
              <a:p>
                <a:r>
                  <a:rPr lang="en-US">
                    <a:noFill/>
                  </a:rPr>
                  <a:t> </a:t>
                </a:r>
              </a:p>
            </p:txBody>
          </p:sp>
        </mc:Fallback>
      </mc:AlternateContent>
      <p:sp>
        <p:nvSpPr>
          <p:cNvPr id="11" name="TextBox 10"/>
          <p:cNvSpPr txBox="1"/>
          <p:nvPr/>
        </p:nvSpPr>
        <p:spPr>
          <a:xfrm rot="20921105">
            <a:off x="3977457" y="4736371"/>
            <a:ext cx="1478016" cy="461665"/>
          </a:xfrm>
          <a:prstGeom prst="rect">
            <a:avLst/>
          </a:prstGeom>
          <a:noFill/>
        </p:spPr>
        <p:txBody>
          <a:bodyPr wrap="square" rtlCol="0">
            <a:spAutoFit/>
          </a:bodyPr>
          <a:lstStyle/>
          <a:p>
            <a:r>
              <a:rPr lang="en-US" sz="2400" dirty="0">
                <a:solidFill>
                  <a:srgbClr val="00B050"/>
                </a:solidFill>
              </a:rPr>
              <a:t>g(n)/3 = n</a:t>
            </a:r>
          </a:p>
        </p:txBody>
      </p:sp>
      <p:sp>
        <p:nvSpPr>
          <p:cNvPr id="12" name="TextBox 11"/>
          <p:cNvSpPr txBox="1"/>
          <p:nvPr/>
        </p:nvSpPr>
        <p:spPr>
          <a:xfrm rot="19224857">
            <a:off x="3912100" y="3422427"/>
            <a:ext cx="2130498" cy="461665"/>
          </a:xfrm>
          <a:prstGeom prst="rect">
            <a:avLst/>
          </a:prstGeom>
          <a:noFill/>
        </p:spPr>
        <p:txBody>
          <a:bodyPr wrap="square" rtlCol="0">
            <a:spAutoFit/>
          </a:bodyPr>
          <a:lstStyle/>
          <a:p>
            <a:r>
              <a:rPr lang="en-US" sz="2400" dirty="0">
                <a:solidFill>
                  <a:srgbClr val="FF0000"/>
                </a:solidFill>
              </a:rPr>
              <a:t>T(n) = </a:t>
            </a:r>
            <a:r>
              <a:rPr lang="en-US" sz="2400" dirty="0" err="1">
                <a:solidFill>
                  <a:srgbClr val="FF0000"/>
                </a:solidFill>
              </a:rPr>
              <a:t>nlog</a:t>
            </a:r>
            <a:r>
              <a:rPr lang="en-US" sz="2400" dirty="0">
                <a:solidFill>
                  <a:srgbClr val="FF0000"/>
                </a:solidFill>
              </a:rPr>
              <a:t>(n)</a:t>
            </a:r>
          </a:p>
        </p:txBody>
      </p:sp>
      <p:sp>
        <p:nvSpPr>
          <p:cNvPr id="13" name="TextBox 12"/>
          <p:cNvSpPr txBox="1"/>
          <p:nvPr/>
        </p:nvSpPr>
        <p:spPr>
          <a:xfrm rot="19843085">
            <a:off x="4074570" y="2647178"/>
            <a:ext cx="1379482" cy="461665"/>
          </a:xfrm>
          <a:prstGeom prst="rect">
            <a:avLst/>
          </a:prstGeom>
          <a:noFill/>
        </p:spPr>
        <p:txBody>
          <a:bodyPr wrap="square" rtlCol="0">
            <a:spAutoFit/>
          </a:bodyPr>
          <a:lstStyle/>
          <a:p>
            <a:r>
              <a:rPr lang="en-US" sz="2400">
                <a:solidFill>
                  <a:srgbClr val="005ECE"/>
                </a:solidFill>
              </a:rPr>
              <a:t>g(n) = 3n</a:t>
            </a:r>
            <a:endParaRPr lang="en-US" sz="2400" dirty="0">
              <a:solidFill>
                <a:srgbClr val="005ECE"/>
              </a:solidFill>
            </a:endParaRPr>
          </a:p>
        </p:txBody>
      </p:sp>
    </p:spTree>
    <p:extLst>
      <p:ext uri="{BB962C8B-B14F-4D97-AF65-F5344CB8AC3E}">
        <p14:creationId xmlns:p14="http://schemas.microsoft.com/office/powerpoint/2010/main" val="479937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Θ</a:t>
            </a:r>
            <a:r>
              <a:rPr lang="en-US" dirty="0"/>
              <a:t>(</a:t>
            </a:r>
            <a:r>
              <a:rPr lang="mr-IN" dirty="0"/>
              <a:t>…</a:t>
            </a:r>
            <a:r>
              <a:rPr lang="en-US" dirty="0"/>
              <a:t>) means both!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3200" dirty="0"/>
                  <a:t>We say </a:t>
                </a:r>
                <a:r>
                  <a:rPr lang="en-US" sz="3200" dirty="0">
                    <a:solidFill>
                      <a:schemeClr val="accent4"/>
                    </a:solidFill>
                  </a:rPr>
                  <a:t>“</a:t>
                </a:r>
                <a14:m>
                  <m:oMath xmlns:m="http://schemas.openxmlformats.org/officeDocument/2006/math">
                    <m:r>
                      <a:rPr lang="en-US" sz="3200" i="1">
                        <a:solidFill>
                          <a:schemeClr val="accent4"/>
                        </a:solidFill>
                        <a:latin typeface="Cambria Math" panose="02040503050406030204" pitchFamily="18" charset="0"/>
                      </a:rPr>
                      <m:t>𝑇</m:t>
                    </m:r>
                    <m:d>
                      <m:dPr>
                        <m:ctrlPr>
                          <a:rPr lang="en-US" sz="3200" i="1">
                            <a:solidFill>
                              <a:schemeClr val="accent4"/>
                            </a:solidFill>
                            <a:latin typeface="Cambria Math" panose="02040503050406030204" pitchFamily="18" charset="0"/>
                          </a:rPr>
                        </m:ctrlPr>
                      </m:dPr>
                      <m:e>
                        <m:r>
                          <a:rPr lang="en-US" sz="3200" i="1">
                            <a:solidFill>
                              <a:schemeClr val="accent4"/>
                            </a:solidFill>
                            <a:latin typeface="Cambria Math" panose="02040503050406030204" pitchFamily="18" charset="0"/>
                          </a:rPr>
                          <m:t>𝑛</m:t>
                        </m:r>
                      </m:e>
                    </m:d>
                  </m:oMath>
                </a14:m>
                <a:r>
                  <a:rPr lang="en-US" sz="3200" dirty="0">
                    <a:solidFill>
                      <a:schemeClr val="accent4"/>
                    </a:solidFill>
                  </a:rPr>
                  <a:t> is </a:t>
                </a:r>
                <a14:m>
                  <m:oMath xmlns:m="http://schemas.openxmlformats.org/officeDocument/2006/math">
                    <m:r>
                      <m:rPr>
                        <m:sty m:val="p"/>
                      </m:rPr>
                      <a:rPr lang="en-US" sz="3200" b="0" i="0" smtClean="0">
                        <a:solidFill>
                          <a:schemeClr val="accent4"/>
                        </a:solidFill>
                        <a:latin typeface="Cambria Math" panose="02040503050406030204" pitchFamily="18" charset="0"/>
                      </a:rPr>
                      <m:t>Θ</m:t>
                    </m:r>
                    <m:d>
                      <m:dPr>
                        <m:ctrlPr>
                          <a:rPr lang="en-US" sz="3200" i="1">
                            <a:solidFill>
                              <a:schemeClr val="accent4"/>
                            </a:solidFill>
                            <a:latin typeface="Cambria Math" panose="02040503050406030204" pitchFamily="18" charset="0"/>
                          </a:rPr>
                        </m:ctrlPr>
                      </m:dPr>
                      <m:e>
                        <m:r>
                          <a:rPr lang="en-US" sz="3200" b="0" i="1" smtClean="0">
                            <a:solidFill>
                              <a:schemeClr val="accent4"/>
                            </a:solidFill>
                            <a:latin typeface="Cambria Math" panose="02040503050406030204" pitchFamily="18" charset="0"/>
                          </a:rPr>
                          <m:t>𝑔</m:t>
                        </m:r>
                        <m:r>
                          <a:rPr lang="en-US" sz="3200" b="0" i="1" smtClean="0">
                            <a:solidFill>
                              <a:schemeClr val="accent4"/>
                            </a:solidFill>
                            <a:latin typeface="Cambria Math" panose="02040503050406030204" pitchFamily="18" charset="0"/>
                          </a:rPr>
                          <m:t>(</m:t>
                        </m:r>
                        <m:r>
                          <a:rPr lang="en-US" sz="3200" i="1">
                            <a:solidFill>
                              <a:schemeClr val="accent4"/>
                            </a:solidFill>
                            <a:latin typeface="Cambria Math" panose="02040503050406030204" pitchFamily="18" charset="0"/>
                          </a:rPr>
                          <m:t>𝑛</m:t>
                        </m:r>
                        <m:r>
                          <a:rPr lang="en-US" sz="3200" b="0" i="1" smtClean="0">
                            <a:solidFill>
                              <a:schemeClr val="accent4"/>
                            </a:solidFill>
                            <a:latin typeface="Cambria Math" panose="02040503050406030204" pitchFamily="18" charset="0"/>
                          </a:rPr>
                          <m:t>)</m:t>
                        </m:r>
                      </m:e>
                    </m:d>
                  </m:oMath>
                </a14:m>
                <a:r>
                  <a:rPr lang="en-US" sz="3200" dirty="0">
                    <a:solidFill>
                      <a:schemeClr val="accent4"/>
                    </a:solidFill>
                  </a:rPr>
                  <a:t>” </a:t>
                </a:r>
                <a:r>
                  <a:rPr lang="en-US" sz="3200"/>
                  <a:t>iff </a:t>
                </a:r>
                <a:r>
                  <a:rPr lang="en-US" sz="3200" dirty="0"/>
                  <a:t>both:</a:t>
                </a:r>
              </a:p>
              <a:p>
                <a:pPr marL="457200" lvl="1" indent="0" algn="ctr">
                  <a:lnSpc>
                    <a:spcPct val="150000"/>
                  </a:lnSpc>
                  <a:buNone/>
                </a:pPr>
                <a:r>
                  <a:rPr lang="en-US" sz="4000" b="0" dirty="0"/>
                  <a:t> </a:t>
                </a:r>
                <a14:m>
                  <m:oMath xmlns:m="http://schemas.openxmlformats.org/officeDocument/2006/math">
                    <m:r>
                      <a:rPr lang="en-US" sz="4000" b="0" i="1" smtClean="0">
                        <a:latin typeface="Cambria Math" panose="02040503050406030204" pitchFamily="18" charset="0"/>
                      </a:rPr>
                      <m:t>𝑇</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𝑛</m:t>
                        </m:r>
                      </m:e>
                    </m:d>
                    <m:r>
                      <a:rPr lang="en-US" sz="4000" b="0" i="1" smtClean="0">
                        <a:latin typeface="Cambria Math" panose="02040503050406030204" pitchFamily="18" charset="0"/>
                      </a:rPr>
                      <m:t>=</m:t>
                    </m:r>
                    <m:r>
                      <a:rPr lang="en-US" sz="4000" b="0" i="1" smtClean="0">
                        <a:latin typeface="Cambria Math" panose="02040503050406030204" pitchFamily="18" charset="0"/>
                      </a:rPr>
                      <m:t>𝑂</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𝑔</m:t>
                        </m:r>
                        <m:d>
                          <m:dPr>
                            <m:ctrlPr>
                              <a:rPr lang="en-US" sz="4000" b="0" i="1" smtClean="0">
                                <a:latin typeface="Cambria Math" panose="02040503050406030204" pitchFamily="18" charset="0"/>
                              </a:rPr>
                            </m:ctrlPr>
                          </m:dPr>
                          <m:e>
                            <m:r>
                              <a:rPr lang="en-US" sz="4000" b="0" i="1" smtClean="0">
                                <a:latin typeface="Cambria Math" panose="02040503050406030204" pitchFamily="18" charset="0"/>
                              </a:rPr>
                              <m:t>𝑛</m:t>
                            </m:r>
                          </m:e>
                        </m:d>
                      </m:e>
                    </m:d>
                  </m:oMath>
                </a14:m>
                <a:endParaRPr lang="en-US" sz="4000" dirty="0"/>
              </a:p>
              <a:p>
                <a:pPr marL="457200" lvl="1" indent="0" algn="ctr">
                  <a:lnSpc>
                    <a:spcPct val="150000"/>
                  </a:lnSpc>
                  <a:buNone/>
                </a:pPr>
                <a:r>
                  <a:rPr lang="en-US" sz="3600" dirty="0"/>
                  <a:t>and </a:t>
                </a:r>
              </a:p>
              <a:p>
                <a:pPr marL="457200" lvl="1" indent="0" algn="ctr">
                  <a:lnSpc>
                    <a:spcPct val="150000"/>
                  </a:lnSpc>
                  <a:buNone/>
                </a:pPr>
                <a:r>
                  <a:rPr lang="en-US" sz="4000" dirty="0"/>
                  <a:t> </a:t>
                </a:r>
                <a14:m>
                  <m:oMath xmlns:m="http://schemas.openxmlformats.org/officeDocument/2006/math">
                    <m:r>
                      <a:rPr lang="en-US" sz="4000" i="1">
                        <a:latin typeface="Cambria Math" panose="02040503050406030204" pitchFamily="18" charset="0"/>
                      </a:rPr>
                      <m:t>𝑇</m:t>
                    </m:r>
                    <m:d>
                      <m:dPr>
                        <m:ctrlPr>
                          <a:rPr lang="en-US" sz="4000" i="1">
                            <a:latin typeface="Cambria Math" panose="02040503050406030204" pitchFamily="18" charset="0"/>
                          </a:rPr>
                        </m:ctrlPr>
                      </m:dPr>
                      <m:e>
                        <m:r>
                          <a:rPr lang="en-US" sz="4000" i="1">
                            <a:latin typeface="Cambria Math" panose="02040503050406030204" pitchFamily="18" charset="0"/>
                          </a:rPr>
                          <m:t>𝑛</m:t>
                        </m:r>
                      </m:e>
                    </m:d>
                    <m:r>
                      <a:rPr lang="en-US" sz="4000" i="1">
                        <a:latin typeface="Cambria Math" panose="02040503050406030204" pitchFamily="18" charset="0"/>
                      </a:rPr>
                      <m:t>=</m:t>
                    </m:r>
                    <m:r>
                      <m:rPr>
                        <m:sty m:val="p"/>
                      </m:rPr>
                      <a:rPr lang="en-US" sz="4000" b="0" i="0" smtClean="0">
                        <a:latin typeface="Cambria Math" panose="02040503050406030204" pitchFamily="18" charset="0"/>
                      </a:rPr>
                      <m:t>Ω</m:t>
                    </m:r>
                    <m:d>
                      <m:dPr>
                        <m:ctrlPr>
                          <a:rPr lang="en-US" sz="4000" i="1">
                            <a:latin typeface="Cambria Math" panose="02040503050406030204" pitchFamily="18" charset="0"/>
                          </a:rPr>
                        </m:ctrlPr>
                      </m:dPr>
                      <m:e>
                        <m:r>
                          <a:rPr lang="en-US" sz="4000" i="1">
                            <a:latin typeface="Cambria Math" panose="02040503050406030204" pitchFamily="18" charset="0"/>
                          </a:rPr>
                          <m:t>𝑔</m:t>
                        </m:r>
                        <m:d>
                          <m:dPr>
                            <m:ctrlPr>
                              <a:rPr lang="en-US" sz="4000" i="1">
                                <a:latin typeface="Cambria Math" panose="02040503050406030204" pitchFamily="18" charset="0"/>
                              </a:rPr>
                            </m:ctrlPr>
                          </m:dPr>
                          <m:e>
                            <m:r>
                              <a:rPr lang="en-US" sz="4000" i="1">
                                <a:latin typeface="Cambria Math" panose="02040503050406030204" pitchFamily="18" charset="0"/>
                              </a:rPr>
                              <m:t>𝑛</m:t>
                            </m:r>
                          </m:e>
                        </m:d>
                      </m:e>
                    </m:d>
                  </m:oMath>
                </a14:m>
                <a:endParaRPr lang="en-US" sz="4000" dirty="0"/>
              </a:p>
              <a:p>
                <a:endParaRPr lang="en-US" sz="3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768" t="-3216"/>
                </a:stretch>
              </a:blipFill>
            </p:spPr>
            <p:txBody>
              <a:bodyPr/>
              <a:lstStyle/>
              <a:p>
                <a:r>
                  <a:rPr lang="en-US">
                    <a:noFill/>
                  </a:rPr>
                  <a:t> </a:t>
                </a:r>
              </a:p>
            </p:txBody>
          </p:sp>
        </mc:Fallback>
      </mc:AlternateContent>
    </p:spTree>
    <p:extLst>
      <p:ext uri="{BB962C8B-B14F-4D97-AF65-F5344CB8AC3E}">
        <p14:creationId xmlns:p14="http://schemas.microsoft.com/office/powerpoint/2010/main" val="15989358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5C434-C1BD-B148-83E0-8A7D18D38F4A}"/>
              </a:ext>
            </a:extLst>
          </p:cNvPr>
          <p:cNvSpPr>
            <a:spLocks noGrp="1"/>
          </p:cNvSpPr>
          <p:nvPr>
            <p:ph type="title"/>
          </p:nvPr>
        </p:nvSpPr>
        <p:spPr>
          <a:xfrm>
            <a:off x="547627" y="222270"/>
            <a:ext cx="7886700" cy="1325563"/>
          </a:xfrm>
        </p:spPr>
        <p:txBody>
          <a:bodyPr/>
          <a:lstStyle/>
          <a:p>
            <a:r>
              <a:rPr lang="en-US" dirty="0"/>
              <a:t>Example: polynomials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4F7C83-D4BD-FA47-8E70-496D794D62A1}"/>
                  </a:ext>
                </a:extLst>
              </p:cNvPr>
              <p:cNvSpPr>
                <a:spLocks noGrp="1"/>
              </p:cNvSpPr>
              <p:nvPr>
                <p:ph idx="1"/>
              </p:nvPr>
            </p:nvSpPr>
            <p:spPr>
              <a:xfrm>
                <a:off x="640225" y="1547833"/>
                <a:ext cx="8249132" cy="4351338"/>
              </a:xfrm>
            </p:spPr>
            <p:txBody>
              <a:bodyPr/>
              <a:lstStyle/>
              <a:p>
                <a:r>
                  <a:rPr lang="en-US" dirty="0"/>
                  <a:t>Suppose the p(n) is a polynomial of degree k:</a:t>
                </a:r>
              </a:p>
              <a:p>
                <a:pPr marL="0" indent="0" algn="ctr">
                  <a:buNone/>
                </a:pPr>
                <a14:m>
                  <m:oMath xmlns:m="http://schemas.openxmlformats.org/officeDocument/2006/math">
                    <m:r>
                      <a:rPr lang="en-US" b="0" i="1" smtClean="0">
                        <a:solidFill>
                          <a:schemeClr val="accent4"/>
                        </a:solidFill>
                        <a:latin typeface="Cambria Math" panose="02040503050406030204" pitchFamily="18" charset="0"/>
                      </a:rPr>
                      <m:t>𝑝</m:t>
                    </m:r>
                    <m:d>
                      <m:dPr>
                        <m:ctrlPr>
                          <a:rPr lang="en-US" b="0" i="1" smtClean="0">
                            <a:solidFill>
                              <a:schemeClr val="accent4"/>
                            </a:solidFill>
                            <a:latin typeface="Cambria Math" panose="02040503050406030204" pitchFamily="18" charset="0"/>
                          </a:rPr>
                        </m:ctrlPr>
                      </m:dPr>
                      <m:e>
                        <m:r>
                          <a:rPr lang="en-US" b="0" i="1" smtClean="0">
                            <a:solidFill>
                              <a:schemeClr val="accent4"/>
                            </a:solidFill>
                            <a:latin typeface="Cambria Math" panose="02040503050406030204" pitchFamily="18" charset="0"/>
                          </a:rPr>
                          <m:t>𝑛</m:t>
                        </m:r>
                      </m:e>
                    </m:d>
                    <m:r>
                      <a:rPr lang="en-US" b="0" i="1" smtClean="0">
                        <a:solidFill>
                          <a:schemeClr val="accent4"/>
                        </a:solidFill>
                        <a:latin typeface="Cambria Math" panose="02040503050406030204" pitchFamily="18" charset="0"/>
                      </a:rPr>
                      <m:t>=</m:t>
                    </m:r>
                    <m:sSub>
                      <m:sSubPr>
                        <m:ctrlPr>
                          <a:rPr lang="en-US" b="0" i="1" smtClean="0">
                            <a:solidFill>
                              <a:schemeClr val="accent4"/>
                            </a:solidFill>
                            <a:latin typeface="Cambria Math" panose="02040503050406030204" pitchFamily="18" charset="0"/>
                          </a:rPr>
                        </m:ctrlPr>
                      </m:sSubPr>
                      <m:e>
                        <m:r>
                          <a:rPr lang="en-US" b="0" i="1" smtClean="0">
                            <a:solidFill>
                              <a:schemeClr val="accent4"/>
                            </a:solidFill>
                            <a:latin typeface="Cambria Math" panose="02040503050406030204" pitchFamily="18" charset="0"/>
                          </a:rPr>
                          <m:t>𝑎</m:t>
                        </m:r>
                      </m:e>
                      <m:sub>
                        <m:r>
                          <a:rPr lang="en-US" b="0" i="1" smtClean="0">
                            <a:solidFill>
                              <a:schemeClr val="accent4"/>
                            </a:solidFill>
                            <a:latin typeface="Cambria Math" panose="02040503050406030204" pitchFamily="18" charset="0"/>
                          </a:rPr>
                          <m:t>0</m:t>
                        </m:r>
                      </m:sub>
                    </m:sSub>
                    <m:r>
                      <a:rPr lang="en-US" b="0" i="1" smtClean="0">
                        <a:solidFill>
                          <a:schemeClr val="accent4"/>
                        </a:solidFill>
                        <a:latin typeface="Cambria Math" panose="02040503050406030204" pitchFamily="18" charset="0"/>
                      </a:rPr>
                      <m:t>+</m:t>
                    </m:r>
                    <m:sSub>
                      <m:sSubPr>
                        <m:ctrlPr>
                          <a:rPr lang="en-US" b="0" i="1" smtClean="0">
                            <a:solidFill>
                              <a:schemeClr val="accent4"/>
                            </a:solidFill>
                            <a:latin typeface="Cambria Math" panose="02040503050406030204" pitchFamily="18" charset="0"/>
                          </a:rPr>
                        </m:ctrlPr>
                      </m:sSubPr>
                      <m:e>
                        <m:r>
                          <a:rPr lang="en-US" b="0" i="1" smtClean="0">
                            <a:solidFill>
                              <a:schemeClr val="accent4"/>
                            </a:solidFill>
                            <a:latin typeface="Cambria Math" panose="02040503050406030204" pitchFamily="18" charset="0"/>
                          </a:rPr>
                          <m:t>𝑎</m:t>
                        </m:r>
                      </m:e>
                      <m:sub>
                        <m:r>
                          <a:rPr lang="en-US" b="0" i="1" smtClean="0">
                            <a:solidFill>
                              <a:schemeClr val="accent4"/>
                            </a:solidFill>
                            <a:latin typeface="Cambria Math" panose="02040503050406030204" pitchFamily="18" charset="0"/>
                          </a:rPr>
                          <m:t>1</m:t>
                        </m:r>
                      </m:sub>
                    </m:sSub>
                    <m:r>
                      <a:rPr lang="en-US" b="0" i="1" smtClean="0">
                        <a:solidFill>
                          <a:schemeClr val="accent4"/>
                        </a:solidFill>
                        <a:latin typeface="Cambria Math" panose="02040503050406030204" pitchFamily="18" charset="0"/>
                      </a:rPr>
                      <m:t>𝑛</m:t>
                    </m:r>
                    <m:r>
                      <a:rPr lang="en-US" b="0" i="1" smtClean="0">
                        <a:solidFill>
                          <a:schemeClr val="accent4"/>
                        </a:solidFill>
                        <a:latin typeface="Cambria Math" panose="02040503050406030204" pitchFamily="18" charset="0"/>
                      </a:rPr>
                      <m:t>+</m:t>
                    </m:r>
                    <m:sSub>
                      <m:sSubPr>
                        <m:ctrlPr>
                          <a:rPr lang="en-US" b="0" i="1" smtClean="0">
                            <a:solidFill>
                              <a:schemeClr val="accent4"/>
                            </a:solidFill>
                            <a:latin typeface="Cambria Math" panose="02040503050406030204" pitchFamily="18" charset="0"/>
                          </a:rPr>
                        </m:ctrlPr>
                      </m:sSubPr>
                      <m:e>
                        <m:r>
                          <a:rPr lang="en-US" b="0" i="1" smtClean="0">
                            <a:solidFill>
                              <a:schemeClr val="accent4"/>
                            </a:solidFill>
                            <a:latin typeface="Cambria Math" panose="02040503050406030204" pitchFamily="18" charset="0"/>
                          </a:rPr>
                          <m:t>𝑎</m:t>
                        </m:r>
                      </m:e>
                      <m:sub>
                        <m:r>
                          <a:rPr lang="en-US" b="0" i="1" smtClean="0">
                            <a:solidFill>
                              <a:schemeClr val="accent4"/>
                            </a:solidFill>
                            <a:latin typeface="Cambria Math" panose="02040503050406030204" pitchFamily="18" charset="0"/>
                          </a:rPr>
                          <m:t>2</m:t>
                        </m:r>
                      </m:sub>
                    </m:sSub>
                    <m:sSup>
                      <m:sSupPr>
                        <m:ctrlPr>
                          <a:rPr lang="en-US" b="0" i="1" smtClean="0">
                            <a:solidFill>
                              <a:schemeClr val="accent4"/>
                            </a:solidFill>
                            <a:latin typeface="Cambria Math" panose="02040503050406030204" pitchFamily="18" charset="0"/>
                          </a:rPr>
                        </m:ctrlPr>
                      </m:sSupPr>
                      <m:e>
                        <m:r>
                          <a:rPr lang="en-US" b="0" i="1" smtClean="0">
                            <a:solidFill>
                              <a:schemeClr val="accent4"/>
                            </a:solidFill>
                            <a:latin typeface="Cambria Math" panose="02040503050406030204" pitchFamily="18" charset="0"/>
                          </a:rPr>
                          <m:t>𝑛</m:t>
                        </m:r>
                      </m:e>
                      <m:sup>
                        <m:r>
                          <a:rPr lang="en-US" b="0" i="1" smtClean="0">
                            <a:solidFill>
                              <a:schemeClr val="accent4"/>
                            </a:solidFill>
                            <a:latin typeface="Cambria Math" panose="02040503050406030204" pitchFamily="18" charset="0"/>
                          </a:rPr>
                          <m:t>2</m:t>
                        </m:r>
                      </m:sup>
                    </m:sSup>
                    <m:r>
                      <a:rPr lang="en-US" b="0" i="1" smtClean="0">
                        <a:solidFill>
                          <a:schemeClr val="accent4"/>
                        </a:solidFill>
                        <a:latin typeface="Cambria Math" panose="02040503050406030204" pitchFamily="18" charset="0"/>
                      </a:rPr>
                      <m:t>+⋯+</m:t>
                    </m:r>
                    <m:sSub>
                      <m:sSubPr>
                        <m:ctrlPr>
                          <a:rPr lang="en-US" b="0" i="1" smtClean="0">
                            <a:solidFill>
                              <a:schemeClr val="accent4"/>
                            </a:solidFill>
                            <a:latin typeface="Cambria Math" panose="02040503050406030204" pitchFamily="18" charset="0"/>
                          </a:rPr>
                        </m:ctrlPr>
                      </m:sSubPr>
                      <m:e>
                        <m:r>
                          <a:rPr lang="en-US" b="0" i="1" smtClean="0">
                            <a:solidFill>
                              <a:schemeClr val="accent4"/>
                            </a:solidFill>
                            <a:latin typeface="Cambria Math" panose="02040503050406030204" pitchFamily="18" charset="0"/>
                          </a:rPr>
                          <m:t>𝑎</m:t>
                        </m:r>
                      </m:e>
                      <m:sub>
                        <m:r>
                          <a:rPr lang="en-US" b="0" i="1" smtClean="0">
                            <a:solidFill>
                              <a:schemeClr val="accent4"/>
                            </a:solidFill>
                            <a:latin typeface="Cambria Math" panose="02040503050406030204" pitchFamily="18" charset="0"/>
                          </a:rPr>
                          <m:t>𝑘</m:t>
                        </m:r>
                      </m:sub>
                    </m:sSub>
                    <m:sSup>
                      <m:sSupPr>
                        <m:ctrlPr>
                          <a:rPr lang="en-US" b="0" i="1" smtClean="0">
                            <a:solidFill>
                              <a:schemeClr val="accent4"/>
                            </a:solidFill>
                            <a:latin typeface="Cambria Math" panose="02040503050406030204" pitchFamily="18" charset="0"/>
                          </a:rPr>
                        </m:ctrlPr>
                      </m:sSupPr>
                      <m:e>
                        <m:r>
                          <a:rPr lang="en-US" b="0" i="1" smtClean="0">
                            <a:solidFill>
                              <a:schemeClr val="accent4"/>
                            </a:solidFill>
                            <a:latin typeface="Cambria Math" panose="02040503050406030204" pitchFamily="18" charset="0"/>
                          </a:rPr>
                          <m:t>𝑛</m:t>
                        </m:r>
                      </m:e>
                      <m:sup>
                        <m:r>
                          <a:rPr lang="en-US" b="0" i="1" smtClean="0">
                            <a:solidFill>
                              <a:schemeClr val="accent4"/>
                            </a:solidFill>
                            <a:latin typeface="Cambria Math" panose="02040503050406030204" pitchFamily="18" charset="0"/>
                          </a:rPr>
                          <m:t>𝑘</m:t>
                        </m:r>
                      </m:sup>
                    </m:sSup>
                  </m:oMath>
                </a14:m>
                <a:r>
                  <a:rPr lang="en-US" dirty="0">
                    <a:solidFill>
                      <a:schemeClr val="accent4"/>
                    </a:solidFill>
                  </a:rPr>
                  <a:t> </a:t>
                </a:r>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𝑘</m:t>
                        </m:r>
                      </m:sub>
                    </m:sSub>
                    <m:r>
                      <a:rPr lang="en-US" b="0" i="1" smtClean="0">
                        <a:latin typeface="Cambria Math" panose="02040503050406030204" pitchFamily="18" charset="0"/>
                      </a:rPr>
                      <m:t>&gt;0.</m:t>
                    </m:r>
                  </m:oMath>
                </a14:m>
                <a:endParaRPr lang="en-US" dirty="0"/>
              </a:p>
              <a:p>
                <a:r>
                  <a:rPr lang="en-US" dirty="0"/>
                  <a:t>Then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𝑘</m:t>
                            </m:r>
                          </m:sup>
                        </m:sSup>
                      </m:e>
                    </m:d>
                  </m:oMath>
                </a14:m>
                <a:endParaRPr lang="en-US" dirty="0"/>
              </a:p>
              <a:p>
                <a:r>
                  <a:rPr lang="en-US" dirty="0"/>
                  <a:t>Proof:</a:t>
                </a:r>
              </a:p>
              <a:p>
                <a:pPr lvl="1"/>
                <a:r>
                  <a:rPr lang="en-US" dirty="0">
                    <a:solidFill>
                      <a:schemeClr val="accent4"/>
                    </a:solidFill>
                  </a:rPr>
                  <a:t>Choose </a:t>
                </a:r>
                <a14:m>
                  <m:oMath xmlns:m="http://schemas.openxmlformats.org/officeDocument/2006/math">
                    <m:sSub>
                      <m:sSubPr>
                        <m:ctrlPr>
                          <a:rPr lang="en-US" b="0" i="1" smtClean="0">
                            <a:solidFill>
                              <a:schemeClr val="accent4"/>
                            </a:solidFill>
                            <a:latin typeface="Cambria Math" panose="02040503050406030204" pitchFamily="18" charset="0"/>
                          </a:rPr>
                        </m:ctrlPr>
                      </m:sSubPr>
                      <m:e>
                        <m:r>
                          <a:rPr lang="en-US" b="0" i="1" smtClean="0">
                            <a:solidFill>
                              <a:schemeClr val="accent4"/>
                            </a:solidFill>
                            <a:latin typeface="Cambria Math" panose="02040503050406030204" pitchFamily="18" charset="0"/>
                          </a:rPr>
                          <m:t>𝑛</m:t>
                        </m:r>
                      </m:e>
                      <m:sub>
                        <m:r>
                          <a:rPr lang="en-US" b="0" i="1" smtClean="0">
                            <a:solidFill>
                              <a:schemeClr val="accent4"/>
                            </a:solidFill>
                            <a:latin typeface="Cambria Math" panose="02040503050406030204" pitchFamily="18" charset="0"/>
                          </a:rPr>
                          <m:t>0</m:t>
                        </m:r>
                      </m:sub>
                    </m:sSub>
                    <m:r>
                      <a:rPr lang="en-US" b="0" i="1" smtClean="0">
                        <a:solidFill>
                          <a:schemeClr val="accent4"/>
                        </a:solidFill>
                        <a:latin typeface="Cambria Math" panose="02040503050406030204" pitchFamily="18" charset="0"/>
                      </a:rPr>
                      <m:t>≥1</m:t>
                    </m:r>
                  </m:oMath>
                </a14:m>
                <a:r>
                  <a:rPr lang="en-US" dirty="0">
                    <a:solidFill>
                      <a:schemeClr val="accent4"/>
                    </a:solidFill>
                  </a:rPr>
                  <a:t> so that </a:t>
                </a:r>
                <a14:m>
                  <m:oMath xmlns:m="http://schemas.openxmlformats.org/officeDocument/2006/math">
                    <m:r>
                      <a:rPr lang="en-US" b="0" i="1" smtClean="0">
                        <a:solidFill>
                          <a:schemeClr val="accent4"/>
                        </a:solidFill>
                        <a:latin typeface="Cambria Math" panose="02040503050406030204" pitchFamily="18" charset="0"/>
                      </a:rPr>
                      <m:t>𝑝</m:t>
                    </m:r>
                    <m:d>
                      <m:dPr>
                        <m:ctrlPr>
                          <a:rPr lang="en-US" b="0" i="1" smtClean="0">
                            <a:solidFill>
                              <a:schemeClr val="accent4"/>
                            </a:solidFill>
                            <a:latin typeface="Cambria Math" panose="02040503050406030204" pitchFamily="18" charset="0"/>
                          </a:rPr>
                        </m:ctrlPr>
                      </m:dPr>
                      <m:e>
                        <m:r>
                          <a:rPr lang="en-US" b="0" i="1" smtClean="0">
                            <a:solidFill>
                              <a:schemeClr val="accent4"/>
                            </a:solidFill>
                            <a:latin typeface="Cambria Math" panose="02040503050406030204" pitchFamily="18" charset="0"/>
                          </a:rPr>
                          <m:t>𝑛</m:t>
                        </m:r>
                      </m:e>
                    </m:d>
                    <m:r>
                      <a:rPr lang="en-US" b="0" i="1" smtClean="0">
                        <a:solidFill>
                          <a:schemeClr val="accent4"/>
                        </a:solidFill>
                        <a:latin typeface="Cambria Math" panose="02040503050406030204" pitchFamily="18" charset="0"/>
                      </a:rPr>
                      <m:t>≥0 </m:t>
                    </m:r>
                  </m:oMath>
                </a14:m>
                <a:r>
                  <a:rPr lang="en-US" dirty="0">
                    <a:solidFill>
                      <a:schemeClr val="accent4"/>
                    </a:solidFill>
                  </a:rPr>
                  <a:t> for all </a:t>
                </a:r>
                <a14:m>
                  <m:oMath xmlns:m="http://schemas.openxmlformats.org/officeDocument/2006/math">
                    <m:r>
                      <a:rPr lang="en-US" b="0" i="1" smtClean="0">
                        <a:solidFill>
                          <a:schemeClr val="accent4"/>
                        </a:solidFill>
                        <a:latin typeface="Cambria Math" panose="02040503050406030204" pitchFamily="18" charset="0"/>
                      </a:rPr>
                      <m:t>𝑛</m:t>
                    </m:r>
                    <m:r>
                      <a:rPr lang="en-US" b="0" i="1" smtClean="0">
                        <a:solidFill>
                          <a:schemeClr val="accent4"/>
                        </a:solidFill>
                        <a:latin typeface="Cambria Math" panose="02040503050406030204" pitchFamily="18" charset="0"/>
                      </a:rPr>
                      <m:t>≥</m:t>
                    </m:r>
                    <m:r>
                      <a:rPr lang="en-US" b="0" i="1" smtClean="0">
                        <a:solidFill>
                          <a:schemeClr val="accent4"/>
                        </a:solidFill>
                        <a:latin typeface="Cambria Math" panose="02040503050406030204" pitchFamily="18" charset="0"/>
                      </a:rPr>
                      <m:t>𝑛</m:t>
                    </m:r>
                    <m:r>
                      <a:rPr lang="en-US" b="0" i="1" smtClean="0">
                        <a:solidFill>
                          <a:schemeClr val="accent4"/>
                        </a:solidFill>
                        <a:latin typeface="Cambria Math" panose="02040503050406030204" pitchFamily="18" charset="0"/>
                      </a:rPr>
                      <m:t>_0.</m:t>
                    </m:r>
                  </m:oMath>
                </a14:m>
                <a:endParaRPr lang="en-US" dirty="0">
                  <a:solidFill>
                    <a:schemeClr val="accent4"/>
                  </a:solidFill>
                </a:endParaRPr>
              </a:p>
              <a:p>
                <a:pPr lvl="1"/>
                <a:r>
                  <a:rPr lang="en-US" dirty="0">
                    <a:solidFill>
                      <a:schemeClr val="accent4"/>
                    </a:solidFill>
                  </a:rPr>
                  <a:t>Choose </a:t>
                </a:r>
                <a14:m>
                  <m:oMath xmlns:m="http://schemas.openxmlformats.org/officeDocument/2006/math">
                    <m:r>
                      <a:rPr lang="en-US" i="1">
                        <a:solidFill>
                          <a:schemeClr val="accent4"/>
                        </a:solidFill>
                        <a:latin typeface="Cambria Math" panose="02040503050406030204" pitchFamily="18" charset="0"/>
                      </a:rPr>
                      <m:t>𝑐</m:t>
                    </m:r>
                    <m:r>
                      <a:rPr lang="en-US" i="1">
                        <a:solidFill>
                          <a:schemeClr val="accent4"/>
                        </a:solidFill>
                        <a:latin typeface="Cambria Math" panose="02040503050406030204" pitchFamily="18" charset="0"/>
                      </a:rPr>
                      <m:t>=</m:t>
                    </m:r>
                    <m:d>
                      <m:dPr>
                        <m:begChr m:val="|"/>
                        <m:endChr m:val="|"/>
                        <m:ctrlPr>
                          <a:rPr lang="en-US" i="1">
                            <a:solidFill>
                              <a:schemeClr val="accent4"/>
                            </a:solidFill>
                            <a:latin typeface="Cambria Math" panose="02040503050406030204" pitchFamily="18" charset="0"/>
                          </a:rPr>
                        </m:ctrlPr>
                      </m:dPr>
                      <m:e>
                        <m:sSub>
                          <m:sSubPr>
                            <m:ctrlPr>
                              <a:rPr lang="en-US" i="1">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𝑎</m:t>
                            </m:r>
                          </m:e>
                          <m:sub>
                            <m:r>
                              <a:rPr lang="en-US" i="1">
                                <a:solidFill>
                                  <a:schemeClr val="accent4"/>
                                </a:solidFill>
                                <a:latin typeface="Cambria Math" panose="02040503050406030204" pitchFamily="18" charset="0"/>
                              </a:rPr>
                              <m:t>0</m:t>
                            </m:r>
                          </m:sub>
                        </m:sSub>
                      </m:e>
                    </m:d>
                    <m:r>
                      <a:rPr lang="en-US" i="1">
                        <a:solidFill>
                          <a:schemeClr val="accent4"/>
                        </a:solidFill>
                        <a:latin typeface="Cambria Math" panose="02040503050406030204" pitchFamily="18" charset="0"/>
                      </a:rPr>
                      <m:t>+</m:t>
                    </m:r>
                    <m:d>
                      <m:dPr>
                        <m:begChr m:val="|"/>
                        <m:endChr m:val="|"/>
                        <m:ctrlPr>
                          <a:rPr lang="en-US" i="1">
                            <a:solidFill>
                              <a:schemeClr val="accent4"/>
                            </a:solidFill>
                            <a:latin typeface="Cambria Math" panose="02040503050406030204" pitchFamily="18" charset="0"/>
                          </a:rPr>
                        </m:ctrlPr>
                      </m:dPr>
                      <m:e>
                        <m:sSub>
                          <m:sSubPr>
                            <m:ctrlPr>
                              <a:rPr lang="en-US" i="1">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𝑎</m:t>
                            </m:r>
                          </m:e>
                          <m:sub>
                            <m:r>
                              <a:rPr lang="en-US" i="1">
                                <a:solidFill>
                                  <a:schemeClr val="accent4"/>
                                </a:solidFill>
                                <a:latin typeface="Cambria Math" panose="02040503050406030204" pitchFamily="18" charset="0"/>
                              </a:rPr>
                              <m:t>1</m:t>
                            </m:r>
                          </m:sub>
                        </m:sSub>
                      </m:e>
                    </m:d>
                    <m:r>
                      <a:rPr lang="en-US" i="1">
                        <a:solidFill>
                          <a:schemeClr val="accent4"/>
                        </a:solidFill>
                        <a:latin typeface="Cambria Math" panose="02040503050406030204" pitchFamily="18" charset="0"/>
                      </a:rPr>
                      <m:t>+⋯+</m:t>
                    </m:r>
                    <m:d>
                      <m:dPr>
                        <m:begChr m:val="|"/>
                        <m:endChr m:val="|"/>
                        <m:ctrlPr>
                          <a:rPr lang="en-US" i="1">
                            <a:solidFill>
                              <a:schemeClr val="accent4"/>
                            </a:solidFill>
                            <a:latin typeface="Cambria Math" panose="02040503050406030204" pitchFamily="18" charset="0"/>
                          </a:rPr>
                        </m:ctrlPr>
                      </m:dPr>
                      <m:e>
                        <m:sSub>
                          <m:sSubPr>
                            <m:ctrlPr>
                              <a:rPr lang="en-US" i="1">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𝑎</m:t>
                            </m:r>
                          </m:e>
                          <m:sub>
                            <m:r>
                              <a:rPr lang="en-US" i="1">
                                <a:solidFill>
                                  <a:schemeClr val="accent4"/>
                                </a:solidFill>
                                <a:latin typeface="Cambria Math" panose="02040503050406030204" pitchFamily="18" charset="0"/>
                              </a:rPr>
                              <m:t>𝑘</m:t>
                            </m:r>
                          </m:sub>
                        </m:sSub>
                      </m:e>
                    </m:d>
                  </m:oMath>
                </a14:m>
                <a:r>
                  <a:rPr lang="en-US" dirty="0">
                    <a:solidFill>
                      <a:schemeClr val="accent4"/>
                    </a:solidFill>
                  </a:rPr>
                  <a:t> </a:t>
                </a:r>
              </a:p>
              <a:p>
                <a:pPr lvl="1"/>
                <a:endParaRPr lang="en-US" dirty="0"/>
              </a:p>
            </p:txBody>
          </p:sp>
        </mc:Choice>
        <mc:Fallback xmlns="">
          <p:sp>
            <p:nvSpPr>
              <p:cNvPr id="3" name="Content Placeholder 2">
                <a:extLst>
                  <a:ext uri="{FF2B5EF4-FFF2-40B4-BE49-F238E27FC236}">
                    <a16:creationId xmlns:a16="http://schemas.microsoft.com/office/drawing/2014/main" id="{9C4F7C83-D4BD-FA47-8E70-496D794D62A1}"/>
                  </a:ext>
                </a:extLst>
              </p:cNvPr>
              <p:cNvSpPr>
                <a:spLocks noGrp="1" noRot="1" noChangeAspect="1" noMove="1" noResize="1" noEditPoints="1" noAdjustHandles="1" noChangeArrowheads="1" noChangeShapeType="1" noTextEdit="1"/>
              </p:cNvSpPr>
              <p:nvPr>
                <p:ph idx="1"/>
              </p:nvPr>
            </p:nvSpPr>
            <p:spPr>
              <a:xfrm>
                <a:off x="640225" y="1547833"/>
                <a:ext cx="8249132" cy="4351338"/>
              </a:xfrm>
              <a:blipFill>
                <a:blip r:embed="rId2"/>
                <a:stretch>
                  <a:fillRect l="-1229" t="-2326"/>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59B08A76-8A32-5A49-ADB7-6646F5B93DBF}"/>
              </a:ext>
            </a:extLst>
          </p:cNvPr>
          <p:cNvCxnSpPr/>
          <p:nvPr/>
        </p:nvCxnSpPr>
        <p:spPr>
          <a:xfrm>
            <a:off x="2060294" y="4548851"/>
            <a:ext cx="0" cy="20487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8366A54-077C-D548-A3D0-440FB8CD6E07}"/>
              </a:ext>
            </a:extLst>
          </p:cNvPr>
          <p:cNvCxnSpPr/>
          <p:nvPr/>
        </p:nvCxnSpPr>
        <p:spPr>
          <a:xfrm>
            <a:off x="1481559" y="6169306"/>
            <a:ext cx="54169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Freeform 9">
            <a:extLst>
              <a:ext uri="{FF2B5EF4-FFF2-40B4-BE49-F238E27FC236}">
                <a16:creationId xmlns:a16="http://schemas.microsoft.com/office/drawing/2014/main" id="{833A21DE-16BE-3D4E-8E7C-A984DD2428DC}"/>
              </a:ext>
            </a:extLst>
          </p:cNvPr>
          <p:cNvSpPr/>
          <p:nvPr/>
        </p:nvSpPr>
        <p:spPr>
          <a:xfrm>
            <a:off x="1354238" y="2314937"/>
            <a:ext cx="7870785" cy="4351219"/>
          </a:xfrm>
          <a:custGeom>
            <a:avLst/>
            <a:gdLst>
              <a:gd name="connsiteX0" fmla="*/ 0 w 7870785"/>
              <a:gd name="connsiteY0" fmla="*/ 4305782 h 4351219"/>
              <a:gd name="connsiteX1" fmla="*/ 335666 w 7870785"/>
              <a:gd name="connsiteY1" fmla="*/ 3646025 h 4351219"/>
              <a:gd name="connsiteX2" fmla="*/ 844952 w 7870785"/>
              <a:gd name="connsiteY2" fmla="*/ 3183038 h 4351219"/>
              <a:gd name="connsiteX3" fmla="*/ 1551008 w 7870785"/>
              <a:gd name="connsiteY3" fmla="*/ 3345083 h 4351219"/>
              <a:gd name="connsiteX4" fmla="*/ 2534856 w 7870785"/>
              <a:gd name="connsiteY4" fmla="*/ 4155311 h 4351219"/>
              <a:gd name="connsiteX5" fmla="*/ 3541853 w 7870785"/>
              <a:gd name="connsiteY5" fmla="*/ 4305782 h 4351219"/>
              <a:gd name="connsiteX6" fmla="*/ 5324354 w 7870785"/>
              <a:gd name="connsiteY6" fmla="*/ 3507129 h 4351219"/>
              <a:gd name="connsiteX7" fmla="*/ 6805914 w 7870785"/>
              <a:gd name="connsiteY7" fmla="*/ 1817225 h 4351219"/>
              <a:gd name="connsiteX8" fmla="*/ 7870785 w 7870785"/>
              <a:gd name="connsiteY8" fmla="*/ 0 h 4351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70785" h="4351219">
                <a:moveTo>
                  <a:pt x="0" y="4305782"/>
                </a:moveTo>
                <a:cubicBezTo>
                  <a:pt x="97420" y="4069465"/>
                  <a:pt x="194841" y="3833149"/>
                  <a:pt x="335666" y="3646025"/>
                </a:cubicBezTo>
                <a:cubicBezTo>
                  <a:pt x="476491" y="3458901"/>
                  <a:pt x="642395" y="3233195"/>
                  <a:pt x="844952" y="3183038"/>
                </a:cubicBezTo>
                <a:cubicBezTo>
                  <a:pt x="1047509" y="3132881"/>
                  <a:pt x="1269358" y="3183038"/>
                  <a:pt x="1551008" y="3345083"/>
                </a:cubicBezTo>
                <a:cubicBezTo>
                  <a:pt x="1832658" y="3507128"/>
                  <a:pt x="2203049" y="3995195"/>
                  <a:pt x="2534856" y="4155311"/>
                </a:cubicBezTo>
                <a:cubicBezTo>
                  <a:pt x="2866663" y="4315427"/>
                  <a:pt x="3076937" y="4413812"/>
                  <a:pt x="3541853" y="4305782"/>
                </a:cubicBezTo>
                <a:cubicBezTo>
                  <a:pt x="4006769" y="4197752"/>
                  <a:pt x="4780344" y="3921888"/>
                  <a:pt x="5324354" y="3507129"/>
                </a:cubicBezTo>
                <a:cubicBezTo>
                  <a:pt x="5868364" y="3092370"/>
                  <a:pt x="6381509" y="2401746"/>
                  <a:pt x="6805914" y="1817225"/>
                </a:cubicBezTo>
                <a:cubicBezTo>
                  <a:pt x="7230319" y="1232704"/>
                  <a:pt x="7550552" y="616352"/>
                  <a:pt x="7870785" y="0"/>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F5CB194C-7B0A-514B-85CD-23E04C796C3C}"/>
                  </a:ext>
                </a:extLst>
              </p:cNvPr>
              <p:cNvSpPr/>
              <p:nvPr/>
            </p:nvSpPr>
            <p:spPr>
              <a:xfrm>
                <a:off x="7417992" y="4957388"/>
                <a:ext cx="98052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FF0000"/>
                          </a:solidFill>
                          <a:latin typeface="Cambria Math" panose="02040503050406030204" pitchFamily="18" charset="0"/>
                        </a:rPr>
                        <m:t>𝑝</m:t>
                      </m:r>
                      <m:d>
                        <m:dPr>
                          <m:ctrlPr>
                            <a:rPr lang="en-US" sz="2800" i="1">
                              <a:solidFill>
                                <a:srgbClr val="FF0000"/>
                              </a:solidFill>
                              <a:latin typeface="Cambria Math" panose="02040503050406030204" pitchFamily="18" charset="0"/>
                            </a:rPr>
                          </m:ctrlPr>
                        </m:dPr>
                        <m:e>
                          <m:r>
                            <a:rPr lang="en-US" sz="2800" i="1">
                              <a:solidFill>
                                <a:srgbClr val="FF0000"/>
                              </a:solidFill>
                              <a:latin typeface="Cambria Math" panose="02040503050406030204" pitchFamily="18" charset="0"/>
                            </a:rPr>
                            <m:t>𝑛</m:t>
                          </m:r>
                        </m:e>
                      </m:d>
                    </m:oMath>
                  </m:oMathPara>
                </a14:m>
                <a:endParaRPr lang="en-US" sz="2800" dirty="0">
                  <a:solidFill>
                    <a:srgbClr val="FF0000"/>
                  </a:solidFill>
                </a:endParaRPr>
              </a:p>
            </p:txBody>
          </p:sp>
        </mc:Choice>
        <mc:Fallback xmlns="">
          <p:sp>
            <p:nvSpPr>
              <p:cNvPr id="11" name="Rectangle 10">
                <a:extLst>
                  <a:ext uri="{FF2B5EF4-FFF2-40B4-BE49-F238E27FC236}">
                    <a16:creationId xmlns:a16="http://schemas.microsoft.com/office/drawing/2014/main" id="{F5CB194C-7B0A-514B-85CD-23E04C796C3C}"/>
                  </a:ext>
                </a:extLst>
              </p:cNvPr>
              <p:cNvSpPr>
                <a:spLocks noRot="1" noChangeAspect="1" noMove="1" noResize="1" noEditPoints="1" noAdjustHandles="1" noChangeArrowheads="1" noChangeShapeType="1" noTextEdit="1"/>
              </p:cNvSpPr>
              <p:nvPr/>
            </p:nvSpPr>
            <p:spPr>
              <a:xfrm>
                <a:off x="7417992" y="4957388"/>
                <a:ext cx="980525" cy="523220"/>
              </a:xfrm>
              <a:prstGeom prst="rect">
                <a:avLst/>
              </a:prstGeom>
              <a:blipFill>
                <a:blip r:embed="rId3"/>
                <a:stretch>
                  <a:fillRect b="-6977"/>
                </a:stretch>
              </a:blipFill>
            </p:spPr>
            <p:txBody>
              <a:bodyPr/>
              <a:lstStyle/>
              <a:p>
                <a:r>
                  <a:rPr lang="en-US">
                    <a:noFill/>
                  </a:rPr>
                  <a:t> </a:t>
                </a:r>
              </a:p>
            </p:txBody>
          </p:sp>
        </mc:Fallback>
      </mc:AlternateContent>
      <p:cxnSp>
        <p:nvCxnSpPr>
          <p:cNvPr id="13" name="Straight Connector 12">
            <a:extLst>
              <a:ext uri="{FF2B5EF4-FFF2-40B4-BE49-F238E27FC236}">
                <a16:creationId xmlns:a16="http://schemas.microsoft.com/office/drawing/2014/main" id="{0740BD7B-55CD-E64E-A5BE-5FAC4F41459A}"/>
              </a:ext>
            </a:extLst>
          </p:cNvPr>
          <p:cNvCxnSpPr>
            <a:cxnSpLocks/>
          </p:cNvCxnSpPr>
          <p:nvPr/>
        </p:nvCxnSpPr>
        <p:spPr>
          <a:xfrm>
            <a:off x="6123008" y="4490546"/>
            <a:ext cx="0" cy="193340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FEAC0ADE-1100-0642-BE4D-ABB293E447BB}"/>
                  </a:ext>
                </a:extLst>
              </p:cNvPr>
              <p:cNvSpPr/>
              <p:nvPr/>
            </p:nvSpPr>
            <p:spPr>
              <a:xfrm>
                <a:off x="6123008" y="6192486"/>
                <a:ext cx="57252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accent6"/>
                              </a:solidFill>
                              <a:latin typeface="Cambria Math" panose="02040503050406030204" pitchFamily="18" charset="0"/>
                            </a:rPr>
                          </m:ctrlPr>
                        </m:sSubPr>
                        <m:e>
                          <m:r>
                            <a:rPr lang="en-US" sz="2400" b="0" i="1" smtClean="0">
                              <a:solidFill>
                                <a:schemeClr val="accent6"/>
                              </a:solidFill>
                              <a:latin typeface="Cambria Math" panose="02040503050406030204" pitchFamily="18" charset="0"/>
                            </a:rPr>
                            <m:t>𝑛</m:t>
                          </m:r>
                        </m:e>
                        <m:sub>
                          <m:r>
                            <a:rPr lang="en-US" sz="2400" b="0" i="1" smtClean="0">
                              <a:solidFill>
                                <a:schemeClr val="accent6"/>
                              </a:solidFill>
                              <a:latin typeface="Cambria Math" panose="02040503050406030204" pitchFamily="18" charset="0"/>
                            </a:rPr>
                            <m:t>0</m:t>
                          </m:r>
                        </m:sub>
                      </m:sSub>
                    </m:oMath>
                  </m:oMathPara>
                </a14:m>
                <a:endParaRPr lang="en-US" sz="2400" dirty="0">
                  <a:solidFill>
                    <a:schemeClr val="accent6"/>
                  </a:solidFill>
                </a:endParaRPr>
              </a:p>
            </p:txBody>
          </p:sp>
        </mc:Choice>
        <mc:Fallback xmlns="">
          <p:sp>
            <p:nvSpPr>
              <p:cNvPr id="15" name="Rectangle 14">
                <a:extLst>
                  <a:ext uri="{FF2B5EF4-FFF2-40B4-BE49-F238E27FC236}">
                    <a16:creationId xmlns:a16="http://schemas.microsoft.com/office/drawing/2014/main" id="{FEAC0ADE-1100-0642-BE4D-ABB293E447BB}"/>
                  </a:ext>
                </a:extLst>
              </p:cNvPr>
              <p:cNvSpPr>
                <a:spLocks noRot="1" noChangeAspect="1" noMove="1" noResize="1" noEditPoints="1" noAdjustHandles="1" noChangeArrowheads="1" noChangeShapeType="1" noTextEdit="1"/>
              </p:cNvSpPr>
              <p:nvPr/>
            </p:nvSpPr>
            <p:spPr>
              <a:xfrm>
                <a:off x="6123008" y="6192486"/>
                <a:ext cx="572529" cy="46166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06573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1" grpId="0"/>
      <p:bldP spid="1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5C434-C1BD-B148-83E0-8A7D18D38F4A}"/>
              </a:ext>
            </a:extLst>
          </p:cNvPr>
          <p:cNvSpPr>
            <a:spLocks noGrp="1"/>
          </p:cNvSpPr>
          <p:nvPr>
            <p:ph type="title"/>
          </p:nvPr>
        </p:nvSpPr>
        <p:spPr>
          <a:xfrm>
            <a:off x="547627" y="222270"/>
            <a:ext cx="7886700" cy="1325563"/>
          </a:xfrm>
        </p:spPr>
        <p:txBody>
          <a:bodyPr/>
          <a:lstStyle/>
          <a:p>
            <a:r>
              <a:rPr lang="en-US" dirty="0"/>
              <a:t>Example: polynomials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C4F7C83-D4BD-FA47-8E70-496D794D62A1}"/>
                  </a:ext>
                </a:extLst>
              </p:cNvPr>
              <p:cNvSpPr>
                <a:spLocks noGrp="1"/>
              </p:cNvSpPr>
              <p:nvPr>
                <p:ph idx="1"/>
              </p:nvPr>
            </p:nvSpPr>
            <p:spPr>
              <a:xfrm>
                <a:off x="640225" y="1547832"/>
                <a:ext cx="8249132" cy="5165483"/>
              </a:xfrm>
            </p:spPr>
            <p:txBody>
              <a:bodyPr>
                <a:normAutofit/>
              </a:bodyPr>
              <a:lstStyle/>
              <a:p>
                <a:r>
                  <a:rPr lang="en-US" dirty="0"/>
                  <a:t>Suppose the p(n) is a polynomial of degree k:</a:t>
                </a:r>
              </a:p>
              <a:p>
                <a:pPr marL="0" indent="0" algn="ctr">
                  <a:buNone/>
                </a:pPr>
                <a14:m>
                  <m:oMath xmlns:m="http://schemas.openxmlformats.org/officeDocument/2006/math">
                    <m:r>
                      <a:rPr lang="en-US" b="0" i="1" smtClean="0">
                        <a:solidFill>
                          <a:schemeClr val="accent4"/>
                        </a:solidFill>
                        <a:latin typeface="Cambria Math" panose="02040503050406030204" pitchFamily="18" charset="0"/>
                      </a:rPr>
                      <m:t>𝑝</m:t>
                    </m:r>
                    <m:d>
                      <m:dPr>
                        <m:ctrlPr>
                          <a:rPr lang="en-US" b="0" i="1" smtClean="0">
                            <a:solidFill>
                              <a:schemeClr val="accent4"/>
                            </a:solidFill>
                            <a:latin typeface="Cambria Math" panose="02040503050406030204" pitchFamily="18" charset="0"/>
                          </a:rPr>
                        </m:ctrlPr>
                      </m:dPr>
                      <m:e>
                        <m:r>
                          <a:rPr lang="en-US" b="0" i="1" smtClean="0">
                            <a:solidFill>
                              <a:schemeClr val="accent4"/>
                            </a:solidFill>
                            <a:latin typeface="Cambria Math" panose="02040503050406030204" pitchFamily="18" charset="0"/>
                          </a:rPr>
                          <m:t>𝑛</m:t>
                        </m:r>
                      </m:e>
                    </m:d>
                    <m:r>
                      <a:rPr lang="en-US" b="0" i="1" smtClean="0">
                        <a:solidFill>
                          <a:schemeClr val="accent4"/>
                        </a:solidFill>
                        <a:latin typeface="Cambria Math" panose="02040503050406030204" pitchFamily="18" charset="0"/>
                      </a:rPr>
                      <m:t>=</m:t>
                    </m:r>
                    <m:sSub>
                      <m:sSubPr>
                        <m:ctrlPr>
                          <a:rPr lang="en-US" b="0" i="1" smtClean="0">
                            <a:solidFill>
                              <a:schemeClr val="accent4"/>
                            </a:solidFill>
                            <a:latin typeface="Cambria Math" panose="02040503050406030204" pitchFamily="18" charset="0"/>
                          </a:rPr>
                        </m:ctrlPr>
                      </m:sSubPr>
                      <m:e>
                        <m:r>
                          <a:rPr lang="en-US" b="0" i="1" smtClean="0">
                            <a:solidFill>
                              <a:schemeClr val="accent4"/>
                            </a:solidFill>
                            <a:latin typeface="Cambria Math" panose="02040503050406030204" pitchFamily="18" charset="0"/>
                          </a:rPr>
                          <m:t>𝑎</m:t>
                        </m:r>
                      </m:e>
                      <m:sub>
                        <m:r>
                          <a:rPr lang="en-US" b="0" i="1" smtClean="0">
                            <a:solidFill>
                              <a:schemeClr val="accent4"/>
                            </a:solidFill>
                            <a:latin typeface="Cambria Math" panose="02040503050406030204" pitchFamily="18" charset="0"/>
                          </a:rPr>
                          <m:t>0</m:t>
                        </m:r>
                      </m:sub>
                    </m:sSub>
                    <m:r>
                      <a:rPr lang="en-US" b="0" i="1" smtClean="0">
                        <a:solidFill>
                          <a:schemeClr val="accent4"/>
                        </a:solidFill>
                        <a:latin typeface="Cambria Math" panose="02040503050406030204" pitchFamily="18" charset="0"/>
                      </a:rPr>
                      <m:t>+</m:t>
                    </m:r>
                    <m:sSub>
                      <m:sSubPr>
                        <m:ctrlPr>
                          <a:rPr lang="en-US" b="0" i="1" smtClean="0">
                            <a:solidFill>
                              <a:schemeClr val="accent4"/>
                            </a:solidFill>
                            <a:latin typeface="Cambria Math" panose="02040503050406030204" pitchFamily="18" charset="0"/>
                          </a:rPr>
                        </m:ctrlPr>
                      </m:sSubPr>
                      <m:e>
                        <m:r>
                          <a:rPr lang="en-US" b="0" i="1" smtClean="0">
                            <a:solidFill>
                              <a:schemeClr val="accent4"/>
                            </a:solidFill>
                            <a:latin typeface="Cambria Math" panose="02040503050406030204" pitchFamily="18" charset="0"/>
                          </a:rPr>
                          <m:t>𝑎</m:t>
                        </m:r>
                      </m:e>
                      <m:sub>
                        <m:r>
                          <a:rPr lang="en-US" b="0" i="1" smtClean="0">
                            <a:solidFill>
                              <a:schemeClr val="accent4"/>
                            </a:solidFill>
                            <a:latin typeface="Cambria Math" panose="02040503050406030204" pitchFamily="18" charset="0"/>
                          </a:rPr>
                          <m:t>1</m:t>
                        </m:r>
                      </m:sub>
                    </m:sSub>
                    <m:r>
                      <a:rPr lang="en-US" b="0" i="1" smtClean="0">
                        <a:solidFill>
                          <a:schemeClr val="accent4"/>
                        </a:solidFill>
                        <a:latin typeface="Cambria Math" panose="02040503050406030204" pitchFamily="18" charset="0"/>
                      </a:rPr>
                      <m:t>𝑛</m:t>
                    </m:r>
                    <m:r>
                      <a:rPr lang="en-US" b="0" i="1" smtClean="0">
                        <a:solidFill>
                          <a:schemeClr val="accent4"/>
                        </a:solidFill>
                        <a:latin typeface="Cambria Math" panose="02040503050406030204" pitchFamily="18" charset="0"/>
                      </a:rPr>
                      <m:t>+</m:t>
                    </m:r>
                    <m:sSub>
                      <m:sSubPr>
                        <m:ctrlPr>
                          <a:rPr lang="en-US" b="0" i="1" smtClean="0">
                            <a:solidFill>
                              <a:schemeClr val="accent4"/>
                            </a:solidFill>
                            <a:latin typeface="Cambria Math" panose="02040503050406030204" pitchFamily="18" charset="0"/>
                          </a:rPr>
                        </m:ctrlPr>
                      </m:sSubPr>
                      <m:e>
                        <m:r>
                          <a:rPr lang="en-US" b="0" i="1" smtClean="0">
                            <a:solidFill>
                              <a:schemeClr val="accent4"/>
                            </a:solidFill>
                            <a:latin typeface="Cambria Math" panose="02040503050406030204" pitchFamily="18" charset="0"/>
                          </a:rPr>
                          <m:t>𝑎</m:t>
                        </m:r>
                      </m:e>
                      <m:sub>
                        <m:r>
                          <a:rPr lang="en-US" b="0" i="1" smtClean="0">
                            <a:solidFill>
                              <a:schemeClr val="accent4"/>
                            </a:solidFill>
                            <a:latin typeface="Cambria Math" panose="02040503050406030204" pitchFamily="18" charset="0"/>
                          </a:rPr>
                          <m:t>2</m:t>
                        </m:r>
                      </m:sub>
                    </m:sSub>
                    <m:sSup>
                      <m:sSupPr>
                        <m:ctrlPr>
                          <a:rPr lang="en-US" b="0" i="1" smtClean="0">
                            <a:solidFill>
                              <a:schemeClr val="accent4"/>
                            </a:solidFill>
                            <a:latin typeface="Cambria Math" panose="02040503050406030204" pitchFamily="18" charset="0"/>
                          </a:rPr>
                        </m:ctrlPr>
                      </m:sSupPr>
                      <m:e>
                        <m:r>
                          <a:rPr lang="en-US" b="0" i="1" smtClean="0">
                            <a:solidFill>
                              <a:schemeClr val="accent4"/>
                            </a:solidFill>
                            <a:latin typeface="Cambria Math" panose="02040503050406030204" pitchFamily="18" charset="0"/>
                          </a:rPr>
                          <m:t>𝑛</m:t>
                        </m:r>
                      </m:e>
                      <m:sup>
                        <m:r>
                          <a:rPr lang="en-US" b="0" i="1" smtClean="0">
                            <a:solidFill>
                              <a:schemeClr val="accent4"/>
                            </a:solidFill>
                            <a:latin typeface="Cambria Math" panose="02040503050406030204" pitchFamily="18" charset="0"/>
                          </a:rPr>
                          <m:t>2</m:t>
                        </m:r>
                      </m:sup>
                    </m:sSup>
                    <m:r>
                      <a:rPr lang="en-US" b="0" i="1" smtClean="0">
                        <a:solidFill>
                          <a:schemeClr val="accent4"/>
                        </a:solidFill>
                        <a:latin typeface="Cambria Math" panose="02040503050406030204" pitchFamily="18" charset="0"/>
                      </a:rPr>
                      <m:t>+⋯+</m:t>
                    </m:r>
                    <m:sSub>
                      <m:sSubPr>
                        <m:ctrlPr>
                          <a:rPr lang="en-US" b="0" i="1" smtClean="0">
                            <a:solidFill>
                              <a:schemeClr val="accent4"/>
                            </a:solidFill>
                            <a:latin typeface="Cambria Math" panose="02040503050406030204" pitchFamily="18" charset="0"/>
                          </a:rPr>
                        </m:ctrlPr>
                      </m:sSubPr>
                      <m:e>
                        <m:r>
                          <a:rPr lang="en-US" b="0" i="1" smtClean="0">
                            <a:solidFill>
                              <a:schemeClr val="accent4"/>
                            </a:solidFill>
                            <a:latin typeface="Cambria Math" panose="02040503050406030204" pitchFamily="18" charset="0"/>
                          </a:rPr>
                          <m:t>𝑎</m:t>
                        </m:r>
                      </m:e>
                      <m:sub>
                        <m:r>
                          <a:rPr lang="en-US" b="0" i="1" smtClean="0">
                            <a:solidFill>
                              <a:schemeClr val="accent4"/>
                            </a:solidFill>
                            <a:latin typeface="Cambria Math" panose="02040503050406030204" pitchFamily="18" charset="0"/>
                          </a:rPr>
                          <m:t>𝑘</m:t>
                        </m:r>
                      </m:sub>
                    </m:sSub>
                    <m:sSup>
                      <m:sSupPr>
                        <m:ctrlPr>
                          <a:rPr lang="en-US" b="0" i="1" smtClean="0">
                            <a:solidFill>
                              <a:schemeClr val="accent4"/>
                            </a:solidFill>
                            <a:latin typeface="Cambria Math" panose="02040503050406030204" pitchFamily="18" charset="0"/>
                          </a:rPr>
                        </m:ctrlPr>
                      </m:sSupPr>
                      <m:e>
                        <m:r>
                          <a:rPr lang="en-US" b="0" i="1" smtClean="0">
                            <a:solidFill>
                              <a:schemeClr val="accent4"/>
                            </a:solidFill>
                            <a:latin typeface="Cambria Math" panose="02040503050406030204" pitchFamily="18" charset="0"/>
                          </a:rPr>
                          <m:t>𝑛</m:t>
                        </m:r>
                      </m:e>
                      <m:sup>
                        <m:r>
                          <a:rPr lang="en-US" b="0" i="1" smtClean="0">
                            <a:solidFill>
                              <a:schemeClr val="accent4"/>
                            </a:solidFill>
                            <a:latin typeface="Cambria Math" panose="02040503050406030204" pitchFamily="18" charset="0"/>
                          </a:rPr>
                          <m:t>𝑘</m:t>
                        </m:r>
                      </m:sup>
                    </m:sSup>
                  </m:oMath>
                </a14:m>
                <a:r>
                  <a:rPr lang="en-US" dirty="0">
                    <a:solidFill>
                      <a:schemeClr val="accent4"/>
                    </a:solidFill>
                  </a:rPr>
                  <a:t> </a:t>
                </a:r>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𝑘</m:t>
                        </m:r>
                      </m:sub>
                    </m:sSub>
                    <m:r>
                      <a:rPr lang="en-US" b="0" i="1" smtClean="0">
                        <a:latin typeface="Cambria Math" panose="02040503050406030204" pitchFamily="18" charset="0"/>
                      </a:rPr>
                      <m:t>&gt;0.</m:t>
                    </m:r>
                  </m:oMath>
                </a14:m>
                <a:endParaRPr lang="en-US" dirty="0"/>
              </a:p>
              <a:p>
                <a:r>
                  <a:rPr lang="en-US" dirty="0"/>
                  <a:t>Then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𝑘</m:t>
                            </m:r>
                          </m:sup>
                        </m:sSup>
                      </m:e>
                    </m:d>
                  </m:oMath>
                </a14:m>
                <a:endParaRPr lang="en-US" dirty="0"/>
              </a:p>
              <a:p>
                <a:r>
                  <a:rPr lang="en-US" dirty="0"/>
                  <a:t>Proof:</a:t>
                </a:r>
              </a:p>
              <a:p>
                <a:pPr lvl="1"/>
                <a:r>
                  <a:rPr lang="en-US" dirty="0">
                    <a:solidFill>
                      <a:schemeClr val="accent4"/>
                    </a:solidFill>
                  </a:rPr>
                  <a:t>Choose </a:t>
                </a:r>
                <a14:m>
                  <m:oMath xmlns:m="http://schemas.openxmlformats.org/officeDocument/2006/math">
                    <m:sSub>
                      <m:sSubPr>
                        <m:ctrlPr>
                          <a:rPr lang="en-US" b="0" i="1" smtClean="0">
                            <a:solidFill>
                              <a:schemeClr val="accent4"/>
                            </a:solidFill>
                            <a:latin typeface="Cambria Math" panose="02040503050406030204" pitchFamily="18" charset="0"/>
                          </a:rPr>
                        </m:ctrlPr>
                      </m:sSubPr>
                      <m:e>
                        <m:r>
                          <a:rPr lang="en-US" b="0" i="1" smtClean="0">
                            <a:solidFill>
                              <a:schemeClr val="accent4"/>
                            </a:solidFill>
                            <a:latin typeface="Cambria Math" panose="02040503050406030204" pitchFamily="18" charset="0"/>
                          </a:rPr>
                          <m:t>𝑛</m:t>
                        </m:r>
                      </m:e>
                      <m:sub>
                        <m:r>
                          <a:rPr lang="en-US" b="0" i="1" smtClean="0">
                            <a:solidFill>
                              <a:schemeClr val="accent4"/>
                            </a:solidFill>
                            <a:latin typeface="Cambria Math" panose="02040503050406030204" pitchFamily="18" charset="0"/>
                          </a:rPr>
                          <m:t>0</m:t>
                        </m:r>
                      </m:sub>
                    </m:sSub>
                    <m:r>
                      <a:rPr lang="en-US" b="0" i="1" smtClean="0">
                        <a:solidFill>
                          <a:schemeClr val="accent4"/>
                        </a:solidFill>
                        <a:latin typeface="Cambria Math" panose="02040503050406030204" pitchFamily="18" charset="0"/>
                      </a:rPr>
                      <m:t>≥1</m:t>
                    </m:r>
                  </m:oMath>
                </a14:m>
                <a:r>
                  <a:rPr lang="en-US" dirty="0">
                    <a:solidFill>
                      <a:schemeClr val="accent4"/>
                    </a:solidFill>
                  </a:rPr>
                  <a:t> so that </a:t>
                </a:r>
                <a14:m>
                  <m:oMath xmlns:m="http://schemas.openxmlformats.org/officeDocument/2006/math">
                    <m:r>
                      <a:rPr lang="en-US" b="0" i="1" smtClean="0">
                        <a:solidFill>
                          <a:schemeClr val="accent4"/>
                        </a:solidFill>
                        <a:latin typeface="Cambria Math" panose="02040503050406030204" pitchFamily="18" charset="0"/>
                      </a:rPr>
                      <m:t>𝑝</m:t>
                    </m:r>
                    <m:d>
                      <m:dPr>
                        <m:ctrlPr>
                          <a:rPr lang="en-US" b="0" i="1" smtClean="0">
                            <a:solidFill>
                              <a:schemeClr val="accent4"/>
                            </a:solidFill>
                            <a:latin typeface="Cambria Math" panose="02040503050406030204" pitchFamily="18" charset="0"/>
                          </a:rPr>
                        </m:ctrlPr>
                      </m:dPr>
                      <m:e>
                        <m:r>
                          <a:rPr lang="en-US" b="0" i="1" smtClean="0">
                            <a:solidFill>
                              <a:schemeClr val="accent4"/>
                            </a:solidFill>
                            <a:latin typeface="Cambria Math" panose="02040503050406030204" pitchFamily="18" charset="0"/>
                          </a:rPr>
                          <m:t>𝑛</m:t>
                        </m:r>
                      </m:e>
                    </m:d>
                    <m:r>
                      <a:rPr lang="en-US" b="0" i="1" smtClean="0">
                        <a:solidFill>
                          <a:schemeClr val="accent4"/>
                        </a:solidFill>
                        <a:latin typeface="Cambria Math" panose="02040503050406030204" pitchFamily="18" charset="0"/>
                      </a:rPr>
                      <m:t>≥0 </m:t>
                    </m:r>
                  </m:oMath>
                </a14:m>
                <a:r>
                  <a:rPr lang="en-US" dirty="0">
                    <a:solidFill>
                      <a:schemeClr val="accent4"/>
                    </a:solidFill>
                  </a:rPr>
                  <a:t> for all </a:t>
                </a:r>
                <a14:m>
                  <m:oMath xmlns:m="http://schemas.openxmlformats.org/officeDocument/2006/math">
                    <m:r>
                      <a:rPr lang="en-US" b="0" i="1" smtClean="0">
                        <a:solidFill>
                          <a:schemeClr val="accent4"/>
                        </a:solidFill>
                        <a:latin typeface="Cambria Math" panose="02040503050406030204" pitchFamily="18" charset="0"/>
                      </a:rPr>
                      <m:t>𝑛</m:t>
                    </m:r>
                    <m:r>
                      <a:rPr lang="en-US" b="0" i="1" smtClean="0">
                        <a:solidFill>
                          <a:schemeClr val="accent4"/>
                        </a:solidFill>
                        <a:latin typeface="Cambria Math" panose="02040503050406030204" pitchFamily="18" charset="0"/>
                      </a:rPr>
                      <m:t>≥</m:t>
                    </m:r>
                    <m:r>
                      <a:rPr lang="en-US" b="0" i="1" smtClean="0">
                        <a:solidFill>
                          <a:schemeClr val="accent4"/>
                        </a:solidFill>
                        <a:latin typeface="Cambria Math" panose="02040503050406030204" pitchFamily="18" charset="0"/>
                      </a:rPr>
                      <m:t>𝑛</m:t>
                    </m:r>
                    <m:r>
                      <a:rPr lang="en-US" b="0" i="1" smtClean="0">
                        <a:solidFill>
                          <a:schemeClr val="accent4"/>
                        </a:solidFill>
                        <a:latin typeface="Cambria Math" panose="02040503050406030204" pitchFamily="18" charset="0"/>
                      </a:rPr>
                      <m:t>_0.</m:t>
                    </m:r>
                  </m:oMath>
                </a14:m>
                <a:endParaRPr lang="en-US" dirty="0">
                  <a:solidFill>
                    <a:schemeClr val="accent4"/>
                  </a:solidFill>
                </a:endParaRPr>
              </a:p>
              <a:p>
                <a:pPr lvl="1"/>
                <a:r>
                  <a:rPr lang="en-US" dirty="0">
                    <a:solidFill>
                      <a:schemeClr val="accent4"/>
                    </a:solidFill>
                  </a:rPr>
                  <a:t>Choose </a:t>
                </a:r>
                <a14:m>
                  <m:oMath xmlns:m="http://schemas.openxmlformats.org/officeDocument/2006/math">
                    <m:r>
                      <a:rPr lang="en-US" i="1">
                        <a:solidFill>
                          <a:schemeClr val="accent4"/>
                        </a:solidFill>
                        <a:latin typeface="Cambria Math" panose="02040503050406030204" pitchFamily="18" charset="0"/>
                      </a:rPr>
                      <m:t>𝑐</m:t>
                    </m:r>
                    <m:r>
                      <a:rPr lang="en-US" i="1">
                        <a:solidFill>
                          <a:schemeClr val="accent4"/>
                        </a:solidFill>
                        <a:latin typeface="Cambria Math" panose="02040503050406030204" pitchFamily="18" charset="0"/>
                      </a:rPr>
                      <m:t>=</m:t>
                    </m:r>
                    <m:d>
                      <m:dPr>
                        <m:begChr m:val="|"/>
                        <m:endChr m:val="|"/>
                        <m:ctrlPr>
                          <a:rPr lang="en-US" i="1">
                            <a:solidFill>
                              <a:schemeClr val="accent4"/>
                            </a:solidFill>
                            <a:latin typeface="Cambria Math" panose="02040503050406030204" pitchFamily="18" charset="0"/>
                          </a:rPr>
                        </m:ctrlPr>
                      </m:dPr>
                      <m:e>
                        <m:sSub>
                          <m:sSubPr>
                            <m:ctrlPr>
                              <a:rPr lang="en-US" i="1">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𝑎</m:t>
                            </m:r>
                          </m:e>
                          <m:sub>
                            <m:r>
                              <a:rPr lang="en-US" i="1">
                                <a:solidFill>
                                  <a:schemeClr val="accent4"/>
                                </a:solidFill>
                                <a:latin typeface="Cambria Math" panose="02040503050406030204" pitchFamily="18" charset="0"/>
                              </a:rPr>
                              <m:t>0</m:t>
                            </m:r>
                          </m:sub>
                        </m:sSub>
                      </m:e>
                    </m:d>
                    <m:r>
                      <a:rPr lang="en-US" i="1">
                        <a:solidFill>
                          <a:schemeClr val="accent4"/>
                        </a:solidFill>
                        <a:latin typeface="Cambria Math" panose="02040503050406030204" pitchFamily="18" charset="0"/>
                      </a:rPr>
                      <m:t>+</m:t>
                    </m:r>
                    <m:d>
                      <m:dPr>
                        <m:begChr m:val="|"/>
                        <m:endChr m:val="|"/>
                        <m:ctrlPr>
                          <a:rPr lang="en-US" i="1">
                            <a:solidFill>
                              <a:schemeClr val="accent4"/>
                            </a:solidFill>
                            <a:latin typeface="Cambria Math" panose="02040503050406030204" pitchFamily="18" charset="0"/>
                          </a:rPr>
                        </m:ctrlPr>
                      </m:dPr>
                      <m:e>
                        <m:sSub>
                          <m:sSubPr>
                            <m:ctrlPr>
                              <a:rPr lang="en-US" i="1">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𝑎</m:t>
                            </m:r>
                          </m:e>
                          <m:sub>
                            <m:r>
                              <a:rPr lang="en-US" i="1">
                                <a:solidFill>
                                  <a:schemeClr val="accent4"/>
                                </a:solidFill>
                                <a:latin typeface="Cambria Math" panose="02040503050406030204" pitchFamily="18" charset="0"/>
                              </a:rPr>
                              <m:t>1</m:t>
                            </m:r>
                          </m:sub>
                        </m:sSub>
                      </m:e>
                    </m:d>
                    <m:r>
                      <a:rPr lang="en-US" i="1">
                        <a:solidFill>
                          <a:schemeClr val="accent4"/>
                        </a:solidFill>
                        <a:latin typeface="Cambria Math" panose="02040503050406030204" pitchFamily="18" charset="0"/>
                      </a:rPr>
                      <m:t>+⋯+</m:t>
                    </m:r>
                    <m:d>
                      <m:dPr>
                        <m:begChr m:val="|"/>
                        <m:endChr m:val="|"/>
                        <m:ctrlPr>
                          <a:rPr lang="en-US" i="1">
                            <a:solidFill>
                              <a:schemeClr val="accent4"/>
                            </a:solidFill>
                            <a:latin typeface="Cambria Math" panose="02040503050406030204" pitchFamily="18" charset="0"/>
                          </a:rPr>
                        </m:ctrlPr>
                      </m:dPr>
                      <m:e>
                        <m:sSub>
                          <m:sSubPr>
                            <m:ctrlPr>
                              <a:rPr lang="en-US" i="1">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𝑎</m:t>
                            </m:r>
                          </m:e>
                          <m:sub>
                            <m:r>
                              <a:rPr lang="en-US" i="1">
                                <a:solidFill>
                                  <a:schemeClr val="accent4"/>
                                </a:solidFill>
                                <a:latin typeface="Cambria Math" panose="02040503050406030204" pitchFamily="18" charset="0"/>
                              </a:rPr>
                              <m:t>𝑘</m:t>
                            </m:r>
                          </m:sub>
                        </m:sSub>
                      </m:e>
                    </m:d>
                  </m:oMath>
                </a14:m>
                <a:r>
                  <a:rPr lang="en-US" dirty="0">
                    <a:solidFill>
                      <a:schemeClr val="accent4"/>
                    </a:solidFill>
                  </a:rPr>
                  <a:t> </a:t>
                </a:r>
              </a:p>
              <a:p>
                <a:pPr lvl="1"/>
                <a:r>
                  <a:rPr lang="en-US" dirty="0">
                    <a:solidFill>
                      <a:schemeClr val="accent4"/>
                    </a:solidFill>
                  </a:rPr>
                  <a:t>Then for all </a:t>
                </a:r>
                <a14:m>
                  <m:oMath xmlns:m="http://schemas.openxmlformats.org/officeDocument/2006/math">
                    <m:r>
                      <a:rPr lang="en-US" i="1">
                        <a:solidFill>
                          <a:schemeClr val="accent4"/>
                        </a:solidFill>
                        <a:latin typeface="Cambria Math" panose="02040503050406030204" pitchFamily="18" charset="0"/>
                      </a:rPr>
                      <m:t>𝑛</m:t>
                    </m:r>
                    <m:r>
                      <a:rPr lang="en-US" i="1">
                        <a:solidFill>
                          <a:schemeClr val="accent4"/>
                        </a:solidFill>
                        <a:latin typeface="Cambria Math" panose="02040503050406030204" pitchFamily="18" charset="0"/>
                      </a:rPr>
                      <m:t>≥</m:t>
                    </m:r>
                    <m:sSub>
                      <m:sSubPr>
                        <m:ctrlPr>
                          <a:rPr lang="en-US" i="1">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𝑛</m:t>
                        </m:r>
                      </m:e>
                      <m:sub>
                        <m:r>
                          <a:rPr lang="en-US" i="1">
                            <a:solidFill>
                              <a:schemeClr val="accent4"/>
                            </a:solidFill>
                            <a:latin typeface="Cambria Math" panose="02040503050406030204" pitchFamily="18" charset="0"/>
                          </a:rPr>
                          <m:t>0</m:t>
                        </m:r>
                      </m:sub>
                    </m:sSub>
                  </m:oMath>
                </a14:m>
                <a:r>
                  <a:rPr lang="en-US" dirty="0">
                    <a:solidFill>
                      <a:schemeClr val="accent4"/>
                    </a:solidFill>
                  </a:rPr>
                  <a:t>:</a:t>
                </a:r>
              </a:p>
              <a:p>
                <a:pPr lvl="1"/>
                <a14:m>
                  <m:oMath xmlns:m="http://schemas.openxmlformats.org/officeDocument/2006/math">
                    <m:r>
                      <a:rPr lang="en-US" b="0" i="1" smtClean="0">
                        <a:solidFill>
                          <a:schemeClr val="accent4"/>
                        </a:solidFill>
                        <a:latin typeface="Cambria Math" panose="02040503050406030204" pitchFamily="18" charset="0"/>
                      </a:rPr>
                      <m:t>0≤</m:t>
                    </m:r>
                    <m:r>
                      <a:rPr lang="en-US" b="0" i="1" smtClean="0">
                        <a:solidFill>
                          <a:schemeClr val="accent4"/>
                        </a:solidFill>
                        <a:latin typeface="Cambria Math" panose="02040503050406030204" pitchFamily="18" charset="0"/>
                      </a:rPr>
                      <m:t>𝑝</m:t>
                    </m:r>
                    <m:d>
                      <m:dPr>
                        <m:ctrlPr>
                          <a:rPr lang="en-US" b="0" i="1" smtClean="0">
                            <a:solidFill>
                              <a:schemeClr val="accent4"/>
                            </a:solidFill>
                            <a:latin typeface="Cambria Math" panose="02040503050406030204" pitchFamily="18" charset="0"/>
                          </a:rPr>
                        </m:ctrlPr>
                      </m:dPr>
                      <m:e>
                        <m:r>
                          <a:rPr lang="en-US" b="0" i="1" smtClean="0">
                            <a:solidFill>
                              <a:schemeClr val="accent4"/>
                            </a:solidFill>
                            <a:latin typeface="Cambria Math" panose="02040503050406030204" pitchFamily="18" charset="0"/>
                          </a:rPr>
                          <m:t>𝑛</m:t>
                        </m:r>
                      </m:e>
                    </m:d>
                    <m:r>
                      <a:rPr lang="en-US" b="0" i="1" smtClean="0">
                        <a:solidFill>
                          <a:schemeClr val="accent4"/>
                        </a:solidFill>
                        <a:latin typeface="Cambria Math" panose="02040503050406030204" pitchFamily="18" charset="0"/>
                      </a:rPr>
                      <m:t>=</m:t>
                    </m:r>
                    <m:d>
                      <m:dPr>
                        <m:begChr m:val="|"/>
                        <m:endChr m:val="|"/>
                        <m:ctrlPr>
                          <a:rPr lang="en-US" b="0" i="1" smtClean="0">
                            <a:solidFill>
                              <a:schemeClr val="accent4"/>
                            </a:solidFill>
                            <a:latin typeface="Cambria Math" panose="02040503050406030204" pitchFamily="18" charset="0"/>
                          </a:rPr>
                        </m:ctrlPr>
                      </m:dPr>
                      <m:e>
                        <m:r>
                          <a:rPr lang="en-US" b="0" i="1" smtClean="0">
                            <a:solidFill>
                              <a:schemeClr val="accent4"/>
                            </a:solidFill>
                            <a:latin typeface="Cambria Math" panose="02040503050406030204" pitchFamily="18" charset="0"/>
                          </a:rPr>
                          <m:t>𝑝</m:t>
                        </m:r>
                        <m:d>
                          <m:dPr>
                            <m:ctrlPr>
                              <a:rPr lang="en-US" b="0" i="1" smtClean="0">
                                <a:solidFill>
                                  <a:schemeClr val="accent4"/>
                                </a:solidFill>
                                <a:latin typeface="Cambria Math" panose="02040503050406030204" pitchFamily="18" charset="0"/>
                              </a:rPr>
                            </m:ctrlPr>
                          </m:dPr>
                          <m:e>
                            <m:r>
                              <a:rPr lang="en-US" b="0" i="1" smtClean="0">
                                <a:solidFill>
                                  <a:schemeClr val="accent4"/>
                                </a:solidFill>
                                <a:latin typeface="Cambria Math" panose="02040503050406030204" pitchFamily="18" charset="0"/>
                              </a:rPr>
                              <m:t>𝑛</m:t>
                            </m:r>
                          </m:e>
                        </m:d>
                      </m:e>
                    </m:d>
                    <m:r>
                      <a:rPr lang="en-US" b="0" i="1" smtClean="0">
                        <a:solidFill>
                          <a:schemeClr val="accent4"/>
                        </a:solidFill>
                        <a:latin typeface="Cambria Math" panose="02040503050406030204" pitchFamily="18" charset="0"/>
                      </a:rPr>
                      <m:t>≤</m:t>
                    </m:r>
                    <m:d>
                      <m:dPr>
                        <m:begChr m:val="|"/>
                        <m:endChr m:val="|"/>
                        <m:ctrlPr>
                          <a:rPr lang="en-US" b="0" i="1" smtClean="0">
                            <a:solidFill>
                              <a:schemeClr val="accent4"/>
                            </a:solidFill>
                            <a:latin typeface="Cambria Math" panose="02040503050406030204" pitchFamily="18" charset="0"/>
                          </a:rPr>
                        </m:ctrlPr>
                      </m:dPr>
                      <m:e>
                        <m:sSub>
                          <m:sSubPr>
                            <m:ctrlPr>
                              <a:rPr lang="en-US" b="0" i="1" smtClean="0">
                                <a:solidFill>
                                  <a:schemeClr val="accent4"/>
                                </a:solidFill>
                                <a:latin typeface="Cambria Math" panose="02040503050406030204" pitchFamily="18" charset="0"/>
                              </a:rPr>
                            </m:ctrlPr>
                          </m:sSubPr>
                          <m:e>
                            <m:r>
                              <a:rPr lang="en-US" b="0" i="1" smtClean="0">
                                <a:solidFill>
                                  <a:schemeClr val="accent4"/>
                                </a:solidFill>
                                <a:latin typeface="Cambria Math" panose="02040503050406030204" pitchFamily="18" charset="0"/>
                              </a:rPr>
                              <m:t>𝑎</m:t>
                            </m:r>
                          </m:e>
                          <m:sub>
                            <m:r>
                              <a:rPr lang="en-US" b="0" i="1" smtClean="0">
                                <a:solidFill>
                                  <a:schemeClr val="accent4"/>
                                </a:solidFill>
                                <a:latin typeface="Cambria Math" panose="02040503050406030204" pitchFamily="18" charset="0"/>
                              </a:rPr>
                              <m:t>0</m:t>
                            </m:r>
                          </m:sub>
                        </m:sSub>
                      </m:e>
                    </m:d>
                    <m:r>
                      <a:rPr lang="en-US" b="0" i="1" smtClean="0">
                        <a:solidFill>
                          <a:schemeClr val="accent4"/>
                        </a:solidFill>
                        <a:latin typeface="Cambria Math" panose="02040503050406030204" pitchFamily="18" charset="0"/>
                      </a:rPr>
                      <m:t>+</m:t>
                    </m:r>
                    <m:d>
                      <m:dPr>
                        <m:begChr m:val="|"/>
                        <m:endChr m:val="|"/>
                        <m:ctrlPr>
                          <a:rPr lang="en-US" b="0" i="1" smtClean="0">
                            <a:solidFill>
                              <a:schemeClr val="accent4"/>
                            </a:solidFill>
                            <a:latin typeface="Cambria Math" panose="02040503050406030204" pitchFamily="18" charset="0"/>
                          </a:rPr>
                        </m:ctrlPr>
                      </m:dPr>
                      <m:e>
                        <m:sSub>
                          <m:sSubPr>
                            <m:ctrlPr>
                              <a:rPr lang="en-US" b="0" i="1" smtClean="0">
                                <a:solidFill>
                                  <a:schemeClr val="accent4"/>
                                </a:solidFill>
                                <a:latin typeface="Cambria Math" panose="02040503050406030204" pitchFamily="18" charset="0"/>
                              </a:rPr>
                            </m:ctrlPr>
                          </m:sSubPr>
                          <m:e>
                            <m:r>
                              <a:rPr lang="en-US" b="0" i="1" smtClean="0">
                                <a:solidFill>
                                  <a:schemeClr val="accent4"/>
                                </a:solidFill>
                                <a:latin typeface="Cambria Math" panose="02040503050406030204" pitchFamily="18" charset="0"/>
                              </a:rPr>
                              <m:t>𝑎</m:t>
                            </m:r>
                          </m:e>
                          <m:sub>
                            <m:r>
                              <a:rPr lang="en-US" b="0" i="1" smtClean="0">
                                <a:solidFill>
                                  <a:schemeClr val="accent4"/>
                                </a:solidFill>
                                <a:latin typeface="Cambria Math" panose="02040503050406030204" pitchFamily="18" charset="0"/>
                              </a:rPr>
                              <m:t>1</m:t>
                            </m:r>
                          </m:sub>
                        </m:sSub>
                      </m:e>
                    </m:d>
                    <m:r>
                      <a:rPr lang="en-US" b="0" i="1" smtClean="0">
                        <a:solidFill>
                          <a:schemeClr val="accent4"/>
                        </a:solidFill>
                        <a:latin typeface="Cambria Math" panose="02040503050406030204" pitchFamily="18" charset="0"/>
                      </a:rPr>
                      <m:t>𝑛</m:t>
                    </m:r>
                    <m:r>
                      <a:rPr lang="en-US" b="0" i="1" smtClean="0">
                        <a:solidFill>
                          <a:schemeClr val="accent4"/>
                        </a:solidFill>
                        <a:latin typeface="Cambria Math" panose="02040503050406030204" pitchFamily="18" charset="0"/>
                      </a:rPr>
                      <m:t>+⋯+</m:t>
                    </m:r>
                    <m:d>
                      <m:dPr>
                        <m:begChr m:val="|"/>
                        <m:endChr m:val="|"/>
                        <m:ctrlPr>
                          <a:rPr lang="en-US" b="0" i="1" smtClean="0">
                            <a:solidFill>
                              <a:schemeClr val="accent4"/>
                            </a:solidFill>
                            <a:latin typeface="Cambria Math" panose="02040503050406030204" pitchFamily="18" charset="0"/>
                          </a:rPr>
                        </m:ctrlPr>
                      </m:dPr>
                      <m:e>
                        <m:sSub>
                          <m:sSubPr>
                            <m:ctrlPr>
                              <a:rPr lang="en-US" b="0" i="1" smtClean="0">
                                <a:solidFill>
                                  <a:schemeClr val="accent4"/>
                                </a:solidFill>
                                <a:latin typeface="Cambria Math" panose="02040503050406030204" pitchFamily="18" charset="0"/>
                              </a:rPr>
                            </m:ctrlPr>
                          </m:sSubPr>
                          <m:e>
                            <m:r>
                              <a:rPr lang="en-US" b="0" i="1" smtClean="0">
                                <a:solidFill>
                                  <a:schemeClr val="accent4"/>
                                </a:solidFill>
                                <a:latin typeface="Cambria Math" panose="02040503050406030204" pitchFamily="18" charset="0"/>
                              </a:rPr>
                              <m:t>𝑎</m:t>
                            </m:r>
                          </m:e>
                          <m:sub>
                            <m:r>
                              <a:rPr lang="en-US" b="0" i="1" smtClean="0">
                                <a:solidFill>
                                  <a:schemeClr val="accent4"/>
                                </a:solidFill>
                                <a:latin typeface="Cambria Math" panose="02040503050406030204" pitchFamily="18" charset="0"/>
                              </a:rPr>
                              <m:t>𝑘</m:t>
                            </m:r>
                          </m:sub>
                        </m:sSub>
                      </m:e>
                    </m:d>
                    <m:sSup>
                      <m:sSupPr>
                        <m:ctrlPr>
                          <a:rPr lang="en-US" b="0" i="1" smtClean="0">
                            <a:solidFill>
                              <a:schemeClr val="accent4"/>
                            </a:solidFill>
                            <a:latin typeface="Cambria Math" panose="02040503050406030204" pitchFamily="18" charset="0"/>
                          </a:rPr>
                        </m:ctrlPr>
                      </m:sSupPr>
                      <m:e>
                        <m:r>
                          <a:rPr lang="en-US" b="0" i="1" smtClean="0">
                            <a:solidFill>
                              <a:schemeClr val="accent4"/>
                            </a:solidFill>
                            <a:latin typeface="Cambria Math" panose="02040503050406030204" pitchFamily="18" charset="0"/>
                          </a:rPr>
                          <m:t>𝑛</m:t>
                        </m:r>
                      </m:e>
                      <m:sup>
                        <m:r>
                          <a:rPr lang="en-US" b="0" i="1" smtClean="0">
                            <a:solidFill>
                              <a:schemeClr val="accent4"/>
                            </a:solidFill>
                            <a:latin typeface="Cambria Math" panose="02040503050406030204" pitchFamily="18" charset="0"/>
                          </a:rPr>
                          <m:t>𝑘</m:t>
                        </m:r>
                      </m:sup>
                    </m:sSup>
                  </m:oMath>
                </a14:m>
                <a:endParaRPr lang="en-US" dirty="0">
                  <a:solidFill>
                    <a:schemeClr val="accent4"/>
                  </a:solidFill>
                </a:endParaRPr>
              </a:p>
              <a:p>
                <a:pPr lvl="1"/>
                <a14:m>
                  <m:oMath xmlns:m="http://schemas.openxmlformats.org/officeDocument/2006/math">
                    <m:r>
                      <a:rPr lang="en-US" b="0" i="1" smtClean="0">
                        <a:solidFill>
                          <a:schemeClr val="accent4"/>
                        </a:solidFill>
                        <a:latin typeface="Cambria Math" panose="02040503050406030204" pitchFamily="18" charset="0"/>
                      </a:rPr>
                      <m:t>                                     </m:t>
                    </m:r>
                    <m:r>
                      <a:rPr lang="en-US" i="1">
                        <a:solidFill>
                          <a:schemeClr val="accent4"/>
                        </a:solidFill>
                        <a:latin typeface="Cambria Math" panose="02040503050406030204" pitchFamily="18" charset="0"/>
                      </a:rPr>
                      <m:t>≤</m:t>
                    </m:r>
                    <m:d>
                      <m:dPr>
                        <m:begChr m:val="|"/>
                        <m:endChr m:val="|"/>
                        <m:ctrlPr>
                          <a:rPr lang="en-US" i="1">
                            <a:solidFill>
                              <a:schemeClr val="accent4"/>
                            </a:solidFill>
                            <a:latin typeface="Cambria Math" panose="02040503050406030204" pitchFamily="18" charset="0"/>
                          </a:rPr>
                        </m:ctrlPr>
                      </m:dPr>
                      <m:e>
                        <m:sSub>
                          <m:sSubPr>
                            <m:ctrlPr>
                              <a:rPr lang="en-US" i="1">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𝑎</m:t>
                            </m:r>
                          </m:e>
                          <m:sub>
                            <m:r>
                              <a:rPr lang="en-US" i="1">
                                <a:solidFill>
                                  <a:schemeClr val="accent4"/>
                                </a:solidFill>
                                <a:latin typeface="Cambria Math" panose="02040503050406030204" pitchFamily="18" charset="0"/>
                              </a:rPr>
                              <m:t>0</m:t>
                            </m:r>
                          </m:sub>
                        </m:sSub>
                      </m:e>
                    </m:d>
                    <m:sSup>
                      <m:sSupPr>
                        <m:ctrlPr>
                          <a:rPr lang="en-US" b="0" i="1" smtClean="0">
                            <a:solidFill>
                              <a:schemeClr val="accent4"/>
                            </a:solidFill>
                            <a:latin typeface="Cambria Math" panose="02040503050406030204" pitchFamily="18" charset="0"/>
                          </a:rPr>
                        </m:ctrlPr>
                      </m:sSupPr>
                      <m:e>
                        <m:r>
                          <a:rPr lang="en-US" b="0" i="1" smtClean="0">
                            <a:solidFill>
                              <a:schemeClr val="accent4"/>
                            </a:solidFill>
                            <a:latin typeface="Cambria Math" panose="02040503050406030204" pitchFamily="18" charset="0"/>
                          </a:rPr>
                          <m:t>𝑛</m:t>
                        </m:r>
                      </m:e>
                      <m:sup>
                        <m:r>
                          <a:rPr lang="en-US" b="0" i="1" smtClean="0">
                            <a:solidFill>
                              <a:schemeClr val="accent4"/>
                            </a:solidFill>
                            <a:latin typeface="Cambria Math" panose="02040503050406030204" pitchFamily="18" charset="0"/>
                          </a:rPr>
                          <m:t>𝑘</m:t>
                        </m:r>
                      </m:sup>
                    </m:sSup>
                    <m:r>
                      <a:rPr lang="en-US" i="1">
                        <a:solidFill>
                          <a:schemeClr val="accent4"/>
                        </a:solidFill>
                        <a:latin typeface="Cambria Math" panose="02040503050406030204" pitchFamily="18" charset="0"/>
                      </a:rPr>
                      <m:t>+</m:t>
                    </m:r>
                    <m:d>
                      <m:dPr>
                        <m:begChr m:val="|"/>
                        <m:endChr m:val="|"/>
                        <m:ctrlPr>
                          <a:rPr lang="en-US" i="1">
                            <a:solidFill>
                              <a:schemeClr val="accent4"/>
                            </a:solidFill>
                            <a:latin typeface="Cambria Math" panose="02040503050406030204" pitchFamily="18" charset="0"/>
                          </a:rPr>
                        </m:ctrlPr>
                      </m:dPr>
                      <m:e>
                        <m:sSub>
                          <m:sSubPr>
                            <m:ctrlPr>
                              <a:rPr lang="en-US" i="1">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𝑎</m:t>
                            </m:r>
                          </m:e>
                          <m:sub>
                            <m:r>
                              <a:rPr lang="en-US" i="1">
                                <a:solidFill>
                                  <a:schemeClr val="accent4"/>
                                </a:solidFill>
                                <a:latin typeface="Cambria Math" panose="02040503050406030204" pitchFamily="18" charset="0"/>
                              </a:rPr>
                              <m:t>1</m:t>
                            </m:r>
                          </m:sub>
                        </m:sSub>
                      </m:e>
                    </m:d>
                    <m:sSup>
                      <m:sSupPr>
                        <m:ctrlPr>
                          <a:rPr lang="en-US" b="0" i="1" smtClean="0">
                            <a:solidFill>
                              <a:schemeClr val="accent4"/>
                            </a:solidFill>
                            <a:latin typeface="Cambria Math" panose="02040503050406030204" pitchFamily="18" charset="0"/>
                          </a:rPr>
                        </m:ctrlPr>
                      </m:sSupPr>
                      <m:e>
                        <m:r>
                          <a:rPr lang="en-US" i="1">
                            <a:solidFill>
                              <a:schemeClr val="accent4"/>
                            </a:solidFill>
                            <a:latin typeface="Cambria Math" panose="02040503050406030204" pitchFamily="18" charset="0"/>
                          </a:rPr>
                          <m:t>𝑛</m:t>
                        </m:r>
                      </m:e>
                      <m:sup>
                        <m:r>
                          <a:rPr lang="en-US" b="0" i="1" smtClean="0">
                            <a:solidFill>
                              <a:schemeClr val="accent4"/>
                            </a:solidFill>
                            <a:latin typeface="Cambria Math" panose="02040503050406030204" pitchFamily="18" charset="0"/>
                          </a:rPr>
                          <m:t>𝑘</m:t>
                        </m:r>
                      </m:sup>
                    </m:sSup>
                    <m:r>
                      <a:rPr lang="en-US" i="1">
                        <a:solidFill>
                          <a:schemeClr val="accent4"/>
                        </a:solidFill>
                        <a:latin typeface="Cambria Math" panose="02040503050406030204" pitchFamily="18" charset="0"/>
                      </a:rPr>
                      <m:t>+⋯+</m:t>
                    </m:r>
                    <m:d>
                      <m:dPr>
                        <m:begChr m:val="|"/>
                        <m:endChr m:val="|"/>
                        <m:ctrlPr>
                          <a:rPr lang="en-US" i="1">
                            <a:solidFill>
                              <a:schemeClr val="accent4"/>
                            </a:solidFill>
                            <a:latin typeface="Cambria Math" panose="02040503050406030204" pitchFamily="18" charset="0"/>
                          </a:rPr>
                        </m:ctrlPr>
                      </m:dPr>
                      <m:e>
                        <m:sSub>
                          <m:sSubPr>
                            <m:ctrlPr>
                              <a:rPr lang="en-US" i="1">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𝑎</m:t>
                            </m:r>
                          </m:e>
                          <m:sub>
                            <m:r>
                              <a:rPr lang="en-US" i="1">
                                <a:solidFill>
                                  <a:schemeClr val="accent4"/>
                                </a:solidFill>
                                <a:latin typeface="Cambria Math" panose="02040503050406030204" pitchFamily="18" charset="0"/>
                              </a:rPr>
                              <m:t>𝑘</m:t>
                            </m:r>
                          </m:sub>
                        </m:sSub>
                      </m:e>
                    </m:d>
                    <m:sSup>
                      <m:sSupPr>
                        <m:ctrlPr>
                          <a:rPr lang="en-US" i="1">
                            <a:solidFill>
                              <a:schemeClr val="accent4"/>
                            </a:solidFill>
                            <a:latin typeface="Cambria Math" panose="02040503050406030204" pitchFamily="18" charset="0"/>
                          </a:rPr>
                        </m:ctrlPr>
                      </m:sSupPr>
                      <m:e>
                        <m:r>
                          <a:rPr lang="en-US" i="1">
                            <a:solidFill>
                              <a:schemeClr val="accent4"/>
                            </a:solidFill>
                            <a:latin typeface="Cambria Math" panose="02040503050406030204" pitchFamily="18" charset="0"/>
                          </a:rPr>
                          <m:t>𝑛</m:t>
                        </m:r>
                      </m:e>
                      <m:sup>
                        <m:r>
                          <a:rPr lang="en-US" i="1">
                            <a:solidFill>
                              <a:schemeClr val="accent4"/>
                            </a:solidFill>
                            <a:latin typeface="Cambria Math" panose="02040503050406030204" pitchFamily="18" charset="0"/>
                          </a:rPr>
                          <m:t>𝑘</m:t>
                        </m:r>
                      </m:sup>
                    </m:sSup>
                  </m:oMath>
                </a14:m>
                <a:endParaRPr lang="en-US" dirty="0">
                  <a:solidFill>
                    <a:schemeClr val="accent4"/>
                  </a:solidFill>
                </a:endParaRPr>
              </a:p>
              <a:p>
                <a:pPr lvl="1"/>
                <a14:m>
                  <m:oMath xmlns:m="http://schemas.openxmlformats.org/officeDocument/2006/math">
                    <m:r>
                      <a:rPr lang="en-US" i="1">
                        <a:solidFill>
                          <a:schemeClr val="accent4"/>
                        </a:solidFill>
                        <a:latin typeface="Cambria Math" panose="02040503050406030204" pitchFamily="18" charset="0"/>
                      </a:rPr>
                      <m:t> </m:t>
                    </m:r>
                    <m:r>
                      <a:rPr lang="en-US" b="0" i="1" smtClean="0">
                        <a:solidFill>
                          <a:schemeClr val="accent4"/>
                        </a:solidFill>
                        <a:latin typeface="Cambria Math" panose="02040503050406030204" pitchFamily="18" charset="0"/>
                      </a:rPr>
                      <m:t>                                </m:t>
                    </m:r>
                    <m:r>
                      <a:rPr lang="en-US" b="0" i="1" smtClean="0">
                        <a:solidFill>
                          <a:schemeClr val="accent4"/>
                        </a:solidFill>
                        <a:latin typeface="Cambria Math" panose="02040503050406030204" pitchFamily="18" charset="0"/>
                      </a:rPr>
                      <m:t> </m:t>
                    </m:r>
                    <m:r>
                      <a:rPr lang="en-US" b="0" i="1" smtClean="0">
                        <a:solidFill>
                          <a:schemeClr val="accent4"/>
                        </a:solidFill>
                        <a:latin typeface="Cambria Math" panose="02040503050406030204" pitchFamily="18" charset="0"/>
                      </a:rPr>
                      <m:t>   </m:t>
                    </m:r>
                    <m:r>
                      <a:rPr lang="en-US" b="0" i="1" smtClean="0">
                        <a:solidFill>
                          <a:schemeClr val="accent4"/>
                        </a:solidFill>
                        <a:latin typeface="Cambria Math" panose="02040503050406030204" pitchFamily="18" charset="0"/>
                      </a:rPr>
                      <m:t>=</m:t>
                    </m:r>
                    <m:r>
                      <a:rPr lang="en-US" b="0" i="1" smtClean="0">
                        <a:solidFill>
                          <a:schemeClr val="accent4"/>
                        </a:solidFill>
                        <a:latin typeface="Cambria Math" panose="02040503050406030204" pitchFamily="18" charset="0"/>
                      </a:rPr>
                      <m:t>𝑐</m:t>
                    </m:r>
                    <m:r>
                      <a:rPr lang="en-US" b="0" i="1" smtClean="0">
                        <a:solidFill>
                          <a:schemeClr val="accent4"/>
                        </a:solidFill>
                        <a:latin typeface="Cambria Math" panose="02040503050406030204" pitchFamily="18" charset="0"/>
                      </a:rPr>
                      <m:t>⋅</m:t>
                    </m:r>
                    <m:sSup>
                      <m:sSupPr>
                        <m:ctrlPr>
                          <a:rPr lang="en-US" b="0" i="1" smtClean="0">
                            <a:solidFill>
                              <a:schemeClr val="accent4"/>
                            </a:solidFill>
                            <a:latin typeface="Cambria Math" panose="02040503050406030204" pitchFamily="18" charset="0"/>
                          </a:rPr>
                        </m:ctrlPr>
                      </m:sSupPr>
                      <m:e>
                        <m:r>
                          <a:rPr lang="en-US" b="0" i="1" smtClean="0">
                            <a:solidFill>
                              <a:schemeClr val="accent4"/>
                            </a:solidFill>
                            <a:latin typeface="Cambria Math" panose="02040503050406030204" pitchFamily="18" charset="0"/>
                          </a:rPr>
                          <m:t>𝑛</m:t>
                        </m:r>
                      </m:e>
                      <m:sup>
                        <m:r>
                          <a:rPr lang="en-US" b="0" i="1" smtClean="0">
                            <a:solidFill>
                              <a:schemeClr val="accent4"/>
                            </a:solidFill>
                            <a:latin typeface="Cambria Math" panose="02040503050406030204" pitchFamily="18" charset="0"/>
                          </a:rPr>
                          <m:t>𝑘</m:t>
                        </m:r>
                      </m:sup>
                    </m:sSup>
                  </m:oMath>
                </a14:m>
                <a:endParaRPr lang="en-US" dirty="0">
                  <a:solidFill>
                    <a:schemeClr val="accent4"/>
                  </a:solidFill>
                </a:endParaRPr>
              </a:p>
              <a:p>
                <a:pPr lvl="1"/>
                <a:endParaRPr lang="en-US" dirty="0"/>
              </a:p>
            </p:txBody>
          </p:sp>
        </mc:Choice>
        <mc:Fallback>
          <p:sp>
            <p:nvSpPr>
              <p:cNvPr id="3" name="Content Placeholder 2">
                <a:extLst>
                  <a:ext uri="{FF2B5EF4-FFF2-40B4-BE49-F238E27FC236}">
                    <a16:creationId xmlns:a16="http://schemas.microsoft.com/office/drawing/2014/main" id="{9C4F7C83-D4BD-FA47-8E70-496D794D62A1}"/>
                  </a:ext>
                </a:extLst>
              </p:cNvPr>
              <p:cNvSpPr>
                <a:spLocks noGrp="1" noRot="1" noChangeAspect="1" noMove="1" noResize="1" noEditPoints="1" noAdjustHandles="1" noChangeArrowheads="1" noChangeShapeType="1" noTextEdit="1"/>
              </p:cNvSpPr>
              <p:nvPr>
                <p:ph idx="1"/>
              </p:nvPr>
            </p:nvSpPr>
            <p:spPr>
              <a:xfrm>
                <a:off x="640225" y="1547832"/>
                <a:ext cx="8249132" cy="5165483"/>
              </a:xfrm>
              <a:blipFill>
                <a:blip r:embed="rId2"/>
                <a:stretch>
                  <a:fillRect l="-1229" t="-196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A737318-7296-E94C-99EF-78B7676F0967}"/>
              </a:ext>
            </a:extLst>
          </p:cNvPr>
          <p:cNvSpPr txBox="1"/>
          <p:nvPr/>
        </p:nvSpPr>
        <p:spPr>
          <a:xfrm>
            <a:off x="7928659" y="4053603"/>
            <a:ext cx="1354238" cy="523220"/>
          </a:xfrm>
          <a:prstGeom prst="rect">
            <a:avLst/>
          </a:prstGeom>
          <a:noFill/>
        </p:spPr>
        <p:txBody>
          <a:bodyPr wrap="square" rtlCol="0">
            <a:spAutoFit/>
          </a:bodyPr>
          <a:lstStyle/>
          <a:p>
            <a:r>
              <a:rPr lang="en-US" sz="1400" dirty="0">
                <a:solidFill>
                  <a:srgbClr val="FF0000"/>
                </a:solidFill>
              </a:rPr>
              <a:t>Triangle inequality!</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91B23EF-9488-C541-82A6-932EFDD4522A}"/>
                  </a:ext>
                </a:extLst>
              </p:cNvPr>
              <p:cNvSpPr txBox="1"/>
              <p:nvPr/>
            </p:nvSpPr>
            <p:spPr>
              <a:xfrm>
                <a:off x="7535119" y="5696673"/>
                <a:ext cx="1354238" cy="527004"/>
              </a:xfrm>
              <a:prstGeom prst="rect">
                <a:avLst/>
              </a:prstGeom>
              <a:noFill/>
            </p:spPr>
            <p:txBody>
              <a:bodyPr wrap="square" rtlCol="0">
                <a:spAutoFit/>
              </a:bodyPr>
              <a:lstStyle/>
              <a:p>
                <a:r>
                  <a:rPr lang="en-US" sz="1400" dirty="0">
                    <a:solidFill>
                      <a:srgbClr val="FF0000"/>
                    </a:solidFill>
                  </a:rPr>
                  <a:t>Because </a:t>
                </a:r>
                <a14:m>
                  <m:oMath xmlns:m="http://schemas.openxmlformats.org/officeDocument/2006/math">
                    <m:r>
                      <a:rPr lang="en-US" sz="1400" i="1">
                        <a:solidFill>
                          <a:srgbClr val="FF0000"/>
                        </a:solidFill>
                        <a:latin typeface="Cambria Math" panose="02040503050406030204" pitchFamily="18" charset="0"/>
                      </a:rPr>
                      <m:t>𝑛</m:t>
                    </m:r>
                    <m:r>
                      <a:rPr lang="en-US" sz="1400" b="0" i="1" smtClean="0">
                        <a:solidFill>
                          <a:srgbClr val="FF0000"/>
                        </a:solidFill>
                        <a:latin typeface="Cambria Math" panose="02040503050406030204" pitchFamily="18" charset="0"/>
                      </a:rPr>
                      <m:t>≤</m:t>
                    </m:r>
                    <m:sSup>
                      <m:sSupPr>
                        <m:ctrlPr>
                          <a:rPr lang="en-US" sz="1400" b="0" i="1" smtClean="0">
                            <a:solidFill>
                              <a:srgbClr val="FF0000"/>
                            </a:solidFill>
                            <a:latin typeface="Cambria Math" panose="02040503050406030204" pitchFamily="18" charset="0"/>
                          </a:rPr>
                        </m:ctrlPr>
                      </m:sSupPr>
                      <m:e>
                        <m:r>
                          <a:rPr lang="en-US" sz="1400" b="0" i="1" smtClean="0">
                            <a:solidFill>
                              <a:srgbClr val="FF0000"/>
                            </a:solidFill>
                            <a:latin typeface="Cambria Math" panose="02040503050406030204" pitchFamily="18" charset="0"/>
                          </a:rPr>
                          <m:t>𝑛</m:t>
                        </m:r>
                      </m:e>
                      <m:sup>
                        <m:r>
                          <a:rPr lang="en-US" sz="1400" b="0" i="1" smtClean="0">
                            <a:solidFill>
                              <a:srgbClr val="FF0000"/>
                            </a:solidFill>
                            <a:latin typeface="Cambria Math" panose="02040503050406030204" pitchFamily="18" charset="0"/>
                          </a:rPr>
                          <m:t>𝑘</m:t>
                        </m:r>
                      </m:sup>
                    </m:sSup>
                  </m:oMath>
                </a14:m>
                <a:r>
                  <a:rPr lang="en-US" sz="1400" dirty="0">
                    <a:solidFill>
                      <a:srgbClr val="FF0000"/>
                    </a:solidFill>
                  </a:rPr>
                  <a:t> for </a:t>
                </a:r>
                <a14:m>
                  <m:oMath xmlns:m="http://schemas.openxmlformats.org/officeDocument/2006/math">
                    <m:r>
                      <a:rPr lang="en-US" sz="1400" i="1">
                        <a:solidFill>
                          <a:srgbClr val="FF0000"/>
                        </a:solidFill>
                        <a:latin typeface="Cambria Math" panose="02040503050406030204" pitchFamily="18" charset="0"/>
                      </a:rPr>
                      <m:t>𝑛</m:t>
                    </m:r>
                    <m:r>
                      <a:rPr lang="en-US" sz="1400" b="0" i="1" smtClean="0">
                        <a:solidFill>
                          <a:srgbClr val="FF0000"/>
                        </a:solidFill>
                        <a:latin typeface="Cambria Math" panose="02040503050406030204" pitchFamily="18" charset="0"/>
                      </a:rPr>
                      <m:t>≥</m:t>
                    </m:r>
                    <m:sSub>
                      <m:sSubPr>
                        <m:ctrlPr>
                          <a:rPr lang="en-US" sz="1400" b="0" i="1" smtClean="0">
                            <a:solidFill>
                              <a:srgbClr val="FF0000"/>
                            </a:solidFill>
                            <a:latin typeface="Cambria Math" panose="02040503050406030204" pitchFamily="18" charset="0"/>
                          </a:rPr>
                        </m:ctrlPr>
                      </m:sSubPr>
                      <m:e>
                        <m:r>
                          <a:rPr lang="en-US" sz="1400" b="0" i="1" smtClean="0">
                            <a:solidFill>
                              <a:srgbClr val="FF0000"/>
                            </a:solidFill>
                            <a:latin typeface="Cambria Math" panose="02040503050406030204" pitchFamily="18" charset="0"/>
                          </a:rPr>
                          <m:t>𝑛</m:t>
                        </m:r>
                      </m:e>
                      <m:sub>
                        <m:r>
                          <a:rPr lang="en-US" sz="1400" b="0" i="1" smtClean="0">
                            <a:solidFill>
                              <a:srgbClr val="FF0000"/>
                            </a:solidFill>
                            <a:latin typeface="Cambria Math" panose="02040503050406030204" pitchFamily="18" charset="0"/>
                          </a:rPr>
                          <m:t>0</m:t>
                        </m:r>
                      </m:sub>
                    </m:sSub>
                    <m:r>
                      <a:rPr lang="en-US" sz="1400" b="0" i="1" smtClean="0">
                        <a:solidFill>
                          <a:srgbClr val="FF0000"/>
                        </a:solidFill>
                        <a:latin typeface="Cambria Math" panose="02040503050406030204" pitchFamily="18" charset="0"/>
                      </a:rPr>
                      <m:t>≥1.</m:t>
                    </m:r>
                  </m:oMath>
                </a14:m>
                <a:endParaRPr lang="en-US" sz="1400" dirty="0">
                  <a:solidFill>
                    <a:srgbClr val="FF0000"/>
                  </a:solidFill>
                </a:endParaRPr>
              </a:p>
            </p:txBody>
          </p:sp>
        </mc:Choice>
        <mc:Fallback xmlns="">
          <p:sp>
            <p:nvSpPr>
              <p:cNvPr id="12" name="TextBox 11">
                <a:extLst>
                  <a:ext uri="{FF2B5EF4-FFF2-40B4-BE49-F238E27FC236}">
                    <a16:creationId xmlns:a16="http://schemas.microsoft.com/office/drawing/2014/main" id="{091B23EF-9488-C541-82A6-932EFDD4522A}"/>
                  </a:ext>
                </a:extLst>
              </p:cNvPr>
              <p:cNvSpPr txBox="1">
                <a:spLocks noRot="1" noChangeAspect="1" noMove="1" noResize="1" noEditPoints="1" noAdjustHandles="1" noChangeArrowheads="1" noChangeShapeType="1" noTextEdit="1"/>
              </p:cNvSpPr>
              <p:nvPr/>
            </p:nvSpPr>
            <p:spPr>
              <a:xfrm>
                <a:off x="7535119" y="5696673"/>
                <a:ext cx="1354238" cy="527004"/>
              </a:xfrm>
              <a:prstGeom prst="rect">
                <a:avLst/>
              </a:prstGeom>
              <a:blipFill>
                <a:blip r:embed="rId3"/>
                <a:stretch>
                  <a:fillRect l="-926" b="-9524"/>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91665C30-739B-B643-92D6-78BAAD45B44B}"/>
              </a:ext>
            </a:extLst>
          </p:cNvPr>
          <p:cNvSpPr txBox="1"/>
          <p:nvPr/>
        </p:nvSpPr>
        <p:spPr>
          <a:xfrm>
            <a:off x="4921169" y="5960175"/>
            <a:ext cx="1354238" cy="307777"/>
          </a:xfrm>
          <a:prstGeom prst="rect">
            <a:avLst/>
          </a:prstGeom>
          <a:noFill/>
        </p:spPr>
        <p:txBody>
          <a:bodyPr wrap="square" rtlCol="0">
            <a:spAutoFit/>
          </a:bodyPr>
          <a:lstStyle/>
          <a:p>
            <a:r>
              <a:rPr lang="en-US" sz="1400" dirty="0">
                <a:solidFill>
                  <a:srgbClr val="FF0000"/>
                </a:solidFill>
              </a:rPr>
              <a:t>Definition of c</a:t>
            </a:r>
          </a:p>
        </p:txBody>
      </p:sp>
      <p:cxnSp>
        <p:nvCxnSpPr>
          <p:cNvPr id="7" name="Straight Connector 6">
            <a:extLst>
              <a:ext uri="{FF2B5EF4-FFF2-40B4-BE49-F238E27FC236}">
                <a16:creationId xmlns:a16="http://schemas.microsoft.com/office/drawing/2014/main" id="{20D5608B-A84C-A04E-8803-2D21870CFF48}"/>
              </a:ext>
            </a:extLst>
          </p:cNvPr>
          <p:cNvCxnSpPr>
            <a:cxnSpLocks/>
          </p:cNvCxnSpPr>
          <p:nvPr/>
        </p:nvCxnSpPr>
        <p:spPr>
          <a:xfrm flipH="1">
            <a:off x="7592993" y="4576823"/>
            <a:ext cx="619245" cy="32641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2F3D986-2154-BA43-97E6-5AF6F169B598}"/>
              </a:ext>
            </a:extLst>
          </p:cNvPr>
          <p:cNvCxnSpPr>
            <a:cxnSpLocks/>
            <a:stCxn id="12" idx="1"/>
          </p:cNvCxnSpPr>
          <p:nvPr/>
        </p:nvCxnSpPr>
        <p:spPr>
          <a:xfrm flipH="1" flipV="1">
            <a:off x="7349925" y="5590573"/>
            <a:ext cx="185194" cy="36960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D3B303E-C68B-9344-8412-0AD1BAE3206D}"/>
              </a:ext>
            </a:extLst>
          </p:cNvPr>
          <p:cNvCxnSpPr>
            <a:cxnSpLocks/>
          </p:cNvCxnSpPr>
          <p:nvPr/>
        </p:nvCxnSpPr>
        <p:spPr>
          <a:xfrm flipH="1" flipV="1">
            <a:off x="4291313" y="5960174"/>
            <a:ext cx="658672" cy="15388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4115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1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5CA72-EF95-694B-8741-7C76A7E30885}"/>
              </a:ext>
            </a:extLst>
          </p:cNvPr>
          <p:cNvSpPr>
            <a:spLocks noGrp="1"/>
          </p:cNvSpPr>
          <p:nvPr>
            <p:ph type="title"/>
          </p:nvPr>
        </p:nvSpPr>
        <p:spPr/>
        <p:txBody>
          <a:bodyPr/>
          <a:lstStyle/>
          <a:p>
            <a:r>
              <a:rPr lang="en-US" dirty="0"/>
              <a:t>Example: more polynomials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D49107-91E8-5743-9318-4A6BE50ABBB8}"/>
                  </a:ext>
                </a:extLst>
              </p:cNvPr>
              <p:cNvSpPr>
                <a:spLocks noGrp="1"/>
              </p:cNvSpPr>
              <p:nvPr>
                <p:ph idx="1"/>
              </p:nvPr>
            </p:nvSpPr>
            <p:spPr>
              <a:xfrm>
                <a:off x="628650" y="1825625"/>
                <a:ext cx="8249132" cy="4351338"/>
              </a:xfrm>
            </p:spPr>
            <p:txBody>
              <a:bodyPr/>
              <a:lstStyle/>
              <a:p>
                <a:r>
                  <a:rPr lang="en-US" dirty="0"/>
                  <a:t>For any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≥1,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𝑘</m:t>
                        </m:r>
                      </m:sup>
                    </m:sSup>
                  </m:oMath>
                </a14:m>
                <a:r>
                  <a:rPr lang="en-US" dirty="0"/>
                  <a:t> is </a:t>
                </a:r>
                <a:r>
                  <a:rPr lang="en-US" dirty="0">
                    <a:solidFill>
                      <a:srgbClr val="FF0000"/>
                    </a:solidFill>
                  </a:rPr>
                  <a:t>NOT</a:t>
                </a:r>
                <a:r>
                  <a:rPr lang="en-US" dirty="0"/>
                  <a:t>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𝑘</m:t>
                            </m:r>
                            <m:r>
                              <a:rPr lang="en-US" b="0" i="1" smtClean="0">
                                <a:latin typeface="Cambria Math" panose="02040503050406030204" pitchFamily="18" charset="0"/>
                              </a:rPr>
                              <m:t>−1</m:t>
                            </m:r>
                          </m:sup>
                        </m:sSup>
                      </m:e>
                    </m:d>
                    <m:r>
                      <a:rPr lang="en-US" b="0" i="0" smtClean="0">
                        <a:latin typeface="Cambria Math" panose="02040503050406030204" pitchFamily="18" charset="0"/>
                      </a:rPr>
                      <m:t>.</m:t>
                    </m:r>
                  </m:oMath>
                </a14:m>
                <a:endParaRPr lang="en-US" dirty="0"/>
              </a:p>
              <a:p>
                <a:r>
                  <a:rPr lang="en-US" dirty="0"/>
                  <a:t>Proof:</a:t>
                </a:r>
              </a:p>
              <a:p>
                <a:pPr lvl="1"/>
                <a:r>
                  <a:rPr lang="en-US" dirty="0">
                    <a:solidFill>
                      <a:schemeClr val="accent4"/>
                    </a:solidFill>
                  </a:rPr>
                  <a:t>Suppose that it were.  Then there is some c, n</a:t>
                </a:r>
                <a:r>
                  <a:rPr lang="en-US" baseline="-25000" dirty="0">
                    <a:solidFill>
                      <a:schemeClr val="accent4"/>
                    </a:solidFill>
                  </a:rPr>
                  <a:t>0</a:t>
                </a:r>
                <a:r>
                  <a:rPr lang="en-US" dirty="0">
                    <a:solidFill>
                      <a:schemeClr val="accent4"/>
                    </a:solidFill>
                  </a:rPr>
                  <a:t> so that</a:t>
                </a:r>
              </a:p>
              <a:p>
                <a:pPr marL="457200" lvl="1" indent="0" algn="ctr">
                  <a:buNone/>
                </a:pPr>
                <a14:m>
                  <m:oMath xmlns:m="http://schemas.openxmlformats.org/officeDocument/2006/math">
                    <m:sSup>
                      <m:sSupPr>
                        <m:ctrlPr>
                          <a:rPr lang="en-US" b="0" i="1" smtClean="0">
                            <a:solidFill>
                              <a:schemeClr val="accent4"/>
                            </a:solidFill>
                            <a:latin typeface="Cambria Math" panose="02040503050406030204" pitchFamily="18" charset="0"/>
                          </a:rPr>
                        </m:ctrlPr>
                      </m:sSupPr>
                      <m:e>
                        <m:r>
                          <a:rPr lang="en-US" b="0" i="1" smtClean="0">
                            <a:solidFill>
                              <a:schemeClr val="accent4"/>
                            </a:solidFill>
                            <a:latin typeface="Cambria Math" panose="02040503050406030204" pitchFamily="18" charset="0"/>
                          </a:rPr>
                          <m:t>𝑛</m:t>
                        </m:r>
                      </m:e>
                      <m:sup>
                        <m:r>
                          <a:rPr lang="en-US" b="0" i="1" smtClean="0">
                            <a:solidFill>
                              <a:schemeClr val="accent4"/>
                            </a:solidFill>
                            <a:latin typeface="Cambria Math" panose="02040503050406030204" pitchFamily="18" charset="0"/>
                          </a:rPr>
                          <m:t>𝑘</m:t>
                        </m:r>
                      </m:sup>
                    </m:sSup>
                    <m:r>
                      <a:rPr lang="en-US" b="0" i="1" smtClean="0">
                        <a:solidFill>
                          <a:schemeClr val="accent4"/>
                        </a:solidFill>
                        <a:latin typeface="Cambria Math" panose="02040503050406030204" pitchFamily="18" charset="0"/>
                      </a:rPr>
                      <m:t>≤</m:t>
                    </m:r>
                    <m:r>
                      <a:rPr lang="en-US" b="0" i="1" smtClean="0">
                        <a:solidFill>
                          <a:schemeClr val="accent4"/>
                        </a:solidFill>
                        <a:latin typeface="Cambria Math" panose="02040503050406030204" pitchFamily="18" charset="0"/>
                      </a:rPr>
                      <m:t>𝑐</m:t>
                    </m:r>
                    <m:r>
                      <a:rPr lang="en-US" b="0" i="1" smtClean="0">
                        <a:solidFill>
                          <a:schemeClr val="accent4"/>
                        </a:solidFill>
                        <a:latin typeface="Cambria Math" panose="02040503050406030204" pitchFamily="18" charset="0"/>
                      </a:rPr>
                      <m:t>⋅</m:t>
                    </m:r>
                    <m:sSup>
                      <m:sSupPr>
                        <m:ctrlPr>
                          <a:rPr lang="en-US" b="0" i="1" smtClean="0">
                            <a:solidFill>
                              <a:schemeClr val="accent4"/>
                            </a:solidFill>
                            <a:latin typeface="Cambria Math" panose="02040503050406030204" pitchFamily="18" charset="0"/>
                          </a:rPr>
                        </m:ctrlPr>
                      </m:sSupPr>
                      <m:e>
                        <m:r>
                          <a:rPr lang="en-US" b="0" i="1" smtClean="0">
                            <a:solidFill>
                              <a:schemeClr val="accent4"/>
                            </a:solidFill>
                            <a:latin typeface="Cambria Math" panose="02040503050406030204" pitchFamily="18" charset="0"/>
                          </a:rPr>
                          <m:t>𝑛</m:t>
                        </m:r>
                      </m:e>
                      <m:sup>
                        <m:r>
                          <a:rPr lang="en-US" b="0" i="1" smtClean="0">
                            <a:solidFill>
                              <a:schemeClr val="accent4"/>
                            </a:solidFill>
                            <a:latin typeface="Cambria Math" panose="02040503050406030204" pitchFamily="18" charset="0"/>
                          </a:rPr>
                          <m:t>𝑘</m:t>
                        </m:r>
                        <m:r>
                          <a:rPr lang="en-US" b="0" i="1" smtClean="0">
                            <a:solidFill>
                              <a:schemeClr val="accent4"/>
                            </a:solidFill>
                            <a:latin typeface="Cambria Math" panose="02040503050406030204" pitchFamily="18" charset="0"/>
                          </a:rPr>
                          <m:t>−1</m:t>
                        </m:r>
                      </m:sup>
                    </m:sSup>
                  </m:oMath>
                </a14:m>
                <a:r>
                  <a:rPr lang="en-US" dirty="0">
                    <a:solidFill>
                      <a:schemeClr val="accent4"/>
                    </a:solidFill>
                  </a:rPr>
                  <a:t> for all </a:t>
                </a:r>
                <a14:m>
                  <m:oMath xmlns:m="http://schemas.openxmlformats.org/officeDocument/2006/math">
                    <m:r>
                      <a:rPr lang="en-US" b="0" i="1" smtClean="0">
                        <a:solidFill>
                          <a:schemeClr val="accent4"/>
                        </a:solidFill>
                        <a:latin typeface="Cambria Math" panose="02040503050406030204" pitchFamily="18" charset="0"/>
                      </a:rPr>
                      <m:t>𝑛</m:t>
                    </m:r>
                    <m:r>
                      <a:rPr lang="en-US" b="0" i="1" smtClean="0">
                        <a:solidFill>
                          <a:schemeClr val="accent4"/>
                        </a:solidFill>
                        <a:latin typeface="Cambria Math" panose="02040503050406030204" pitchFamily="18" charset="0"/>
                      </a:rPr>
                      <m:t>≥</m:t>
                    </m:r>
                    <m:sSub>
                      <m:sSubPr>
                        <m:ctrlPr>
                          <a:rPr lang="en-US" b="0" i="1" smtClean="0">
                            <a:solidFill>
                              <a:schemeClr val="accent4"/>
                            </a:solidFill>
                            <a:latin typeface="Cambria Math" panose="02040503050406030204" pitchFamily="18" charset="0"/>
                          </a:rPr>
                        </m:ctrlPr>
                      </m:sSubPr>
                      <m:e>
                        <m:r>
                          <a:rPr lang="en-US" b="0" i="1" smtClean="0">
                            <a:solidFill>
                              <a:schemeClr val="accent4"/>
                            </a:solidFill>
                            <a:latin typeface="Cambria Math" panose="02040503050406030204" pitchFamily="18" charset="0"/>
                          </a:rPr>
                          <m:t>𝑛</m:t>
                        </m:r>
                      </m:e>
                      <m:sub>
                        <m:r>
                          <a:rPr lang="en-US" b="0" i="1" smtClean="0">
                            <a:solidFill>
                              <a:schemeClr val="accent4"/>
                            </a:solidFill>
                            <a:latin typeface="Cambria Math" panose="02040503050406030204" pitchFamily="18" charset="0"/>
                          </a:rPr>
                          <m:t>0</m:t>
                        </m:r>
                      </m:sub>
                    </m:sSub>
                  </m:oMath>
                </a14:m>
                <a:endParaRPr lang="en-US" dirty="0">
                  <a:solidFill>
                    <a:schemeClr val="accent4"/>
                  </a:solidFill>
                </a:endParaRPr>
              </a:p>
              <a:p>
                <a:pPr lvl="1"/>
                <a:r>
                  <a:rPr lang="en-US" dirty="0">
                    <a:solidFill>
                      <a:schemeClr val="accent4"/>
                    </a:solidFill>
                  </a:rPr>
                  <a:t>Aka, </a:t>
                </a:r>
                <a14:m>
                  <m:oMath xmlns:m="http://schemas.openxmlformats.org/officeDocument/2006/math">
                    <m:sSup>
                      <m:sSupPr>
                        <m:ctrlPr>
                          <a:rPr lang="en-US" i="1">
                            <a:solidFill>
                              <a:schemeClr val="accent4"/>
                            </a:solidFill>
                            <a:latin typeface="Cambria Math" panose="02040503050406030204" pitchFamily="18" charset="0"/>
                          </a:rPr>
                        </m:ctrlPr>
                      </m:sSupPr>
                      <m:e>
                        <m:r>
                          <a:rPr lang="en-US" i="1">
                            <a:solidFill>
                              <a:schemeClr val="accent4"/>
                            </a:solidFill>
                            <a:latin typeface="Cambria Math" panose="02040503050406030204" pitchFamily="18" charset="0"/>
                          </a:rPr>
                          <m:t>𝑛</m:t>
                        </m:r>
                      </m:e>
                      <m:sup>
                        <m:r>
                          <a:rPr lang="en-US" b="0" i="1" smtClean="0">
                            <a:solidFill>
                              <a:schemeClr val="accent4"/>
                            </a:solidFill>
                            <a:latin typeface="Cambria Math" panose="02040503050406030204" pitchFamily="18" charset="0"/>
                          </a:rPr>
                          <m:t> </m:t>
                        </m:r>
                      </m:sup>
                    </m:sSup>
                    <m:r>
                      <a:rPr lang="en-US" i="1">
                        <a:solidFill>
                          <a:schemeClr val="accent4"/>
                        </a:solidFill>
                        <a:latin typeface="Cambria Math" panose="02040503050406030204" pitchFamily="18" charset="0"/>
                      </a:rPr>
                      <m:t>≤</m:t>
                    </m:r>
                    <m:r>
                      <a:rPr lang="en-US" i="1">
                        <a:solidFill>
                          <a:schemeClr val="accent4"/>
                        </a:solidFill>
                        <a:latin typeface="Cambria Math" panose="02040503050406030204" pitchFamily="18" charset="0"/>
                      </a:rPr>
                      <m:t>𝑐</m:t>
                    </m:r>
                  </m:oMath>
                </a14:m>
                <a:r>
                  <a:rPr lang="en-US" dirty="0">
                    <a:solidFill>
                      <a:schemeClr val="accent4"/>
                    </a:solidFill>
                  </a:rPr>
                  <a:t>  for all </a:t>
                </a:r>
                <a14:m>
                  <m:oMath xmlns:m="http://schemas.openxmlformats.org/officeDocument/2006/math">
                    <m:r>
                      <a:rPr lang="en-US" i="1">
                        <a:solidFill>
                          <a:schemeClr val="accent4"/>
                        </a:solidFill>
                        <a:latin typeface="Cambria Math" panose="02040503050406030204" pitchFamily="18" charset="0"/>
                      </a:rPr>
                      <m:t>𝑛</m:t>
                    </m:r>
                    <m:r>
                      <a:rPr lang="en-US" i="1">
                        <a:solidFill>
                          <a:schemeClr val="accent4"/>
                        </a:solidFill>
                        <a:latin typeface="Cambria Math" panose="02040503050406030204" pitchFamily="18" charset="0"/>
                      </a:rPr>
                      <m:t>≥</m:t>
                    </m:r>
                    <m:sSub>
                      <m:sSubPr>
                        <m:ctrlPr>
                          <a:rPr lang="en-US" i="1">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𝑛</m:t>
                        </m:r>
                      </m:e>
                      <m:sub>
                        <m:r>
                          <a:rPr lang="en-US" i="1">
                            <a:solidFill>
                              <a:schemeClr val="accent4"/>
                            </a:solidFill>
                            <a:latin typeface="Cambria Math" panose="02040503050406030204" pitchFamily="18" charset="0"/>
                          </a:rPr>
                          <m:t>0</m:t>
                        </m:r>
                      </m:sub>
                    </m:sSub>
                  </m:oMath>
                </a14:m>
                <a:endParaRPr lang="en-US" dirty="0">
                  <a:solidFill>
                    <a:schemeClr val="accent4"/>
                  </a:solidFill>
                </a:endParaRPr>
              </a:p>
              <a:p>
                <a:pPr lvl="1"/>
                <a:r>
                  <a:rPr lang="en-US" dirty="0">
                    <a:solidFill>
                      <a:schemeClr val="accent4"/>
                    </a:solidFill>
                  </a:rPr>
                  <a:t>But that’s not true!  What about </a:t>
                </a:r>
                <a14:m>
                  <m:oMath xmlns:m="http://schemas.openxmlformats.org/officeDocument/2006/math">
                    <m:r>
                      <a:rPr lang="en-US" b="0" i="1" smtClean="0">
                        <a:solidFill>
                          <a:schemeClr val="accent4"/>
                        </a:solidFill>
                        <a:latin typeface="Cambria Math" panose="02040503050406030204" pitchFamily="18" charset="0"/>
                      </a:rPr>
                      <m:t>𝑛</m:t>
                    </m:r>
                    <m:r>
                      <a:rPr lang="en-US" b="0" i="1" smtClean="0">
                        <a:solidFill>
                          <a:schemeClr val="accent4"/>
                        </a:solidFill>
                        <a:latin typeface="Cambria Math" panose="02040503050406030204" pitchFamily="18" charset="0"/>
                      </a:rPr>
                      <m:t>=</m:t>
                    </m:r>
                    <m:sSub>
                      <m:sSubPr>
                        <m:ctrlPr>
                          <a:rPr lang="en-US" b="0" i="1" smtClean="0">
                            <a:solidFill>
                              <a:schemeClr val="accent4"/>
                            </a:solidFill>
                            <a:latin typeface="Cambria Math" panose="02040503050406030204" pitchFamily="18" charset="0"/>
                          </a:rPr>
                        </m:ctrlPr>
                      </m:sSubPr>
                      <m:e>
                        <m:r>
                          <a:rPr lang="en-US" b="0" i="1" smtClean="0">
                            <a:solidFill>
                              <a:schemeClr val="accent4"/>
                            </a:solidFill>
                            <a:latin typeface="Cambria Math" panose="02040503050406030204" pitchFamily="18" charset="0"/>
                          </a:rPr>
                          <m:t>𝑛</m:t>
                        </m:r>
                      </m:e>
                      <m:sub>
                        <m:r>
                          <a:rPr lang="en-US" b="0" i="1" smtClean="0">
                            <a:solidFill>
                              <a:schemeClr val="accent4"/>
                            </a:solidFill>
                            <a:latin typeface="Cambria Math" panose="02040503050406030204" pitchFamily="18" charset="0"/>
                          </a:rPr>
                          <m:t>0</m:t>
                        </m:r>
                      </m:sub>
                    </m:sSub>
                    <m:r>
                      <a:rPr lang="en-US" b="0" i="1" smtClean="0">
                        <a:solidFill>
                          <a:schemeClr val="accent4"/>
                        </a:solidFill>
                        <a:latin typeface="Cambria Math" panose="02040503050406030204" pitchFamily="18" charset="0"/>
                      </a:rPr>
                      <m:t>+</m:t>
                    </m:r>
                    <m:r>
                      <a:rPr lang="en-US" b="0" i="1" smtClean="0">
                        <a:solidFill>
                          <a:schemeClr val="accent4"/>
                        </a:solidFill>
                        <a:latin typeface="Cambria Math" panose="02040503050406030204" pitchFamily="18" charset="0"/>
                      </a:rPr>
                      <m:t>𝑐</m:t>
                    </m:r>
                    <m:r>
                      <a:rPr lang="en-US" b="0" i="1" smtClean="0">
                        <a:solidFill>
                          <a:schemeClr val="accent4"/>
                        </a:solidFill>
                        <a:latin typeface="Cambria Math" panose="02040503050406030204" pitchFamily="18" charset="0"/>
                      </a:rPr>
                      <m:t>+1</m:t>
                    </m:r>
                  </m:oMath>
                </a14:m>
                <a:r>
                  <a:rPr lang="en-US" dirty="0">
                    <a:solidFill>
                      <a:schemeClr val="accent4"/>
                    </a:solidFill>
                  </a:rPr>
                  <a:t>!?</a:t>
                </a:r>
              </a:p>
              <a:p>
                <a:pPr lvl="1"/>
                <a:r>
                  <a:rPr lang="en-US" dirty="0">
                    <a:solidFill>
                      <a:schemeClr val="accent4"/>
                    </a:solidFill>
                  </a:rPr>
                  <a:t>We have a contradiction!  It </a:t>
                </a:r>
                <a:r>
                  <a:rPr lang="en-US" i="1" dirty="0">
                    <a:solidFill>
                      <a:schemeClr val="accent4"/>
                    </a:solidFill>
                  </a:rPr>
                  <a:t>can’t</a:t>
                </a:r>
                <a:r>
                  <a:rPr lang="en-US" dirty="0">
                    <a:solidFill>
                      <a:schemeClr val="accent4"/>
                    </a:solidFill>
                  </a:rPr>
                  <a:t> be that </a:t>
                </a:r>
                <a14:m>
                  <m:oMath xmlns:m="http://schemas.openxmlformats.org/officeDocument/2006/math">
                    <m:sSup>
                      <m:sSupPr>
                        <m:ctrlPr>
                          <a:rPr lang="en-US" i="1">
                            <a:solidFill>
                              <a:schemeClr val="accent4"/>
                            </a:solidFill>
                            <a:latin typeface="Cambria Math" panose="02040503050406030204" pitchFamily="18" charset="0"/>
                          </a:rPr>
                        </m:ctrlPr>
                      </m:sSupPr>
                      <m:e>
                        <m:r>
                          <a:rPr lang="en-US" i="1">
                            <a:solidFill>
                              <a:schemeClr val="accent4"/>
                            </a:solidFill>
                            <a:latin typeface="Cambria Math" panose="02040503050406030204" pitchFamily="18" charset="0"/>
                          </a:rPr>
                          <m:t>𝑛</m:t>
                        </m:r>
                      </m:e>
                      <m:sup>
                        <m:r>
                          <a:rPr lang="en-US" i="1">
                            <a:solidFill>
                              <a:schemeClr val="accent4"/>
                            </a:solidFill>
                            <a:latin typeface="Cambria Math" panose="02040503050406030204" pitchFamily="18" charset="0"/>
                          </a:rPr>
                          <m:t>𝑘</m:t>
                        </m:r>
                      </m:sup>
                    </m:sSup>
                    <m:r>
                      <a:rPr lang="en-US" b="0" i="1" smtClean="0">
                        <a:solidFill>
                          <a:schemeClr val="accent4"/>
                        </a:solidFill>
                        <a:latin typeface="Cambria Math" panose="02040503050406030204" pitchFamily="18" charset="0"/>
                      </a:rPr>
                      <m:t>=</m:t>
                    </m:r>
                    <m:r>
                      <a:rPr lang="en-US" b="0" i="1" smtClean="0">
                        <a:solidFill>
                          <a:schemeClr val="accent4"/>
                        </a:solidFill>
                        <a:latin typeface="Cambria Math" panose="02040503050406030204" pitchFamily="18" charset="0"/>
                      </a:rPr>
                      <m:t>𝑂</m:t>
                    </m:r>
                    <m:d>
                      <m:dPr>
                        <m:ctrlPr>
                          <a:rPr lang="en-US" b="0" i="1" smtClean="0">
                            <a:solidFill>
                              <a:schemeClr val="accent4"/>
                            </a:solidFill>
                            <a:latin typeface="Cambria Math" panose="02040503050406030204" pitchFamily="18" charset="0"/>
                          </a:rPr>
                        </m:ctrlPr>
                      </m:dPr>
                      <m:e>
                        <m:sSup>
                          <m:sSupPr>
                            <m:ctrlPr>
                              <a:rPr lang="en-US" b="0" i="1" smtClean="0">
                                <a:solidFill>
                                  <a:schemeClr val="accent4"/>
                                </a:solidFill>
                                <a:latin typeface="Cambria Math" panose="02040503050406030204" pitchFamily="18" charset="0"/>
                              </a:rPr>
                            </m:ctrlPr>
                          </m:sSupPr>
                          <m:e>
                            <m:r>
                              <a:rPr lang="en-US" b="0" i="1" smtClean="0">
                                <a:solidFill>
                                  <a:schemeClr val="accent4"/>
                                </a:solidFill>
                                <a:latin typeface="Cambria Math" panose="02040503050406030204" pitchFamily="18" charset="0"/>
                              </a:rPr>
                              <m:t>𝑛</m:t>
                            </m:r>
                          </m:e>
                          <m:sup>
                            <m:r>
                              <a:rPr lang="en-US" b="0" i="1" smtClean="0">
                                <a:solidFill>
                                  <a:schemeClr val="accent4"/>
                                </a:solidFill>
                                <a:latin typeface="Cambria Math" panose="02040503050406030204" pitchFamily="18" charset="0"/>
                              </a:rPr>
                              <m:t>𝑘</m:t>
                            </m:r>
                            <m:r>
                              <a:rPr lang="en-US" b="0" i="1" smtClean="0">
                                <a:solidFill>
                                  <a:schemeClr val="accent4"/>
                                </a:solidFill>
                                <a:latin typeface="Cambria Math" panose="02040503050406030204" pitchFamily="18" charset="0"/>
                              </a:rPr>
                              <m:t>−1</m:t>
                            </m:r>
                          </m:sup>
                        </m:sSup>
                      </m:e>
                    </m:d>
                  </m:oMath>
                </a14:m>
                <a:r>
                  <a:rPr lang="en-US" dirty="0">
                    <a:solidFill>
                      <a:schemeClr val="accent4"/>
                    </a:solidFill>
                  </a:rPr>
                  <a:t>. </a:t>
                </a:r>
              </a:p>
            </p:txBody>
          </p:sp>
        </mc:Choice>
        <mc:Fallback xmlns="">
          <p:sp>
            <p:nvSpPr>
              <p:cNvPr id="3" name="Content Placeholder 2">
                <a:extLst>
                  <a:ext uri="{FF2B5EF4-FFF2-40B4-BE49-F238E27FC236}">
                    <a16:creationId xmlns:a16="http://schemas.microsoft.com/office/drawing/2014/main" id="{61D49107-91E8-5743-9318-4A6BE50ABBB8}"/>
                  </a:ext>
                </a:extLst>
              </p:cNvPr>
              <p:cNvSpPr>
                <a:spLocks noGrp="1" noRot="1" noChangeAspect="1" noMove="1" noResize="1" noEditPoints="1" noAdjustHandles="1" noChangeArrowheads="1" noChangeShapeType="1" noTextEdit="1"/>
              </p:cNvSpPr>
              <p:nvPr>
                <p:ph idx="1"/>
              </p:nvPr>
            </p:nvSpPr>
            <p:spPr>
              <a:xfrm>
                <a:off x="628650" y="1825625"/>
                <a:ext cx="8249132" cy="4351338"/>
              </a:xfrm>
              <a:blipFill>
                <a:blip r:embed="rId2"/>
                <a:stretch>
                  <a:fillRect l="-1385" t="-1754"/>
                </a:stretch>
              </a:blipFill>
            </p:spPr>
            <p:txBody>
              <a:bodyPr/>
              <a:lstStyle/>
              <a:p>
                <a:r>
                  <a:rPr lang="en-US">
                    <a:noFill/>
                  </a:rPr>
                  <a:t> </a:t>
                </a:r>
              </a:p>
            </p:txBody>
          </p:sp>
        </mc:Fallback>
      </mc:AlternateContent>
    </p:spTree>
    <p:extLst>
      <p:ext uri="{BB962C8B-B14F-4D97-AF65-F5344CB8AC3E}">
        <p14:creationId xmlns:p14="http://schemas.microsoft.com/office/powerpoint/2010/main" val="3103452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Take-away from examples</a:t>
            </a:r>
          </a:p>
        </p:txBody>
      </p:sp>
      <p:sp>
        <p:nvSpPr>
          <p:cNvPr id="3" name="Content Placeholder 2"/>
          <p:cNvSpPr>
            <a:spLocks noGrp="1"/>
          </p:cNvSpPr>
          <p:nvPr>
            <p:ph idx="1"/>
          </p:nvPr>
        </p:nvSpPr>
        <p:spPr/>
        <p:txBody>
          <a:bodyPr/>
          <a:lstStyle/>
          <a:p>
            <a:r>
              <a:rPr lang="en-US" dirty="0"/>
              <a:t>To prove T(n) = O(g(n)), you have to come up with c and n</a:t>
            </a:r>
            <a:r>
              <a:rPr lang="en-US" baseline="-25000" dirty="0"/>
              <a:t>0 </a:t>
            </a:r>
            <a:r>
              <a:rPr lang="en-US" dirty="0"/>
              <a:t>so that the definition is satisfied.</a:t>
            </a:r>
          </a:p>
          <a:p>
            <a:endParaRPr lang="en-US" dirty="0"/>
          </a:p>
          <a:p>
            <a:r>
              <a:rPr lang="en-US" dirty="0"/>
              <a:t>To prove T(n) is </a:t>
            </a:r>
            <a:r>
              <a:rPr lang="en-US" dirty="0">
                <a:solidFill>
                  <a:srgbClr val="FF0000"/>
                </a:solidFill>
              </a:rPr>
              <a:t>NOT</a:t>
            </a:r>
            <a:r>
              <a:rPr lang="en-US" dirty="0"/>
              <a:t> O(g(n)), one way is </a:t>
            </a:r>
            <a:r>
              <a:rPr lang="en-US" b="1" dirty="0"/>
              <a:t>proof by contradiction</a:t>
            </a:r>
            <a:r>
              <a:rPr lang="en-US" dirty="0"/>
              <a:t>:</a:t>
            </a:r>
          </a:p>
          <a:p>
            <a:pPr lvl="1"/>
            <a:r>
              <a:rPr lang="en-US" dirty="0">
                <a:solidFill>
                  <a:schemeClr val="accent4"/>
                </a:solidFill>
              </a:rPr>
              <a:t>Suppose (to get a contradiction) that someone gives you a c and an n</a:t>
            </a:r>
            <a:r>
              <a:rPr lang="en-US" baseline="-25000" dirty="0">
                <a:solidFill>
                  <a:schemeClr val="accent4"/>
                </a:solidFill>
              </a:rPr>
              <a:t>0</a:t>
            </a:r>
            <a:r>
              <a:rPr lang="en-US" dirty="0">
                <a:solidFill>
                  <a:schemeClr val="accent4"/>
                </a:solidFill>
              </a:rPr>
              <a:t> so that the definition </a:t>
            </a:r>
            <a:r>
              <a:rPr lang="en-US" b="1" i="1" dirty="0">
                <a:solidFill>
                  <a:schemeClr val="accent4"/>
                </a:solidFill>
              </a:rPr>
              <a:t>is</a:t>
            </a:r>
            <a:r>
              <a:rPr lang="en-US" dirty="0">
                <a:solidFill>
                  <a:schemeClr val="accent4"/>
                </a:solidFill>
              </a:rPr>
              <a:t> satisfied.</a:t>
            </a:r>
          </a:p>
          <a:p>
            <a:pPr lvl="1"/>
            <a:r>
              <a:rPr lang="en-US" dirty="0">
                <a:solidFill>
                  <a:schemeClr val="accent4"/>
                </a:solidFill>
              </a:rPr>
              <a:t>Show that this someone must by lying to you by deriving a contradiction.</a:t>
            </a:r>
          </a:p>
        </p:txBody>
      </p:sp>
    </p:spTree>
    <p:extLst>
      <p:ext uri="{BB962C8B-B14F-4D97-AF65-F5344CB8AC3E}">
        <p14:creationId xmlns:p14="http://schemas.microsoft.com/office/powerpoint/2010/main" val="1379361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Yet more examples</a:t>
            </a:r>
          </a:p>
        </p:txBody>
      </p:sp>
      <p:sp>
        <p:nvSpPr>
          <p:cNvPr id="3" name="Content Placeholder 2"/>
          <p:cNvSpPr>
            <a:spLocks noGrp="1"/>
          </p:cNvSpPr>
          <p:nvPr>
            <p:ph idx="1"/>
          </p:nvPr>
        </p:nvSpPr>
        <p:spPr/>
        <p:txBody>
          <a:bodyPr/>
          <a:lstStyle/>
          <a:p>
            <a:r>
              <a:rPr lang="en-US" dirty="0"/>
              <a:t>n</a:t>
            </a:r>
            <a:r>
              <a:rPr lang="en-US" baseline="30000" dirty="0"/>
              <a:t>3</a:t>
            </a:r>
            <a:r>
              <a:rPr lang="en-US" dirty="0"/>
              <a:t> + 3n = O(n</a:t>
            </a:r>
            <a:r>
              <a:rPr lang="en-US" baseline="30000" dirty="0"/>
              <a:t>3</a:t>
            </a:r>
            <a:r>
              <a:rPr lang="en-US" dirty="0"/>
              <a:t> </a:t>
            </a:r>
            <a:r>
              <a:rPr lang="mr-IN" dirty="0"/>
              <a:t>–</a:t>
            </a:r>
            <a:r>
              <a:rPr lang="en-US" dirty="0"/>
              <a:t> n</a:t>
            </a:r>
            <a:r>
              <a:rPr lang="en-US" baseline="30000" dirty="0"/>
              <a:t>2</a:t>
            </a:r>
            <a:r>
              <a:rPr lang="en-US" dirty="0"/>
              <a:t>)</a:t>
            </a:r>
          </a:p>
          <a:p>
            <a:r>
              <a:rPr lang="en-US" dirty="0"/>
              <a:t>n</a:t>
            </a:r>
            <a:r>
              <a:rPr lang="en-US" baseline="30000" dirty="0"/>
              <a:t>3</a:t>
            </a:r>
            <a:r>
              <a:rPr lang="en-US" dirty="0"/>
              <a:t> + 3n = </a:t>
            </a:r>
            <a:r>
              <a:rPr lang="en-US" dirty="0" err="1"/>
              <a:t>Ω</a:t>
            </a:r>
            <a:r>
              <a:rPr lang="en-US" dirty="0"/>
              <a:t>(n</a:t>
            </a:r>
            <a:r>
              <a:rPr lang="en-US" baseline="30000" dirty="0"/>
              <a:t>3</a:t>
            </a:r>
            <a:r>
              <a:rPr lang="en-US" dirty="0"/>
              <a:t> </a:t>
            </a:r>
            <a:r>
              <a:rPr lang="mr-IN" dirty="0"/>
              <a:t>–</a:t>
            </a:r>
            <a:r>
              <a:rPr lang="en-US" dirty="0"/>
              <a:t> n</a:t>
            </a:r>
            <a:r>
              <a:rPr lang="en-US" baseline="30000" dirty="0"/>
              <a:t>2</a:t>
            </a:r>
            <a:r>
              <a:rPr lang="en-US" dirty="0"/>
              <a:t>)</a:t>
            </a:r>
          </a:p>
          <a:p>
            <a:r>
              <a:rPr lang="en-US" dirty="0"/>
              <a:t>n</a:t>
            </a:r>
            <a:r>
              <a:rPr lang="en-US" baseline="30000" dirty="0"/>
              <a:t>3</a:t>
            </a:r>
            <a:r>
              <a:rPr lang="en-US" dirty="0"/>
              <a:t> + 3n = </a:t>
            </a:r>
            <a:r>
              <a:rPr lang="en-US" dirty="0" err="1"/>
              <a:t>Θ</a:t>
            </a:r>
            <a:r>
              <a:rPr lang="en-US" dirty="0"/>
              <a:t>(n</a:t>
            </a:r>
            <a:r>
              <a:rPr lang="en-US" baseline="30000" dirty="0"/>
              <a:t>3</a:t>
            </a:r>
            <a:r>
              <a:rPr lang="en-US" dirty="0"/>
              <a:t> </a:t>
            </a:r>
            <a:r>
              <a:rPr lang="mr-IN" dirty="0"/>
              <a:t>–</a:t>
            </a:r>
            <a:r>
              <a:rPr lang="en-US" dirty="0"/>
              <a:t> n</a:t>
            </a:r>
            <a:r>
              <a:rPr lang="en-US" baseline="30000" dirty="0"/>
              <a:t>2</a:t>
            </a:r>
            <a:r>
              <a:rPr lang="en-US" dirty="0"/>
              <a:t>)</a:t>
            </a:r>
          </a:p>
          <a:p>
            <a:endParaRPr lang="en-US" dirty="0"/>
          </a:p>
          <a:p>
            <a:r>
              <a:rPr lang="en-US" dirty="0"/>
              <a:t>3</a:t>
            </a:r>
            <a:r>
              <a:rPr lang="en-US" baseline="30000" dirty="0"/>
              <a:t>n</a:t>
            </a:r>
            <a:r>
              <a:rPr lang="en-US" dirty="0"/>
              <a:t> is </a:t>
            </a:r>
            <a:r>
              <a:rPr lang="en-US" b="1" dirty="0">
                <a:solidFill>
                  <a:srgbClr val="FF0000"/>
                </a:solidFill>
              </a:rPr>
              <a:t>NOT</a:t>
            </a:r>
            <a:r>
              <a:rPr lang="en-US" dirty="0"/>
              <a:t> O(2</a:t>
            </a:r>
            <a:r>
              <a:rPr lang="en-US" baseline="30000" dirty="0"/>
              <a:t>n</a:t>
            </a:r>
            <a:r>
              <a:rPr lang="en-US" dirty="0"/>
              <a:t>)</a:t>
            </a:r>
          </a:p>
          <a:p>
            <a:r>
              <a:rPr lang="en-US" dirty="0"/>
              <a:t>log(n) = </a:t>
            </a:r>
            <a:r>
              <a:rPr lang="en-US" dirty="0" err="1"/>
              <a:t>Ω</a:t>
            </a:r>
            <a:r>
              <a:rPr lang="en-US" dirty="0"/>
              <a:t>(ln(n))</a:t>
            </a:r>
          </a:p>
          <a:p>
            <a:r>
              <a:rPr lang="en-US" dirty="0"/>
              <a:t>log(n) = </a:t>
            </a:r>
            <a:r>
              <a:rPr lang="en-US" dirty="0" err="1"/>
              <a:t>Θ</a:t>
            </a:r>
            <a:r>
              <a:rPr lang="en-US" dirty="0"/>
              <a:t>( 2</a:t>
            </a:r>
            <a:r>
              <a:rPr lang="en-US" baseline="30000" dirty="0"/>
              <a:t>loglog(n)</a:t>
            </a:r>
            <a:r>
              <a:rPr lang="en-US" dirty="0"/>
              <a:t> )</a:t>
            </a:r>
          </a:p>
        </p:txBody>
      </p:sp>
      <p:pic>
        <p:nvPicPr>
          <p:cNvPr id="4" name="Picture 3"/>
          <p:cNvPicPr>
            <a:picLocks noChangeAspect="1"/>
          </p:cNvPicPr>
          <p:nvPr/>
        </p:nvPicPr>
        <p:blipFill>
          <a:blip r:embed="rId2"/>
          <a:stretch>
            <a:fillRect/>
          </a:stretch>
        </p:blipFill>
        <p:spPr>
          <a:xfrm>
            <a:off x="6117019" y="3634934"/>
            <a:ext cx="2723183" cy="2371727"/>
          </a:xfrm>
          <a:prstGeom prst="rect">
            <a:avLst/>
          </a:prstGeom>
        </p:spPr>
      </p:pic>
      <p:sp>
        <p:nvSpPr>
          <p:cNvPr id="5" name="TextBox 4"/>
          <p:cNvSpPr txBox="1"/>
          <p:nvPr/>
        </p:nvSpPr>
        <p:spPr>
          <a:xfrm>
            <a:off x="6416566" y="6176963"/>
            <a:ext cx="3547241" cy="369332"/>
          </a:xfrm>
          <a:prstGeom prst="rect">
            <a:avLst/>
          </a:prstGeom>
          <a:noFill/>
        </p:spPr>
        <p:txBody>
          <a:bodyPr wrap="square" rtlCol="0">
            <a:spAutoFit/>
          </a:bodyPr>
          <a:lstStyle/>
          <a:p>
            <a:r>
              <a:rPr lang="en-US" dirty="0" err="1">
                <a:solidFill>
                  <a:schemeClr val="accent4"/>
                </a:solidFill>
              </a:rPr>
              <a:t>Siggi</a:t>
            </a:r>
            <a:r>
              <a:rPr lang="en-US" dirty="0">
                <a:solidFill>
                  <a:schemeClr val="accent4"/>
                </a:solidFill>
              </a:rPr>
              <a:t> the Studious Stork</a:t>
            </a:r>
          </a:p>
        </p:txBody>
      </p:sp>
      <p:sp>
        <p:nvSpPr>
          <p:cNvPr id="6" name="TextBox 5"/>
          <p:cNvSpPr txBox="1"/>
          <p:nvPr/>
        </p:nvSpPr>
        <p:spPr>
          <a:xfrm>
            <a:off x="5770179" y="2718786"/>
            <a:ext cx="2745171" cy="830997"/>
          </a:xfrm>
          <a:prstGeom prst="rect">
            <a:avLst/>
          </a:prstGeom>
          <a:noFill/>
        </p:spPr>
        <p:txBody>
          <a:bodyPr wrap="square" rtlCol="0">
            <a:spAutoFit/>
          </a:bodyPr>
          <a:lstStyle/>
          <a:p>
            <a:pPr algn="ctr"/>
            <a:r>
              <a:rPr lang="en-US" sz="2400" dirty="0">
                <a:solidFill>
                  <a:schemeClr val="accent4"/>
                </a:solidFill>
              </a:rPr>
              <a:t>Work through these on your own!</a:t>
            </a:r>
          </a:p>
        </p:txBody>
      </p:sp>
      <p:sp>
        <p:nvSpPr>
          <p:cNvPr id="7" name="TextBox 6"/>
          <p:cNvSpPr txBox="1"/>
          <p:nvPr/>
        </p:nvSpPr>
        <p:spPr>
          <a:xfrm>
            <a:off x="0" y="6361629"/>
            <a:ext cx="4405631" cy="400110"/>
          </a:xfrm>
          <a:prstGeom prst="rect">
            <a:avLst/>
          </a:prstGeom>
          <a:noFill/>
        </p:spPr>
        <p:txBody>
          <a:bodyPr wrap="square" rtlCol="0">
            <a:spAutoFit/>
          </a:bodyPr>
          <a:lstStyle/>
          <a:p>
            <a:pPr algn="ctr"/>
            <a:r>
              <a:rPr lang="en-US" sz="2000" dirty="0">
                <a:solidFill>
                  <a:srgbClr val="7030A0"/>
                </a:solidFill>
              </a:rPr>
              <a:t>remember that log = log</a:t>
            </a:r>
            <a:r>
              <a:rPr lang="en-US" sz="2000" baseline="-25000" dirty="0">
                <a:solidFill>
                  <a:srgbClr val="7030A0"/>
                </a:solidFill>
              </a:rPr>
              <a:t>2</a:t>
            </a:r>
            <a:r>
              <a:rPr lang="en-US" sz="2000" dirty="0">
                <a:solidFill>
                  <a:srgbClr val="7030A0"/>
                </a:solidFill>
              </a:rPr>
              <a:t> in this class.</a:t>
            </a:r>
          </a:p>
        </p:txBody>
      </p:sp>
      <p:cxnSp>
        <p:nvCxnSpPr>
          <p:cNvPr id="9" name="Straight Arrow Connector 8"/>
          <p:cNvCxnSpPr/>
          <p:nvPr/>
        </p:nvCxnSpPr>
        <p:spPr>
          <a:xfrm flipV="1">
            <a:off x="141890" y="4666593"/>
            <a:ext cx="630620" cy="1895091"/>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11603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706929"/>
          </a:xfrm>
        </p:spPr>
        <p:txBody>
          <a:bodyPr/>
          <a:lstStyle/>
          <a:p>
            <a:r>
              <a:rPr lang="en-US" dirty="0"/>
              <a:t>Some brainteasers</a:t>
            </a:r>
          </a:p>
        </p:txBody>
      </p:sp>
      <p:sp>
        <p:nvSpPr>
          <p:cNvPr id="3" name="Content Placeholder 2"/>
          <p:cNvSpPr>
            <a:spLocks noGrp="1"/>
          </p:cNvSpPr>
          <p:nvPr>
            <p:ph idx="1"/>
          </p:nvPr>
        </p:nvSpPr>
        <p:spPr>
          <a:xfrm>
            <a:off x="628650" y="1399955"/>
            <a:ext cx="7506357" cy="5032375"/>
          </a:xfrm>
        </p:spPr>
        <p:txBody>
          <a:bodyPr/>
          <a:lstStyle/>
          <a:p>
            <a:r>
              <a:rPr lang="en-US" dirty="0"/>
              <a:t>Are there functions f, g so that </a:t>
            </a:r>
            <a:r>
              <a:rPr lang="en-US" dirty="0">
                <a:solidFill>
                  <a:srgbClr val="FF0000"/>
                </a:solidFill>
              </a:rPr>
              <a:t>NEITHER</a:t>
            </a:r>
            <a:r>
              <a:rPr lang="en-US" dirty="0"/>
              <a:t> f = O(g) nor f = </a:t>
            </a:r>
            <a:r>
              <a:rPr lang="en-US" dirty="0" err="1"/>
              <a:t>Ω</a:t>
            </a:r>
            <a:r>
              <a:rPr lang="en-US" dirty="0"/>
              <a:t>(g)?</a:t>
            </a:r>
          </a:p>
          <a:p>
            <a:r>
              <a:rPr lang="en-US" dirty="0"/>
              <a:t>Are there </a:t>
            </a:r>
            <a:r>
              <a:rPr lang="en-US" dirty="0">
                <a:solidFill>
                  <a:schemeClr val="accent4"/>
                </a:solidFill>
              </a:rPr>
              <a:t>non-decreasing</a:t>
            </a:r>
            <a:r>
              <a:rPr lang="en-US" dirty="0"/>
              <a:t> functions f, g so that the above is true?</a:t>
            </a:r>
          </a:p>
          <a:p>
            <a:r>
              <a:rPr lang="en-US" dirty="0"/>
              <a:t>Define the </a:t>
            </a:r>
            <a:r>
              <a:rPr lang="en-US" dirty="0" err="1"/>
              <a:t>n’th</a:t>
            </a:r>
            <a:r>
              <a:rPr lang="en-US" dirty="0"/>
              <a:t> </a:t>
            </a:r>
            <a:r>
              <a:rPr lang="en-US" dirty="0" err="1"/>
              <a:t>fibonacci</a:t>
            </a:r>
            <a:r>
              <a:rPr lang="en-US" dirty="0"/>
              <a:t> number by F(0) = 1, F(1) = 1, F(n) = F(n-1) + F(n-2) for n &gt; 2.</a:t>
            </a:r>
          </a:p>
          <a:p>
            <a:pPr lvl="1"/>
            <a:r>
              <a:rPr lang="en-US" dirty="0">
                <a:solidFill>
                  <a:schemeClr val="accent4"/>
                </a:solidFill>
              </a:rPr>
              <a:t>1, 1, 2, 3, 5, 8, 13, 21, 34, 55, </a:t>
            </a:r>
            <a:r>
              <a:rPr lang="mr-IN" dirty="0">
                <a:solidFill>
                  <a:schemeClr val="accent4"/>
                </a:solidFill>
              </a:rPr>
              <a:t>…</a:t>
            </a:r>
            <a:endParaRPr lang="en-US" dirty="0">
              <a:solidFill>
                <a:schemeClr val="accent4"/>
              </a:solidFill>
            </a:endParaRPr>
          </a:p>
          <a:p>
            <a:pPr marL="0" indent="0">
              <a:buNone/>
            </a:pPr>
            <a:r>
              <a:rPr lang="en-US" dirty="0"/>
              <a:t>   True or false: </a:t>
            </a:r>
          </a:p>
          <a:p>
            <a:pPr lvl="1"/>
            <a:r>
              <a:rPr lang="en-US" dirty="0"/>
              <a:t>F(n) = O(2</a:t>
            </a:r>
            <a:r>
              <a:rPr lang="en-US" baseline="30000" dirty="0"/>
              <a:t>n</a:t>
            </a:r>
            <a:r>
              <a:rPr lang="en-US" dirty="0"/>
              <a:t>)</a:t>
            </a:r>
          </a:p>
          <a:p>
            <a:pPr lvl="1"/>
            <a:r>
              <a:rPr lang="en-US" dirty="0"/>
              <a:t>F(n) = </a:t>
            </a:r>
            <a:r>
              <a:rPr lang="en-US" dirty="0" err="1"/>
              <a:t>Ω</a:t>
            </a:r>
            <a:r>
              <a:rPr lang="en-US" dirty="0"/>
              <a:t>(2</a:t>
            </a:r>
            <a:r>
              <a:rPr lang="en-US" baseline="30000" dirty="0"/>
              <a:t>n</a:t>
            </a:r>
            <a:r>
              <a:rPr lang="en-US" dirty="0"/>
              <a:t>)</a:t>
            </a:r>
          </a:p>
        </p:txBody>
      </p:sp>
      <p:pic>
        <p:nvPicPr>
          <p:cNvPr id="4" name="Picture 3"/>
          <p:cNvPicPr>
            <a:picLocks noChangeAspect="1"/>
          </p:cNvPicPr>
          <p:nvPr/>
        </p:nvPicPr>
        <p:blipFill>
          <a:blip r:embed="rId2"/>
          <a:stretch>
            <a:fillRect/>
          </a:stretch>
        </p:blipFill>
        <p:spPr>
          <a:xfrm>
            <a:off x="6625134" y="3610304"/>
            <a:ext cx="2100152" cy="2664372"/>
          </a:xfrm>
          <a:prstGeom prst="rect">
            <a:avLst/>
          </a:prstGeom>
        </p:spPr>
      </p:pic>
      <p:sp>
        <p:nvSpPr>
          <p:cNvPr id="5" name="TextBox 4"/>
          <p:cNvSpPr txBox="1"/>
          <p:nvPr/>
        </p:nvSpPr>
        <p:spPr>
          <a:xfrm>
            <a:off x="5754413" y="5984171"/>
            <a:ext cx="3389587" cy="369332"/>
          </a:xfrm>
          <a:prstGeom prst="rect">
            <a:avLst/>
          </a:prstGeom>
          <a:noFill/>
        </p:spPr>
        <p:txBody>
          <a:bodyPr wrap="square" rtlCol="0">
            <a:spAutoFit/>
          </a:bodyPr>
          <a:lstStyle/>
          <a:p>
            <a:r>
              <a:rPr lang="en-US" dirty="0">
                <a:solidFill>
                  <a:schemeClr val="accent4"/>
                </a:solidFill>
              </a:rPr>
              <a:t>Ollie the Over-achieving Ostrich</a:t>
            </a:r>
          </a:p>
        </p:txBody>
      </p:sp>
    </p:spTree>
    <p:extLst>
      <p:ext uri="{BB962C8B-B14F-4D97-AF65-F5344CB8AC3E}">
        <p14:creationId xmlns:p14="http://schemas.microsoft.com/office/powerpoint/2010/main" val="336384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6D1B-12B4-674F-B4C5-CC83718CB34B}"/>
              </a:ext>
            </a:extLst>
          </p:cNvPr>
          <p:cNvSpPr>
            <a:spLocks noGrp="1"/>
          </p:cNvSpPr>
          <p:nvPr>
            <p:ph type="title"/>
          </p:nvPr>
        </p:nvSpPr>
        <p:spPr>
          <a:xfrm>
            <a:off x="314325" y="266272"/>
            <a:ext cx="8515350" cy="1325563"/>
          </a:xfrm>
        </p:spPr>
        <p:txBody>
          <a:bodyPr/>
          <a:lstStyle/>
          <a:p>
            <a:r>
              <a:rPr lang="en-US" dirty="0"/>
              <a:t>Thanks for the anonymous feedback!</a:t>
            </a:r>
          </a:p>
        </p:txBody>
      </p:sp>
      <p:sp>
        <p:nvSpPr>
          <p:cNvPr id="3" name="Content Placeholder 2">
            <a:extLst>
              <a:ext uri="{FF2B5EF4-FFF2-40B4-BE49-F238E27FC236}">
                <a16:creationId xmlns:a16="http://schemas.microsoft.com/office/drawing/2014/main" id="{9FD9465C-9E1A-A442-AC0E-3A762B70DF15}"/>
              </a:ext>
            </a:extLst>
          </p:cNvPr>
          <p:cNvSpPr>
            <a:spLocks noGrp="1"/>
          </p:cNvSpPr>
          <p:nvPr>
            <p:ph idx="1"/>
          </p:nvPr>
        </p:nvSpPr>
        <p:spPr>
          <a:xfrm>
            <a:off x="628650" y="1825624"/>
            <a:ext cx="7886700" cy="4735813"/>
          </a:xfrm>
        </p:spPr>
        <p:txBody>
          <a:bodyPr>
            <a:normAutofit lnSpcReduction="10000"/>
          </a:bodyPr>
          <a:lstStyle/>
          <a:p>
            <a:r>
              <a:rPr lang="en-US" dirty="0"/>
              <a:t>Keep it coming!</a:t>
            </a:r>
          </a:p>
          <a:p>
            <a:r>
              <a:rPr lang="en-US" dirty="0"/>
              <a:t>Where are the videos?</a:t>
            </a:r>
          </a:p>
          <a:p>
            <a:pPr lvl="1"/>
            <a:r>
              <a:rPr lang="en-US" dirty="0">
                <a:solidFill>
                  <a:schemeClr val="accent4"/>
                </a:solidFill>
              </a:rPr>
              <a:t>On canvas (link from website), or </a:t>
            </a:r>
            <a:r>
              <a:rPr lang="en-US" dirty="0" err="1">
                <a:solidFill>
                  <a:schemeClr val="accent4"/>
                </a:solidFill>
              </a:rPr>
              <a:t>mvideox</a:t>
            </a:r>
            <a:r>
              <a:rPr lang="en-US" dirty="0">
                <a:solidFill>
                  <a:schemeClr val="accent4"/>
                </a:solidFill>
              </a:rPr>
              <a:t> (link from website)</a:t>
            </a:r>
          </a:p>
          <a:p>
            <a:pPr lvl="1"/>
            <a:r>
              <a:rPr lang="en-US" dirty="0">
                <a:solidFill>
                  <a:schemeClr val="accent4"/>
                </a:solidFill>
              </a:rPr>
              <a:t>But!  SCPD warns that it will be moving exclusively to Canvas and suggests you use Canvas.</a:t>
            </a:r>
          </a:p>
          <a:p>
            <a:r>
              <a:rPr lang="en-US" dirty="0"/>
              <a:t>“I’m worried that I’ll slow the class down if I ask questions.”</a:t>
            </a:r>
          </a:p>
          <a:p>
            <a:pPr lvl="1"/>
            <a:r>
              <a:rPr lang="en-US" dirty="0">
                <a:solidFill>
                  <a:schemeClr val="accent4"/>
                </a:solidFill>
              </a:rPr>
              <a:t>Don’t worry!  It’s my job to keep the class on pace, it’s your job to let me know if you are confused.  </a:t>
            </a:r>
          </a:p>
          <a:p>
            <a:pPr lvl="1"/>
            <a:r>
              <a:rPr lang="en-US" dirty="0">
                <a:solidFill>
                  <a:schemeClr val="accent4"/>
                </a:solidFill>
              </a:rPr>
              <a:t>(I know it can be intimidating…but please know that I really value your questions!)</a:t>
            </a:r>
          </a:p>
        </p:txBody>
      </p:sp>
    </p:spTree>
    <p:extLst>
      <p:ext uri="{BB962C8B-B14F-4D97-AF65-F5344CB8AC3E}">
        <p14:creationId xmlns:p14="http://schemas.microsoft.com/office/powerpoint/2010/main" val="26841427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833" y="142304"/>
            <a:ext cx="7886700" cy="1325563"/>
          </a:xfrm>
        </p:spPr>
        <p:txBody>
          <a:bodyPr/>
          <a:lstStyle/>
          <a:p>
            <a:r>
              <a:rPr lang="en-US" dirty="0"/>
              <a:t>Recap: Asymptotic Notation</a:t>
            </a:r>
            <a:endParaRPr lang="en-US" sz="2800" dirty="0"/>
          </a:p>
        </p:txBody>
      </p:sp>
      <mc:AlternateContent xmlns:mc="http://schemas.openxmlformats.org/markup-compatibility/2006" xmlns:a14="http://schemas.microsoft.com/office/drawing/2010/main">
        <mc:Choice Requires="a14">
          <p:sp>
            <p:nvSpPr>
              <p:cNvPr id="5" name="TextBox 4"/>
              <p:cNvSpPr txBox="1"/>
              <p:nvPr/>
            </p:nvSpPr>
            <p:spPr>
              <a:xfrm>
                <a:off x="254833" y="1403963"/>
                <a:ext cx="7435121" cy="4955203"/>
              </a:xfrm>
              <a:prstGeom prst="rect">
                <a:avLst/>
              </a:prstGeom>
              <a:noFill/>
            </p:spPr>
            <p:txBody>
              <a:bodyPr wrap="square" rtlCol="0">
                <a:spAutoFit/>
              </a:bodyPr>
              <a:lstStyle/>
              <a:p>
                <a:pPr marL="342900" indent="-342900">
                  <a:buFont typeface="Arial" charset="0"/>
                  <a:buChar char="•"/>
                </a:pPr>
                <a:r>
                  <a:rPr lang="en-US" sz="2800" dirty="0"/>
                  <a:t>This makes both Plucky and Lucky happy.</a:t>
                </a:r>
              </a:p>
              <a:p>
                <a:pPr marL="800100" lvl="1" indent="-342900">
                  <a:buFont typeface="Arial" charset="0"/>
                  <a:buChar char="•"/>
                </a:pPr>
                <a:r>
                  <a:rPr lang="en-US" sz="2400" b="1" dirty="0">
                    <a:solidFill>
                      <a:schemeClr val="accent4"/>
                    </a:solidFill>
                  </a:rPr>
                  <a:t>Plucky the Pedantic Penguin </a:t>
                </a:r>
                <a:r>
                  <a:rPr lang="en-US" sz="2400" dirty="0">
                    <a:solidFill>
                      <a:schemeClr val="accent4"/>
                    </a:solidFill>
                  </a:rPr>
                  <a:t>is happy because there is a precise definition.</a:t>
                </a:r>
              </a:p>
              <a:p>
                <a:pPr marL="800100" lvl="1" indent="-342900">
                  <a:buFont typeface="Arial" charset="0"/>
                  <a:buChar char="•"/>
                </a:pPr>
                <a:r>
                  <a:rPr lang="en-US" sz="2400" b="1" dirty="0">
                    <a:solidFill>
                      <a:schemeClr val="accent4"/>
                    </a:solidFill>
                  </a:rPr>
                  <a:t>Lucky the Lackadaisical Lemur </a:t>
                </a:r>
                <a:r>
                  <a:rPr lang="en-US" sz="2400" dirty="0">
                    <a:solidFill>
                      <a:schemeClr val="accent4"/>
                    </a:solidFill>
                  </a:rPr>
                  <a:t>is happy because we don’t have to pay close attention to all those pesky constant factors like “11”.</a:t>
                </a:r>
              </a:p>
              <a:p>
                <a:pPr marL="800100" lvl="1" indent="-342900">
                  <a:buFont typeface="Arial" charset="0"/>
                  <a:buChar char="•"/>
                </a:pPr>
                <a:endParaRPr lang="en-US" sz="2800" dirty="0">
                  <a:solidFill>
                    <a:schemeClr val="accent4">
                      <a:lumMod val="50000"/>
                    </a:schemeClr>
                  </a:solidFill>
                </a:endParaRPr>
              </a:p>
              <a:p>
                <a:pPr marL="342900" indent="-342900">
                  <a:buFont typeface="Arial" charset="0"/>
                  <a:buChar char="•"/>
                </a:pPr>
                <a:r>
                  <a:rPr lang="en-US" sz="2800" dirty="0">
                    <a:solidFill>
                      <a:schemeClr val="tx1"/>
                    </a:solidFill>
                  </a:rPr>
                  <a:t>But we should always be careful not to abuse it.</a:t>
                </a:r>
              </a:p>
              <a:p>
                <a:pPr marL="342900" indent="-342900">
                  <a:buFont typeface="Arial" charset="0"/>
                  <a:buChar char="•"/>
                </a:pPr>
                <a:endParaRPr lang="en-US" sz="2800" dirty="0">
                  <a:solidFill>
                    <a:schemeClr val="tx1"/>
                  </a:solidFill>
                </a:endParaRPr>
              </a:p>
              <a:p>
                <a:pPr marL="342900" indent="-342900">
                  <a:buFont typeface="Arial" charset="0"/>
                  <a:buChar char="•"/>
                </a:pPr>
                <a:r>
                  <a:rPr lang="en-US" sz="2800" dirty="0">
                    <a:solidFill>
                      <a:schemeClr val="tx1"/>
                    </a:solidFill>
                  </a:rPr>
                  <a:t>In the course, (almost) every algorithm we see will be actually practical, without needing to take </a:t>
                </a:r>
                <a14:m>
                  <m:oMath xmlns:m="http://schemas.openxmlformats.org/officeDocument/2006/math">
                    <m:r>
                      <a:rPr lang="en-US" sz="2800" b="0" i="1" smtClean="0">
                        <a:solidFill>
                          <a:schemeClr val="tx1"/>
                        </a:solidFill>
                        <a:latin typeface="Cambria Math" charset="0"/>
                      </a:rPr>
                      <m:t>𝑛</m:t>
                    </m:r>
                    <m:r>
                      <a:rPr lang="en-US" sz="2800" b="0" i="1" smtClean="0">
                        <a:solidFill>
                          <a:schemeClr val="tx1"/>
                        </a:solidFill>
                        <a:latin typeface="Cambria Math" charset="0"/>
                      </a:rPr>
                      <m:t>≥</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charset="0"/>
                          </a:rPr>
                          <m:t>𝑛</m:t>
                        </m:r>
                      </m:e>
                      <m:sub>
                        <m:r>
                          <a:rPr lang="en-US" sz="2800" b="0" i="1" smtClean="0">
                            <a:solidFill>
                              <a:schemeClr val="tx1"/>
                            </a:solidFill>
                            <a:latin typeface="Cambria Math" charset="0"/>
                          </a:rPr>
                          <m:t>0</m:t>
                        </m:r>
                      </m:sub>
                    </m:sSub>
                    <m:r>
                      <a:rPr lang="en-US" sz="2800" b="0" i="1" smtClean="0">
                        <a:solidFill>
                          <a:schemeClr val="tx1"/>
                        </a:solidFill>
                        <a:latin typeface="Cambria Math" charset="0"/>
                      </a:rPr>
                      <m:t>=</m:t>
                    </m:r>
                    <m:sSup>
                      <m:sSupPr>
                        <m:ctrlPr>
                          <a:rPr lang="en-US" sz="2800" b="0" i="1" smtClean="0">
                            <a:solidFill>
                              <a:schemeClr val="tx1"/>
                            </a:solidFill>
                            <a:latin typeface="Cambria Math" panose="02040503050406030204" pitchFamily="18" charset="0"/>
                          </a:rPr>
                        </m:ctrlPr>
                      </m:sSupPr>
                      <m:e>
                        <m:r>
                          <a:rPr lang="en-US" sz="2800" b="0" i="1" smtClean="0">
                            <a:solidFill>
                              <a:schemeClr val="tx1"/>
                            </a:solidFill>
                            <a:latin typeface="Cambria Math" charset="0"/>
                          </a:rPr>
                          <m:t>2</m:t>
                        </m:r>
                      </m:e>
                      <m:sup>
                        <m:r>
                          <a:rPr lang="en-US" sz="2800" b="0" i="1" smtClean="0">
                            <a:solidFill>
                              <a:schemeClr val="tx1"/>
                            </a:solidFill>
                            <a:latin typeface="Cambria Math" charset="0"/>
                          </a:rPr>
                          <m:t>10000000</m:t>
                        </m:r>
                      </m:sup>
                    </m:sSup>
                    <m:r>
                      <a:rPr lang="en-US" sz="2800" b="0" i="1" smtClean="0">
                        <a:solidFill>
                          <a:schemeClr val="tx1"/>
                        </a:solidFill>
                        <a:latin typeface="Cambria Math" charset="0"/>
                      </a:rPr>
                      <m:t>.</m:t>
                    </m:r>
                  </m:oMath>
                </a14:m>
                <a:endParaRPr lang="en-US" sz="2800" dirty="0">
                  <a:solidFill>
                    <a:schemeClr val="tx1"/>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54833" y="1403963"/>
                <a:ext cx="7435121" cy="4955203"/>
              </a:xfrm>
              <a:prstGeom prst="rect">
                <a:avLst/>
              </a:prstGeom>
              <a:blipFill>
                <a:blip r:embed="rId2"/>
                <a:stretch>
                  <a:fillRect l="-1363" t="-1279" r="-1193" b="-2302"/>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8208000" y="728862"/>
            <a:ext cx="1114691" cy="1359739"/>
          </a:xfrm>
          <a:prstGeom prst="rect">
            <a:avLst/>
          </a:prstGeom>
        </p:spPr>
      </p:pic>
      <p:sp>
        <p:nvSpPr>
          <p:cNvPr id="4" name="TextBox 3"/>
          <p:cNvSpPr txBox="1"/>
          <p:nvPr/>
        </p:nvSpPr>
        <p:spPr>
          <a:xfrm>
            <a:off x="8310648" y="267197"/>
            <a:ext cx="906969" cy="461665"/>
          </a:xfrm>
          <a:prstGeom prst="rect">
            <a:avLst/>
          </a:prstGeom>
          <a:noFill/>
        </p:spPr>
        <p:txBody>
          <a:bodyPr wrap="square" rtlCol="0">
            <a:spAutoFit/>
          </a:bodyPr>
          <a:lstStyle/>
          <a:p>
            <a:r>
              <a:rPr lang="en-US" sz="1200" dirty="0">
                <a:solidFill>
                  <a:schemeClr val="bg2">
                    <a:lumMod val="25000"/>
                  </a:schemeClr>
                </a:solidFill>
              </a:rPr>
              <a:t>This is my happy face!</a:t>
            </a:r>
          </a:p>
        </p:txBody>
      </p:sp>
      <p:pic>
        <p:nvPicPr>
          <p:cNvPr id="6" name="Picture 5"/>
          <p:cNvPicPr>
            <a:picLocks noChangeAspect="1"/>
          </p:cNvPicPr>
          <p:nvPr/>
        </p:nvPicPr>
        <p:blipFill>
          <a:blip r:embed="rId4"/>
          <a:stretch>
            <a:fillRect/>
          </a:stretch>
        </p:blipFill>
        <p:spPr>
          <a:xfrm>
            <a:off x="7411955" y="851410"/>
            <a:ext cx="1216262" cy="1514144"/>
          </a:xfrm>
          <a:prstGeom prst="rect">
            <a:avLst/>
          </a:prstGeom>
        </p:spPr>
      </p:pic>
    </p:spTree>
    <p:extLst>
      <p:ext uri="{BB962C8B-B14F-4D97-AF65-F5344CB8AC3E}">
        <p14:creationId xmlns:p14="http://schemas.microsoft.com/office/powerpoint/2010/main" val="1701861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bldLvl="2"/>
      <p:bldP spid="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plan</a:t>
            </a:r>
          </a:p>
        </p:txBody>
      </p:sp>
      <p:sp>
        <p:nvSpPr>
          <p:cNvPr id="3" name="Content Placeholder 2"/>
          <p:cNvSpPr>
            <a:spLocks noGrp="1"/>
          </p:cNvSpPr>
          <p:nvPr>
            <p:ph idx="1"/>
          </p:nvPr>
        </p:nvSpPr>
        <p:spPr>
          <a:xfrm>
            <a:off x="360635" y="1690689"/>
            <a:ext cx="8783365" cy="4351338"/>
          </a:xfrm>
        </p:spPr>
        <p:txBody>
          <a:bodyPr>
            <a:normAutofit/>
          </a:bodyPr>
          <a:lstStyle/>
          <a:p>
            <a:r>
              <a:rPr lang="en-US" dirty="0">
                <a:solidFill>
                  <a:schemeClr val="accent4"/>
                </a:solidFill>
              </a:rPr>
              <a:t>Part I: Sorting Algorithms</a:t>
            </a:r>
          </a:p>
          <a:p>
            <a:pPr lvl="1"/>
            <a:r>
              <a:rPr lang="en-US" dirty="0" err="1"/>
              <a:t>InsertionSort</a:t>
            </a:r>
            <a:r>
              <a:rPr lang="en-US" dirty="0"/>
              <a:t>: does it work and is it fast?</a:t>
            </a:r>
          </a:p>
          <a:p>
            <a:pPr lvl="1"/>
            <a:r>
              <a:rPr lang="en-US" dirty="0" err="1"/>
              <a:t>MergeSort</a:t>
            </a:r>
            <a:r>
              <a:rPr lang="en-US" dirty="0"/>
              <a:t>: does it work and is it fast?</a:t>
            </a:r>
          </a:p>
          <a:p>
            <a:pPr lvl="1"/>
            <a:r>
              <a:rPr lang="en-US" dirty="0"/>
              <a:t>Skills:</a:t>
            </a:r>
          </a:p>
          <a:p>
            <a:pPr lvl="2"/>
            <a:r>
              <a:rPr lang="en-US" dirty="0">
                <a:solidFill>
                  <a:schemeClr val="tx2"/>
                </a:solidFill>
              </a:rPr>
              <a:t>Analyzing correctness of iterative and recursive algorithms.</a:t>
            </a:r>
          </a:p>
          <a:p>
            <a:pPr lvl="2"/>
            <a:r>
              <a:rPr lang="en-US" dirty="0">
                <a:solidFill>
                  <a:schemeClr val="tx2"/>
                </a:solidFill>
              </a:rPr>
              <a:t>Analyzing running time of recursive algorithms (part A)</a:t>
            </a:r>
          </a:p>
          <a:p>
            <a:endParaRPr lang="en-US" dirty="0">
              <a:solidFill>
                <a:schemeClr val="accent4"/>
              </a:solidFill>
            </a:endParaRPr>
          </a:p>
          <a:p>
            <a:r>
              <a:rPr lang="en-US" dirty="0">
                <a:solidFill>
                  <a:schemeClr val="accent4"/>
                </a:solidFill>
              </a:rPr>
              <a:t>Part II: How do we measure the runtime of an algorithm?</a:t>
            </a:r>
          </a:p>
          <a:p>
            <a:pPr lvl="1"/>
            <a:r>
              <a:rPr lang="en-US" dirty="0">
                <a:solidFill>
                  <a:srgbClr val="50496A"/>
                </a:solidFill>
              </a:rPr>
              <a:t>Worst-case analysis</a:t>
            </a:r>
          </a:p>
          <a:p>
            <a:pPr lvl="1"/>
            <a:r>
              <a:rPr lang="en-US" dirty="0">
                <a:solidFill>
                  <a:srgbClr val="50496A"/>
                </a:solidFill>
              </a:rPr>
              <a:t>Asymptotic Analysis</a:t>
            </a:r>
          </a:p>
        </p:txBody>
      </p:sp>
      <p:sp>
        <p:nvSpPr>
          <p:cNvPr id="4" name="Left Arrow 3"/>
          <p:cNvSpPr/>
          <p:nvPr/>
        </p:nvSpPr>
        <p:spPr>
          <a:xfrm>
            <a:off x="6984125" y="5995085"/>
            <a:ext cx="1182414" cy="64956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4572000" y="565708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Wrap-Up</a:t>
            </a:r>
          </a:p>
        </p:txBody>
      </p:sp>
    </p:spTree>
    <p:extLst>
      <p:ext uri="{BB962C8B-B14F-4D97-AF65-F5344CB8AC3E}">
        <p14:creationId xmlns:p14="http://schemas.microsoft.com/office/powerpoint/2010/main" val="557129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a:t>
            </a:r>
          </a:p>
        </p:txBody>
      </p:sp>
      <p:sp>
        <p:nvSpPr>
          <p:cNvPr id="3" name="Content Placeholder 2"/>
          <p:cNvSpPr>
            <a:spLocks noGrp="1"/>
          </p:cNvSpPr>
          <p:nvPr>
            <p:ph idx="1"/>
          </p:nvPr>
        </p:nvSpPr>
        <p:spPr/>
        <p:txBody>
          <a:bodyPr>
            <a:normAutofit/>
          </a:bodyPr>
          <a:lstStyle/>
          <a:p>
            <a:r>
              <a:rPr lang="en-US" dirty="0" err="1"/>
              <a:t>InsertionSort</a:t>
            </a:r>
            <a:r>
              <a:rPr lang="en-US" dirty="0"/>
              <a:t> runs in time O(n</a:t>
            </a:r>
            <a:r>
              <a:rPr lang="en-US" baseline="30000" dirty="0"/>
              <a:t>2</a:t>
            </a:r>
            <a:r>
              <a:rPr lang="en-US" dirty="0"/>
              <a:t>)</a:t>
            </a:r>
          </a:p>
          <a:p>
            <a:r>
              <a:rPr lang="en-US" dirty="0" err="1"/>
              <a:t>MergeSort</a:t>
            </a:r>
            <a:r>
              <a:rPr lang="en-US" dirty="0"/>
              <a:t> is a divide-and-conquer algorithm that runs in time O(n log(n))</a:t>
            </a:r>
          </a:p>
          <a:p>
            <a:endParaRPr lang="en-US" dirty="0">
              <a:solidFill>
                <a:schemeClr val="accent4"/>
              </a:solidFill>
            </a:endParaRPr>
          </a:p>
          <a:p>
            <a:r>
              <a:rPr lang="en-US" dirty="0"/>
              <a:t>How do we show an algorithm is correct?</a:t>
            </a:r>
          </a:p>
          <a:p>
            <a:pPr lvl="1"/>
            <a:r>
              <a:rPr lang="en-US" dirty="0">
                <a:solidFill>
                  <a:schemeClr val="accent4"/>
                </a:solidFill>
              </a:rPr>
              <a:t>Today, we did it by induction</a:t>
            </a:r>
          </a:p>
          <a:p>
            <a:r>
              <a:rPr lang="en-US" dirty="0"/>
              <a:t>How do we measure the runtime of an algorithm?</a:t>
            </a:r>
          </a:p>
          <a:p>
            <a:pPr lvl="1"/>
            <a:r>
              <a:rPr lang="en-US" dirty="0">
                <a:solidFill>
                  <a:schemeClr val="accent4"/>
                </a:solidFill>
              </a:rPr>
              <a:t>Worst-case analysis</a:t>
            </a:r>
          </a:p>
          <a:p>
            <a:pPr lvl="1"/>
            <a:r>
              <a:rPr lang="en-US" dirty="0">
                <a:solidFill>
                  <a:schemeClr val="accent4"/>
                </a:solidFill>
              </a:rPr>
              <a:t>Asymptotic analysis</a:t>
            </a:r>
          </a:p>
          <a:p>
            <a:endParaRPr lang="en-US" dirty="0">
              <a:solidFill>
                <a:srgbClr val="50496A"/>
              </a:solidFill>
            </a:endParaRPr>
          </a:p>
        </p:txBody>
      </p:sp>
    </p:spTree>
    <p:extLst>
      <p:ext uri="{BB962C8B-B14F-4D97-AF65-F5344CB8AC3E}">
        <p14:creationId xmlns:p14="http://schemas.microsoft.com/office/powerpoint/2010/main" val="6382455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time</a:t>
            </a:r>
          </a:p>
        </p:txBody>
      </p:sp>
      <p:sp>
        <p:nvSpPr>
          <p:cNvPr id="3" name="Content Placeholder 2"/>
          <p:cNvSpPr>
            <a:spLocks noGrp="1"/>
          </p:cNvSpPr>
          <p:nvPr>
            <p:ph idx="1"/>
          </p:nvPr>
        </p:nvSpPr>
        <p:spPr>
          <a:xfrm>
            <a:off x="628650" y="1662278"/>
            <a:ext cx="7886700" cy="4351338"/>
          </a:xfrm>
        </p:spPr>
        <p:txBody>
          <a:bodyPr/>
          <a:lstStyle/>
          <a:p>
            <a:r>
              <a:rPr lang="en-US" dirty="0"/>
              <a:t>A more systematic approach to analyzing the runtime of recursive algorithms.</a:t>
            </a:r>
          </a:p>
        </p:txBody>
      </p:sp>
      <p:sp>
        <p:nvSpPr>
          <p:cNvPr id="4" name="Title 1"/>
          <p:cNvSpPr txBox="1">
            <a:spLocks/>
          </p:cNvSpPr>
          <p:nvPr/>
        </p:nvSpPr>
        <p:spPr>
          <a:xfrm>
            <a:off x="628650" y="2850823"/>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F26021"/>
                </a:solidFill>
              </a:rPr>
              <a:t>Before</a:t>
            </a:r>
            <a:r>
              <a:rPr lang="en-US" dirty="0"/>
              <a:t> next time</a:t>
            </a:r>
          </a:p>
        </p:txBody>
      </p:sp>
      <p:sp>
        <p:nvSpPr>
          <p:cNvPr id="5" name="Content Placeholder 2"/>
          <p:cNvSpPr txBox="1">
            <a:spLocks/>
          </p:cNvSpPr>
          <p:nvPr/>
        </p:nvSpPr>
        <p:spPr>
          <a:xfrm>
            <a:off x="628650" y="4176386"/>
            <a:ext cx="7886700" cy="18372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dirty="0"/>
              <a:t>Pre-Lecture Exercise:</a:t>
            </a:r>
          </a:p>
          <a:p>
            <a:pPr lvl="1">
              <a:lnSpc>
                <a:spcPct val="100000"/>
              </a:lnSpc>
              <a:spcBef>
                <a:spcPts val="0"/>
              </a:spcBef>
            </a:pPr>
            <a:r>
              <a:rPr lang="en-US" dirty="0"/>
              <a:t>A few recurrence relations (see website)</a:t>
            </a:r>
          </a:p>
        </p:txBody>
      </p:sp>
    </p:spTree>
    <p:extLst>
      <p:ext uri="{BB962C8B-B14F-4D97-AF65-F5344CB8AC3E}">
        <p14:creationId xmlns:p14="http://schemas.microsoft.com/office/powerpoint/2010/main" val="1061325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A1509-9591-6649-9802-FEF05A383ECA}"/>
              </a:ext>
            </a:extLst>
          </p:cNvPr>
          <p:cNvSpPr>
            <a:spLocks noGrp="1"/>
          </p:cNvSpPr>
          <p:nvPr>
            <p:ph type="title"/>
          </p:nvPr>
        </p:nvSpPr>
        <p:spPr/>
        <p:txBody>
          <a:bodyPr/>
          <a:lstStyle/>
          <a:p>
            <a:r>
              <a:rPr lang="en-US" dirty="0"/>
              <a:t>End of announcements!</a:t>
            </a:r>
          </a:p>
        </p:txBody>
      </p:sp>
      <p:sp>
        <p:nvSpPr>
          <p:cNvPr id="3" name="Content Placeholder 2">
            <a:extLst>
              <a:ext uri="{FF2B5EF4-FFF2-40B4-BE49-F238E27FC236}">
                <a16:creationId xmlns:a16="http://schemas.microsoft.com/office/drawing/2014/main" id="{C27F83A7-11DC-B24B-9F14-7BBCB4F49BB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1615100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61044</TotalTime>
  <Words>5733</Words>
  <Application>Microsoft Macintosh PowerPoint</Application>
  <PresentationFormat>On-screen Show (4:3)</PresentationFormat>
  <Paragraphs>1130</Paragraphs>
  <Slides>83</Slides>
  <Notes>3</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83</vt:i4>
      </vt:variant>
    </vt:vector>
  </HeadingPairs>
  <TitlesOfParts>
    <vt:vector size="92" baseType="lpstr">
      <vt:lpstr>Arial</vt:lpstr>
      <vt:lpstr>Calibri</vt:lpstr>
      <vt:lpstr>Calibri Light</vt:lpstr>
      <vt:lpstr>Cambria Math</vt:lpstr>
      <vt:lpstr>Comic Sans MS</vt:lpstr>
      <vt:lpstr>Copperplate Gothic Bold</vt:lpstr>
      <vt:lpstr>Courier</vt:lpstr>
      <vt:lpstr>Mangal</vt:lpstr>
      <vt:lpstr>Office Theme</vt:lpstr>
      <vt:lpstr>Lecture 2</vt:lpstr>
      <vt:lpstr>Announcements</vt:lpstr>
      <vt:lpstr>More Announcements</vt:lpstr>
      <vt:lpstr>How to download IPython notebooks</vt:lpstr>
      <vt:lpstr>Office Hours and Sections</vt:lpstr>
      <vt:lpstr>Piazza Heroes</vt:lpstr>
      <vt:lpstr>Bonus slide on Karatsuba</vt:lpstr>
      <vt:lpstr>Thanks for the anonymous feedback!</vt:lpstr>
      <vt:lpstr>End of announcements!</vt:lpstr>
      <vt:lpstr>Last time</vt:lpstr>
      <vt:lpstr>Today</vt:lpstr>
      <vt:lpstr>The plan</vt:lpstr>
      <vt:lpstr>Sorting</vt:lpstr>
      <vt:lpstr>I hope everyone did the  pre-lecture exercise!</vt:lpstr>
      <vt:lpstr>I hope everyone did the  pre-lecture exercise!</vt:lpstr>
      <vt:lpstr>InsertionSort  example</vt:lpstr>
      <vt:lpstr>Insertion Sort</vt:lpstr>
      <vt:lpstr>Insertion Sort</vt:lpstr>
      <vt:lpstr>Insertion Sort: running time</vt:lpstr>
      <vt:lpstr>Insertion Sort: running time</vt:lpstr>
      <vt:lpstr>Insertion Sort</vt:lpstr>
      <vt:lpstr>Why does this work?</vt:lpstr>
      <vt:lpstr>So just use this logic at every step.</vt:lpstr>
      <vt:lpstr>This sounds like a job for…</vt:lpstr>
      <vt:lpstr>Recall: proof by induction</vt:lpstr>
      <vt:lpstr>Formally: induction</vt:lpstr>
      <vt:lpstr>There is a handout with the details!</vt:lpstr>
      <vt:lpstr>Aside: proofs by induction</vt:lpstr>
      <vt:lpstr>What have we learned?</vt:lpstr>
      <vt:lpstr>The plan</vt:lpstr>
      <vt:lpstr>Can we do better?</vt:lpstr>
      <vt:lpstr>MergeSort</vt:lpstr>
      <vt:lpstr>MergeSort Pseudocode</vt:lpstr>
      <vt:lpstr>What actually happens? First, recursively break up the array all the way down to the base cases</vt:lpstr>
      <vt:lpstr>Then, merge them all back up!</vt:lpstr>
      <vt:lpstr>Two questions</vt:lpstr>
      <vt:lpstr>It works</vt:lpstr>
      <vt:lpstr>It’s fast</vt:lpstr>
      <vt:lpstr>n log⁡(n) vs. n^2?  (Empirically)</vt:lpstr>
      <vt:lpstr>n log⁡(n) vs. n^2?  (Analytically)</vt:lpstr>
      <vt:lpstr>Quick log refresher</vt:lpstr>
      <vt:lpstr>n log⁡(n) vs. n^2?  (Analytically)</vt:lpstr>
      <vt:lpstr>Now let’s prove the claim</vt:lpstr>
      <vt:lpstr>Let’s prove the claim</vt:lpstr>
      <vt:lpstr>How much work in this sub-problem?</vt:lpstr>
      <vt:lpstr>How much work in this sub-problem?</vt:lpstr>
      <vt:lpstr>How long does it take to MERGE?</vt:lpstr>
      <vt:lpstr>How long does it take to MERGE?</vt:lpstr>
      <vt:lpstr>Operations within a subproblem of size k</vt:lpstr>
      <vt:lpstr>How long does it take to MERGE?</vt:lpstr>
      <vt:lpstr>Recursion tree</vt:lpstr>
      <vt:lpstr>Recursion tree</vt:lpstr>
      <vt:lpstr>Recursion tree</vt:lpstr>
      <vt:lpstr>Total runtime…</vt:lpstr>
      <vt:lpstr>What have we learned?</vt:lpstr>
      <vt:lpstr>A few reasons to be grumpy</vt:lpstr>
      <vt:lpstr>How we will deal with grumpiness</vt:lpstr>
      <vt:lpstr>The plan</vt:lpstr>
      <vt:lpstr>Worst-case analysis</vt:lpstr>
      <vt:lpstr>Big-O notation</vt:lpstr>
      <vt:lpstr>Main idea:</vt:lpstr>
      <vt:lpstr>So 100 n log⁡(n) operations is                                “better” than n^2 operations?</vt:lpstr>
      <vt:lpstr>Asymptotic Analysis</vt:lpstr>
      <vt:lpstr>O(…) means an upper bound</vt:lpstr>
      <vt:lpstr>Example 2n^2+10=O(n^2 )</vt:lpstr>
      <vt:lpstr>Example 2n^2+10=O(n^2 )</vt:lpstr>
      <vt:lpstr>Example 2n^2+10=O(n^2 )</vt:lpstr>
      <vt:lpstr>Example 2n^2+10=O(n^2 )</vt:lpstr>
      <vt:lpstr>Same example 2n^2+10=O(n^2 )</vt:lpstr>
      <vt:lpstr>Another example: n = O(n2) </vt:lpstr>
      <vt:lpstr>Ω(…) means a lower bound</vt:lpstr>
      <vt:lpstr>Example n log_2⁡(n)=Ω(3n)</vt:lpstr>
      <vt:lpstr>Θ(…) means both!</vt:lpstr>
      <vt:lpstr>Example: polynomials</vt:lpstr>
      <vt:lpstr>Example: polynomials</vt:lpstr>
      <vt:lpstr>Example: more polynomials</vt:lpstr>
      <vt:lpstr>Take-away from examples</vt:lpstr>
      <vt:lpstr>Yet more examples</vt:lpstr>
      <vt:lpstr>Some brainteasers</vt:lpstr>
      <vt:lpstr>Recap: Asymptotic Notation</vt:lpstr>
      <vt:lpstr>The plan</vt:lpstr>
      <vt:lpstr>Recap</vt:lpstr>
      <vt:lpstr>Next time</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2</dc:title>
  <dc:creator>Mary Katherine Wootters</dc:creator>
  <cp:lastModifiedBy>Microsoft Office User</cp:lastModifiedBy>
  <cp:revision>243</cp:revision>
  <cp:lastPrinted>2019-01-09T22:36:21Z</cp:lastPrinted>
  <dcterms:created xsi:type="dcterms:W3CDTF">2017-02-12T16:09:22Z</dcterms:created>
  <dcterms:modified xsi:type="dcterms:W3CDTF">2019-01-11T03:46:16Z</dcterms:modified>
</cp:coreProperties>
</file>